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Lst>
  <p:sldSz cx="9144000" cy="6858000" type="screen4x3"/>
  <p:notesSz cx="9144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1734" y="10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sz="2800" b="0" i="0">
                <a:solidFill>
                  <a:srgbClr val="001F5F"/>
                </a:solidFill>
                <a:latin typeface="Times New Roman"/>
                <a:cs typeface="Times New Roman"/>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sz="26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5/26/2025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001F5F"/>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26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5/26/2025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001F5F"/>
                </a:solidFill>
                <a:latin typeface="Times New Roman"/>
                <a:cs typeface="Times New Roman"/>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5/26/2025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001F5F"/>
                </a:solidFill>
                <a:latin typeface="Times New Roman"/>
                <a:cs typeface="Times New Roman"/>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5/26/2025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5/26/2025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0"/>
            <a:ext cx="9144000" cy="6858000"/>
          </a:xfrm>
          <a:prstGeom prst="rect">
            <a:avLst/>
          </a:prstGeom>
        </p:spPr>
      </p:pic>
      <p:pic>
        <p:nvPicPr>
          <p:cNvPr id="17" name="bg object 17"/>
          <p:cNvPicPr/>
          <p:nvPr/>
        </p:nvPicPr>
        <p:blipFill>
          <a:blip r:embed="rId8" cstate="print"/>
          <a:stretch>
            <a:fillRect/>
          </a:stretch>
        </p:blipFill>
        <p:spPr>
          <a:xfrm>
            <a:off x="-830" y="0"/>
            <a:ext cx="9145719" cy="1027262"/>
          </a:xfrm>
          <a:prstGeom prst="rect">
            <a:avLst/>
          </a:prstGeom>
        </p:spPr>
      </p:pic>
      <p:sp>
        <p:nvSpPr>
          <p:cNvPr id="2" name="Holder 2"/>
          <p:cNvSpPr>
            <a:spLocks noGrp="1"/>
          </p:cNvSpPr>
          <p:nvPr>
            <p:ph type="title"/>
          </p:nvPr>
        </p:nvSpPr>
        <p:spPr>
          <a:xfrm>
            <a:off x="495617" y="196850"/>
            <a:ext cx="8152764" cy="1123315"/>
          </a:xfrm>
          <a:prstGeom prst="rect">
            <a:avLst/>
          </a:prstGeom>
        </p:spPr>
        <p:txBody>
          <a:bodyPr wrap="square" lIns="0" tIns="0" rIns="0" bIns="0">
            <a:spAutoFit/>
          </a:bodyPr>
          <a:lstStyle>
            <a:lvl1pPr>
              <a:defRPr sz="2800" b="0" i="0">
                <a:solidFill>
                  <a:srgbClr val="001F5F"/>
                </a:solidFill>
                <a:latin typeface="Times New Roman"/>
                <a:cs typeface="Times New Roman"/>
              </a:defRPr>
            </a:lvl1pPr>
          </a:lstStyle>
          <a:p>
            <a:endParaRPr/>
          </a:p>
        </p:txBody>
      </p:sp>
      <p:sp>
        <p:nvSpPr>
          <p:cNvPr id="3" name="Holder 3"/>
          <p:cNvSpPr>
            <a:spLocks noGrp="1"/>
          </p:cNvSpPr>
          <p:nvPr>
            <p:ph type="body" idx="1"/>
          </p:nvPr>
        </p:nvSpPr>
        <p:spPr>
          <a:xfrm>
            <a:off x="536257" y="2822955"/>
            <a:ext cx="6298565" cy="2404110"/>
          </a:xfrm>
          <a:prstGeom prst="rect">
            <a:avLst/>
          </a:prstGeom>
        </p:spPr>
        <p:txBody>
          <a:bodyPr wrap="square" lIns="0" tIns="0" rIns="0" bIns="0">
            <a:spAutoFit/>
          </a:bodyPr>
          <a:lstStyle>
            <a:lvl1pPr>
              <a:defRPr sz="26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5/26/2025</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5.xml"/><Relationship Id="rId6" Type="http://schemas.openxmlformats.org/officeDocument/2006/relationships/image" Target="../media/image29.jpg"/><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39.jpg"/><Relationship Id="rId4" Type="http://schemas.openxmlformats.org/officeDocument/2006/relationships/image" Target="../media/image38.png"/></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44.jpg"/><Relationship Id="rId4" Type="http://schemas.openxmlformats.org/officeDocument/2006/relationships/image" Target="../media/image4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xml"/><Relationship Id="rId5" Type="http://schemas.openxmlformats.org/officeDocument/2006/relationships/image" Target="../media/image54.png"/><Relationship Id="rId4" Type="http://schemas.openxmlformats.org/officeDocument/2006/relationships/image" Target="../media/image53.jp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5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57.png"/></Relationships>
</file>

<file path=ppt/slides/_rels/slide6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png"/><Relationship Id="rId1" Type="http://schemas.openxmlformats.org/officeDocument/2006/relationships/slideLayout" Target="../slideLayouts/slideLayout5.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png"/><Relationship Id="rId1" Type="http://schemas.openxmlformats.org/officeDocument/2006/relationships/slideLayout" Target="../slideLayouts/slideLayout5.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png"/><Relationship Id="rId1" Type="http://schemas.openxmlformats.org/officeDocument/2006/relationships/slideLayout" Target="../slideLayouts/slideLayout5.xml"/><Relationship Id="rId4" Type="http://schemas.openxmlformats.org/officeDocument/2006/relationships/image" Target="../media/image7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8.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144000" cy="6858000"/>
          </a:xfrm>
          <a:prstGeom prst="rect">
            <a:avLst/>
          </a:prstGeom>
        </p:spPr>
      </p:pic>
      <p:pic>
        <p:nvPicPr>
          <p:cNvPr id="3" name="object 3"/>
          <p:cNvPicPr/>
          <p:nvPr/>
        </p:nvPicPr>
        <p:blipFill>
          <a:blip r:embed="rId3" cstate="print"/>
          <a:stretch>
            <a:fillRect/>
          </a:stretch>
        </p:blipFill>
        <p:spPr>
          <a:xfrm>
            <a:off x="-830" y="0"/>
            <a:ext cx="9145719" cy="1027262"/>
          </a:xfrm>
          <a:prstGeom prst="rect">
            <a:avLst/>
          </a:prstGeom>
        </p:spPr>
      </p:pic>
      <p:pic>
        <p:nvPicPr>
          <p:cNvPr id="4" name="object 4"/>
          <p:cNvPicPr/>
          <p:nvPr/>
        </p:nvPicPr>
        <p:blipFill>
          <a:blip r:embed="rId4" cstate="print"/>
          <a:stretch>
            <a:fillRect/>
          </a:stretch>
        </p:blipFill>
        <p:spPr>
          <a:xfrm>
            <a:off x="1216660" y="1379219"/>
            <a:ext cx="6517894" cy="2657093"/>
          </a:xfrm>
          <a:prstGeom prst="rect">
            <a:avLst/>
          </a:prstGeom>
        </p:spPr>
      </p:pic>
      <p:sp>
        <p:nvSpPr>
          <p:cNvPr id="7" name="TextBox 6">
            <a:extLst>
              <a:ext uri="{FF2B5EF4-FFF2-40B4-BE49-F238E27FC236}">
                <a16:creationId xmlns:a16="http://schemas.microsoft.com/office/drawing/2014/main" id="{C802C91F-122B-4813-B4CC-4F77332E949E}"/>
              </a:ext>
            </a:extLst>
          </p:cNvPr>
          <p:cNvSpPr txBox="1"/>
          <p:nvPr/>
        </p:nvSpPr>
        <p:spPr>
          <a:xfrm>
            <a:off x="2135244" y="4786115"/>
            <a:ext cx="4634752" cy="646331"/>
          </a:xfrm>
          <a:prstGeom prst="rect">
            <a:avLst/>
          </a:prstGeom>
          <a:noFill/>
        </p:spPr>
        <p:txBody>
          <a:bodyPr wrap="square">
            <a:spAutoFit/>
          </a:bodyPr>
          <a:lstStyle/>
          <a:p>
            <a:r>
              <a:rPr lang="en-IN" b="1" dirty="0">
                <a:solidFill>
                  <a:schemeClr val="accent5">
                    <a:lumMod val="20000"/>
                    <a:lumOff val="80000"/>
                  </a:schemeClr>
                </a:solidFill>
              </a:rPr>
              <a:t>HORTICULTURE TECHNOLOGY SKILL ENHANCEMENT COURSE (SEC)</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4500" y="1037590"/>
            <a:ext cx="8164195" cy="5160010"/>
          </a:xfrm>
          <a:prstGeom prst="rect">
            <a:avLst/>
          </a:prstGeom>
        </p:spPr>
        <p:txBody>
          <a:bodyPr vert="horz" wrap="square" lIns="0" tIns="12700" rIns="0" bIns="0" rtlCol="0">
            <a:spAutoFit/>
          </a:bodyPr>
          <a:lstStyle/>
          <a:p>
            <a:pPr marL="584200" indent="-571500">
              <a:lnSpc>
                <a:spcPct val="100000"/>
              </a:lnSpc>
              <a:spcBef>
                <a:spcPts val="100"/>
              </a:spcBef>
              <a:buSzPct val="98000"/>
              <a:buFont typeface="Wingdings"/>
              <a:buChar char=""/>
              <a:tabLst>
                <a:tab pos="584200" algn="l"/>
              </a:tabLst>
            </a:pPr>
            <a:r>
              <a:rPr sz="5000" dirty="0">
                <a:solidFill>
                  <a:srgbClr val="001F5F"/>
                </a:solidFill>
                <a:latin typeface="Times New Roman"/>
                <a:cs typeface="Times New Roman"/>
              </a:rPr>
              <a:t>Postharvest</a:t>
            </a:r>
            <a:r>
              <a:rPr sz="5000" spc="-30" dirty="0">
                <a:solidFill>
                  <a:srgbClr val="001F5F"/>
                </a:solidFill>
                <a:latin typeface="Times New Roman"/>
                <a:cs typeface="Times New Roman"/>
              </a:rPr>
              <a:t> </a:t>
            </a:r>
            <a:r>
              <a:rPr sz="5000" spc="-10" dirty="0">
                <a:solidFill>
                  <a:srgbClr val="001F5F"/>
                </a:solidFill>
                <a:latin typeface="Times New Roman"/>
                <a:cs typeface="Times New Roman"/>
              </a:rPr>
              <a:t>Handling</a:t>
            </a:r>
            <a:endParaRPr sz="5000">
              <a:latin typeface="Times New Roman"/>
              <a:cs typeface="Times New Roman"/>
            </a:endParaRPr>
          </a:p>
          <a:p>
            <a:pPr>
              <a:lnSpc>
                <a:spcPct val="100000"/>
              </a:lnSpc>
              <a:spcBef>
                <a:spcPts val="590"/>
              </a:spcBef>
              <a:buClr>
                <a:srgbClr val="001F5F"/>
              </a:buClr>
              <a:buFont typeface="Wingdings"/>
              <a:buChar char=""/>
            </a:pPr>
            <a:endParaRPr sz="5000">
              <a:latin typeface="Times New Roman"/>
              <a:cs typeface="Times New Roman"/>
            </a:endParaRPr>
          </a:p>
          <a:p>
            <a:pPr marL="378460" marR="5080" lvl="1" indent="-274320">
              <a:lnSpc>
                <a:spcPct val="100000"/>
              </a:lnSpc>
              <a:buClr>
                <a:srgbClr val="0AD0D9"/>
              </a:buClr>
              <a:buSzPct val="95000"/>
              <a:buFont typeface="Wingdings"/>
              <a:buChar char=""/>
              <a:tabLst>
                <a:tab pos="378460" algn="l"/>
                <a:tab pos="484505" algn="l"/>
                <a:tab pos="1457960" algn="l"/>
                <a:tab pos="2395855" algn="l"/>
                <a:tab pos="2893695" algn="l"/>
                <a:tab pos="3267075" algn="l"/>
                <a:tab pos="4756150" algn="l"/>
                <a:tab pos="5457190" algn="l"/>
                <a:tab pos="5939790" algn="l"/>
                <a:tab pos="6432550" algn="l"/>
                <a:tab pos="7098665" algn="l"/>
              </a:tabLst>
            </a:pPr>
            <a:r>
              <a:rPr sz="3000" spc="-10" dirty="0">
                <a:latin typeface="Times New Roman"/>
                <a:cs typeface="Times New Roman"/>
              </a:rPr>
              <a:t>	After</a:t>
            </a:r>
            <a:r>
              <a:rPr sz="3000" dirty="0">
                <a:latin typeface="Times New Roman"/>
                <a:cs typeface="Times New Roman"/>
              </a:rPr>
              <a:t>	</a:t>
            </a:r>
            <a:r>
              <a:rPr sz="3000" spc="-10" dirty="0">
                <a:latin typeface="Times New Roman"/>
                <a:cs typeface="Times New Roman"/>
              </a:rPr>
              <a:t>harvest,</a:t>
            </a:r>
            <a:r>
              <a:rPr sz="3000" dirty="0">
                <a:latin typeface="Times New Roman"/>
                <a:cs typeface="Times New Roman"/>
              </a:rPr>
              <a:t>	</a:t>
            </a:r>
            <a:r>
              <a:rPr sz="3000" spc="15" dirty="0">
                <a:latin typeface="Times New Roman"/>
                <a:cs typeface="Times New Roman"/>
              </a:rPr>
              <a:t>a</a:t>
            </a:r>
            <a:r>
              <a:rPr sz="3000" dirty="0">
                <a:latin typeface="Times New Roman"/>
                <a:cs typeface="Times New Roman"/>
              </a:rPr>
              <a:t>	</a:t>
            </a:r>
            <a:r>
              <a:rPr sz="3000" spc="55" dirty="0">
                <a:latin typeface="Times New Roman"/>
                <a:cs typeface="Times New Roman"/>
              </a:rPr>
              <a:t>produce</a:t>
            </a:r>
            <a:r>
              <a:rPr sz="3000" dirty="0">
                <a:latin typeface="Times New Roman"/>
                <a:cs typeface="Times New Roman"/>
              </a:rPr>
              <a:t>	</a:t>
            </a:r>
            <a:r>
              <a:rPr sz="3000" spc="-10" dirty="0">
                <a:latin typeface="Times New Roman"/>
                <a:cs typeface="Times New Roman"/>
              </a:rPr>
              <a:t>begins</a:t>
            </a:r>
            <a:r>
              <a:rPr sz="3000" dirty="0">
                <a:latin typeface="Times New Roman"/>
                <a:cs typeface="Times New Roman"/>
              </a:rPr>
              <a:t>	</a:t>
            </a:r>
            <a:r>
              <a:rPr sz="3000" spc="-25" dirty="0">
                <a:latin typeface="Times New Roman"/>
                <a:cs typeface="Times New Roman"/>
              </a:rPr>
              <a:t>to</a:t>
            </a:r>
            <a:r>
              <a:rPr sz="3000" dirty="0">
                <a:latin typeface="Times New Roman"/>
                <a:cs typeface="Times New Roman"/>
              </a:rPr>
              <a:t>	</a:t>
            </a:r>
            <a:r>
              <a:rPr sz="3000" spc="-25" dirty="0">
                <a:latin typeface="Times New Roman"/>
                <a:cs typeface="Times New Roman"/>
              </a:rPr>
              <a:t>die</a:t>
            </a:r>
            <a:r>
              <a:rPr sz="3000" dirty="0">
                <a:latin typeface="Times New Roman"/>
                <a:cs typeface="Times New Roman"/>
              </a:rPr>
              <a:t>	</a:t>
            </a:r>
            <a:r>
              <a:rPr sz="3000" spc="-10" dirty="0">
                <a:latin typeface="Times New Roman"/>
                <a:cs typeface="Times New Roman"/>
              </a:rPr>
              <a:t>having </a:t>
            </a:r>
            <a:r>
              <a:rPr sz="3000" dirty="0">
                <a:latin typeface="Times New Roman"/>
                <a:cs typeface="Times New Roman"/>
              </a:rPr>
              <a:t>been</a:t>
            </a:r>
            <a:r>
              <a:rPr sz="3000" spc="160" dirty="0">
                <a:latin typeface="Times New Roman"/>
                <a:cs typeface="Times New Roman"/>
              </a:rPr>
              <a:t> </a:t>
            </a:r>
            <a:r>
              <a:rPr sz="3000" spc="60" dirty="0">
                <a:latin typeface="Times New Roman"/>
                <a:cs typeface="Times New Roman"/>
              </a:rPr>
              <a:t>cut</a:t>
            </a:r>
            <a:r>
              <a:rPr sz="3000" spc="165" dirty="0">
                <a:latin typeface="Times New Roman"/>
                <a:cs typeface="Times New Roman"/>
              </a:rPr>
              <a:t> </a:t>
            </a:r>
            <a:r>
              <a:rPr sz="3000" spc="-25" dirty="0">
                <a:latin typeface="Times New Roman"/>
                <a:cs typeface="Times New Roman"/>
              </a:rPr>
              <a:t>off</a:t>
            </a:r>
            <a:r>
              <a:rPr sz="3000" dirty="0">
                <a:latin typeface="Times New Roman"/>
                <a:cs typeface="Times New Roman"/>
              </a:rPr>
              <a:t>	from</a:t>
            </a:r>
            <a:r>
              <a:rPr sz="3000" spc="225" dirty="0">
                <a:latin typeface="Times New Roman"/>
                <a:cs typeface="Times New Roman"/>
              </a:rPr>
              <a:t> </a:t>
            </a:r>
            <a:r>
              <a:rPr sz="3000" dirty="0">
                <a:latin typeface="Times New Roman"/>
                <a:cs typeface="Times New Roman"/>
              </a:rPr>
              <a:t>the</a:t>
            </a:r>
            <a:r>
              <a:rPr sz="3000" spc="245" dirty="0">
                <a:latin typeface="Times New Roman"/>
                <a:cs typeface="Times New Roman"/>
              </a:rPr>
              <a:t> </a:t>
            </a:r>
            <a:r>
              <a:rPr sz="3000" dirty="0">
                <a:latin typeface="Times New Roman"/>
                <a:cs typeface="Times New Roman"/>
              </a:rPr>
              <a:t>supply</a:t>
            </a:r>
            <a:r>
              <a:rPr sz="3000" spc="235" dirty="0">
                <a:latin typeface="Times New Roman"/>
                <a:cs typeface="Times New Roman"/>
              </a:rPr>
              <a:t> </a:t>
            </a:r>
            <a:r>
              <a:rPr sz="3000" spc="-25" dirty="0">
                <a:latin typeface="Times New Roman"/>
                <a:cs typeface="Times New Roman"/>
              </a:rPr>
              <a:t>of</a:t>
            </a:r>
            <a:r>
              <a:rPr sz="3000" dirty="0">
                <a:latin typeface="Times New Roman"/>
                <a:cs typeface="Times New Roman"/>
              </a:rPr>
              <a:t>	</a:t>
            </a:r>
            <a:r>
              <a:rPr sz="3000" spc="65" dirty="0">
                <a:latin typeface="Times New Roman"/>
                <a:cs typeface="Times New Roman"/>
              </a:rPr>
              <a:t>water</a:t>
            </a:r>
            <a:r>
              <a:rPr sz="3000" spc="160" dirty="0">
                <a:latin typeface="Times New Roman"/>
                <a:cs typeface="Times New Roman"/>
              </a:rPr>
              <a:t> </a:t>
            </a:r>
            <a:r>
              <a:rPr sz="3000" spc="85" dirty="0">
                <a:latin typeface="Times New Roman"/>
                <a:cs typeface="Times New Roman"/>
              </a:rPr>
              <a:t>and</a:t>
            </a:r>
            <a:r>
              <a:rPr sz="3000" spc="160" dirty="0">
                <a:latin typeface="Times New Roman"/>
                <a:cs typeface="Times New Roman"/>
              </a:rPr>
              <a:t> </a:t>
            </a:r>
            <a:r>
              <a:rPr sz="3000" dirty="0">
                <a:latin typeface="Times New Roman"/>
                <a:cs typeface="Times New Roman"/>
              </a:rPr>
              <a:t>food-</a:t>
            </a:r>
            <a:r>
              <a:rPr sz="3000" spc="160" dirty="0">
                <a:latin typeface="Times New Roman"/>
                <a:cs typeface="Times New Roman"/>
              </a:rPr>
              <a:t>-</a:t>
            </a:r>
            <a:endParaRPr sz="3000">
              <a:latin typeface="Times New Roman"/>
              <a:cs typeface="Times New Roman"/>
            </a:endParaRPr>
          </a:p>
          <a:p>
            <a:pPr marL="378460">
              <a:lnSpc>
                <a:spcPct val="100000"/>
              </a:lnSpc>
            </a:pPr>
            <a:r>
              <a:rPr sz="3000" spc="210" dirty="0">
                <a:latin typeface="Times New Roman"/>
                <a:cs typeface="Times New Roman"/>
              </a:rPr>
              <a:t>-</a:t>
            </a:r>
            <a:r>
              <a:rPr sz="3000" dirty="0">
                <a:latin typeface="Times New Roman"/>
                <a:cs typeface="Times New Roman"/>
              </a:rPr>
              <a:t> </a:t>
            </a:r>
            <a:r>
              <a:rPr sz="3000" spc="-20" dirty="0">
                <a:latin typeface="Times New Roman"/>
                <a:cs typeface="Times New Roman"/>
              </a:rPr>
              <a:t>but;</a:t>
            </a:r>
            <a:endParaRPr sz="3000">
              <a:latin typeface="Times New Roman"/>
              <a:cs typeface="Times New Roman"/>
            </a:endParaRPr>
          </a:p>
          <a:p>
            <a:pPr>
              <a:lnSpc>
                <a:spcPct val="100000"/>
              </a:lnSpc>
              <a:spcBef>
                <a:spcPts val="1595"/>
              </a:spcBef>
            </a:pPr>
            <a:endParaRPr sz="3000">
              <a:latin typeface="Times New Roman"/>
              <a:cs typeface="Times New Roman"/>
            </a:endParaRPr>
          </a:p>
          <a:p>
            <a:pPr marL="484505" lvl="1" indent="-380365">
              <a:lnSpc>
                <a:spcPct val="100000"/>
              </a:lnSpc>
              <a:buClr>
                <a:srgbClr val="0AD0D9"/>
              </a:buClr>
              <a:buSzPct val="95000"/>
              <a:buFont typeface="Wingdings"/>
              <a:buChar char=""/>
              <a:tabLst>
                <a:tab pos="484505" algn="l"/>
              </a:tabLst>
            </a:pPr>
            <a:r>
              <a:rPr sz="3000" dirty="0">
                <a:latin typeface="Times New Roman"/>
                <a:cs typeface="Times New Roman"/>
              </a:rPr>
              <a:t>still</a:t>
            </a:r>
            <a:r>
              <a:rPr sz="3000" spc="-20" dirty="0">
                <a:latin typeface="Times New Roman"/>
                <a:cs typeface="Times New Roman"/>
              </a:rPr>
              <a:t> </a:t>
            </a:r>
            <a:r>
              <a:rPr sz="3000" spc="-10" dirty="0">
                <a:latin typeface="Times New Roman"/>
                <a:cs typeface="Times New Roman"/>
              </a:rPr>
              <a:t>alive</a:t>
            </a:r>
            <a:r>
              <a:rPr sz="3000" spc="-5" dirty="0">
                <a:latin typeface="Times New Roman"/>
                <a:cs typeface="Times New Roman"/>
              </a:rPr>
              <a:t> </a:t>
            </a:r>
            <a:r>
              <a:rPr sz="3000" dirty="0">
                <a:latin typeface="Times New Roman"/>
                <a:cs typeface="Times New Roman"/>
              </a:rPr>
              <a:t>carrying</a:t>
            </a:r>
            <a:r>
              <a:rPr sz="3000" spc="45" dirty="0">
                <a:latin typeface="Times New Roman"/>
                <a:cs typeface="Times New Roman"/>
              </a:rPr>
              <a:t> </a:t>
            </a:r>
            <a:r>
              <a:rPr sz="3000" spc="50" dirty="0">
                <a:latin typeface="Times New Roman"/>
                <a:cs typeface="Times New Roman"/>
              </a:rPr>
              <a:t>out</a:t>
            </a:r>
            <a:r>
              <a:rPr sz="3000" spc="10" dirty="0">
                <a:latin typeface="Times New Roman"/>
                <a:cs typeface="Times New Roman"/>
              </a:rPr>
              <a:t> </a:t>
            </a:r>
            <a:r>
              <a:rPr sz="3000" spc="50" dirty="0">
                <a:latin typeface="Times New Roman"/>
                <a:cs typeface="Times New Roman"/>
              </a:rPr>
              <a:t>the</a:t>
            </a:r>
            <a:r>
              <a:rPr sz="3000" dirty="0">
                <a:latin typeface="Times New Roman"/>
                <a:cs typeface="Times New Roman"/>
              </a:rPr>
              <a:t> process</a:t>
            </a:r>
            <a:r>
              <a:rPr sz="3000" spc="30" dirty="0">
                <a:latin typeface="Times New Roman"/>
                <a:cs typeface="Times New Roman"/>
              </a:rPr>
              <a:t> </a:t>
            </a:r>
            <a:r>
              <a:rPr sz="3000" dirty="0">
                <a:latin typeface="Times New Roman"/>
                <a:cs typeface="Times New Roman"/>
              </a:rPr>
              <a:t>of</a:t>
            </a:r>
            <a:r>
              <a:rPr sz="3000" spc="275" dirty="0">
                <a:latin typeface="Times New Roman"/>
                <a:cs typeface="Times New Roman"/>
              </a:rPr>
              <a:t> </a:t>
            </a:r>
            <a:r>
              <a:rPr sz="3000" spc="-10" dirty="0">
                <a:latin typeface="Times New Roman"/>
                <a:cs typeface="Times New Roman"/>
              </a:rPr>
              <a:t>life;</a:t>
            </a:r>
            <a:endParaRPr sz="3000">
              <a:latin typeface="Times New Roman"/>
              <a:cs typeface="Times New Roman"/>
            </a:endParaRPr>
          </a:p>
          <a:p>
            <a:pPr lvl="1">
              <a:lnSpc>
                <a:spcPct val="100000"/>
              </a:lnSpc>
              <a:spcBef>
                <a:spcPts val="1590"/>
              </a:spcBef>
              <a:buClr>
                <a:srgbClr val="0AD0D9"/>
              </a:buClr>
              <a:buFont typeface="Wingdings"/>
              <a:buChar char=""/>
            </a:pPr>
            <a:endParaRPr sz="3000">
              <a:latin typeface="Times New Roman"/>
              <a:cs typeface="Times New Roman"/>
            </a:endParaRPr>
          </a:p>
          <a:p>
            <a:pPr marL="484505" lvl="1" indent="-380365">
              <a:lnSpc>
                <a:spcPct val="100000"/>
              </a:lnSpc>
              <a:buClr>
                <a:srgbClr val="0AD0D9"/>
              </a:buClr>
              <a:buSzPct val="95000"/>
              <a:buFont typeface="Wingdings"/>
              <a:buChar char=""/>
              <a:tabLst>
                <a:tab pos="484505" algn="l"/>
              </a:tabLst>
            </a:pPr>
            <a:r>
              <a:rPr sz="3000" dirty="0">
                <a:latin typeface="Times New Roman"/>
                <a:cs typeface="Times New Roman"/>
              </a:rPr>
              <a:t>respiration,</a:t>
            </a:r>
            <a:r>
              <a:rPr sz="3000" spc="260" dirty="0">
                <a:latin typeface="Times New Roman"/>
                <a:cs typeface="Times New Roman"/>
              </a:rPr>
              <a:t> </a:t>
            </a:r>
            <a:r>
              <a:rPr sz="3000" spc="50" dirty="0">
                <a:latin typeface="Times New Roman"/>
                <a:cs typeface="Times New Roman"/>
              </a:rPr>
              <a:t>transpiration,</a:t>
            </a:r>
            <a:r>
              <a:rPr sz="3000" spc="280" dirty="0">
                <a:latin typeface="Times New Roman"/>
                <a:cs typeface="Times New Roman"/>
              </a:rPr>
              <a:t> </a:t>
            </a:r>
            <a:r>
              <a:rPr sz="3000" dirty="0">
                <a:latin typeface="Times New Roman"/>
                <a:cs typeface="Times New Roman"/>
              </a:rPr>
              <a:t>biochemical</a:t>
            </a:r>
            <a:r>
              <a:rPr sz="3000" spc="190" dirty="0">
                <a:latin typeface="Times New Roman"/>
                <a:cs typeface="Times New Roman"/>
              </a:rPr>
              <a:t> </a:t>
            </a:r>
            <a:r>
              <a:rPr sz="3000" spc="-10" dirty="0">
                <a:latin typeface="Times New Roman"/>
                <a:cs typeface="Times New Roman"/>
              </a:rPr>
              <a:t>reactions;</a:t>
            </a:r>
            <a:endParaRPr sz="3000">
              <a:latin typeface="Times New Roman"/>
              <a:cs typeface="Times New Roman"/>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78790" y="275097"/>
            <a:ext cx="8343900" cy="6073140"/>
          </a:xfrm>
          <a:prstGeom prst="rect">
            <a:avLst/>
          </a:prstGeom>
        </p:spPr>
        <p:txBody>
          <a:bodyPr vert="horz" wrap="square" lIns="0" tIns="147320" rIns="0" bIns="0" rtlCol="0">
            <a:spAutoFit/>
          </a:bodyPr>
          <a:lstStyle/>
          <a:p>
            <a:pPr marL="514984" indent="-362585">
              <a:lnSpc>
                <a:spcPct val="100000"/>
              </a:lnSpc>
              <a:spcBef>
                <a:spcPts val="1160"/>
              </a:spcBef>
              <a:buClr>
                <a:srgbClr val="0AD0D9"/>
              </a:buClr>
              <a:buSzPct val="66250"/>
              <a:buFont typeface="Wingdings"/>
              <a:buChar char=""/>
              <a:tabLst>
                <a:tab pos="514984" algn="l"/>
              </a:tabLst>
            </a:pPr>
            <a:r>
              <a:rPr sz="4000" dirty="0">
                <a:latin typeface="Times New Roman"/>
                <a:cs typeface="Times New Roman"/>
              </a:rPr>
              <a:t>Postharvest</a:t>
            </a:r>
            <a:r>
              <a:rPr sz="4000" spc="-70" dirty="0">
                <a:latin typeface="Times New Roman"/>
                <a:cs typeface="Times New Roman"/>
              </a:rPr>
              <a:t> </a:t>
            </a:r>
            <a:r>
              <a:rPr sz="4000" spc="65" dirty="0">
                <a:latin typeface="Times New Roman"/>
                <a:cs typeface="Times New Roman"/>
              </a:rPr>
              <a:t>handling</a:t>
            </a:r>
            <a:endParaRPr sz="4000">
              <a:latin typeface="Times New Roman"/>
              <a:cs typeface="Times New Roman"/>
            </a:endParaRPr>
          </a:p>
          <a:p>
            <a:pPr marL="1143000" marR="774700" indent="-190500">
              <a:lnSpc>
                <a:spcPct val="100000"/>
              </a:lnSpc>
              <a:spcBef>
                <a:spcPts val="745"/>
              </a:spcBef>
              <a:tabLst>
                <a:tab pos="5759450" algn="l"/>
              </a:tabLst>
            </a:pPr>
            <a:r>
              <a:rPr sz="2800" spc="195" dirty="0">
                <a:latin typeface="Times New Roman"/>
                <a:cs typeface="Times New Roman"/>
              </a:rPr>
              <a:t>-</a:t>
            </a:r>
            <a:r>
              <a:rPr sz="2800" spc="90" dirty="0">
                <a:latin typeface="Times New Roman"/>
                <a:cs typeface="Times New Roman"/>
              </a:rPr>
              <a:t> </a:t>
            </a:r>
            <a:r>
              <a:rPr sz="2800" spc="60" dirty="0">
                <a:latin typeface="Times New Roman"/>
                <a:cs typeface="Times New Roman"/>
              </a:rPr>
              <a:t>procedure</a:t>
            </a:r>
            <a:r>
              <a:rPr sz="2800" spc="95" dirty="0">
                <a:latin typeface="Times New Roman"/>
                <a:cs typeface="Times New Roman"/>
              </a:rPr>
              <a:t> </a:t>
            </a:r>
            <a:r>
              <a:rPr sz="2800" dirty="0">
                <a:latin typeface="Times New Roman"/>
                <a:cs typeface="Times New Roman"/>
              </a:rPr>
              <a:t>to</a:t>
            </a:r>
            <a:r>
              <a:rPr sz="2800" spc="90" dirty="0">
                <a:latin typeface="Times New Roman"/>
                <a:cs typeface="Times New Roman"/>
              </a:rPr>
              <a:t> </a:t>
            </a:r>
            <a:r>
              <a:rPr sz="2800" dirty="0">
                <a:latin typeface="Times New Roman"/>
                <a:cs typeface="Times New Roman"/>
              </a:rPr>
              <a:t>which</a:t>
            </a:r>
            <a:r>
              <a:rPr sz="2800" spc="80" dirty="0">
                <a:latin typeface="Times New Roman"/>
                <a:cs typeface="Times New Roman"/>
              </a:rPr>
              <a:t> </a:t>
            </a:r>
            <a:r>
              <a:rPr sz="2800" dirty="0">
                <a:latin typeface="Times New Roman"/>
                <a:cs typeface="Times New Roman"/>
              </a:rPr>
              <a:t>crops</a:t>
            </a:r>
            <a:r>
              <a:rPr sz="2800" spc="85" dirty="0">
                <a:latin typeface="Times New Roman"/>
                <a:cs typeface="Times New Roman"/>
              </a:rPr>
              <a:t> </a:t>
            </a:r>
            <a:r>
              <a:rPr sz="2800" spc="55" dirty="0">
                <a:latin typeface="Times New Roman"/>
                <a:cs typeface="Times New Roman"/>
              </a:rPr>
              <a:t>are</a:t>
            </a:r>
            <a:r>
              <a:rPr sz="2800" dirty="0">
                <a:latin typeface="Times New Roman"/>
                <a:cs typeface="Times New Roman"/>
              </a:rPr>
              <a:t>	</a:t>
            </a:r>
            <a:r>
              <a:rPr sz="2800" spc="-10" dirty="0">
                <a:latin typeface="Times New Roman"/>
                <a:cs typeface="Times New Roman"/>
              </a:rPr>
              <a:t>subjected </a:t>
            </a:r>
            <a:r>
              <a:rPr sz="3200" dirty="0">
                <a:latin typeface="Times New Roman"/>
                <a:cs typeface="Times New Roman"/>
              </a:rPr>
              <a:t>after</a:t>
            </a:r>
            <a:r>
              <a:rPr sz="3200" spc="40" dirty="0">
                <a:latin typeface="Times New Roman"/>
                <a:cs typeface="Times New Roman"/>
              </a:rPr>
              <a:t> </a:t>
            </a:r>
            <a:r>
              <a:rPr sz="2800" dirty="0">
                <a:latin typeface="Times New Roman"/>
                <a:cs typeface="Times New Roman"/>
              </a:rPr>
              <a:t>harvest</a:t>
            </a:r>
            <a:r>
              <a:rPr sz="2800" spc="170" dirty="0">
                <a:latin typeface="Times New Roman"/>
                <a:cs typeface="Times New Roman"/>
              </a:rPr>
              <a:t> </a:t>
            </a:r>
            <a:r>
              <a:rPr sz="2800" dirty="0">
                <a:latin typeface="Times New Roman"/>
                <a:cs typeface="Times New Roman"/>
              </a:rPr>
              <a:t>including</a:t>
            </a:r>
            <a:r>
              <a:rPr sz="2800" spc="190" dirty="0">
                <a:latin typeface="Times New Roman"/>
                <a:cs typeface="Times New Roman"/>
              </a:rPr>
              <a:t> </a:t>
            </a:r>
            <a:r>
              <a:rPr sz="2800" dirty="0">
                <a:latin typeface="Times New Roman"/>
                <a:cs typeface="Times New Roman"/>
              </a:rPr>
              <a:t>all</a:t>
            </a:r>
            <a:r>
              <a:rPr sz="2800" spc="150" dirty="0">
                <a:latin typeface="Times New Roman"/>
                <a:cs typeface="Times New Roman"/>
              </a:rPr>
              <a:t> </a:t>
            </a:r>
            <a:r>
              <a:rPr sz="2800" spc="55" dirty="0">
                <a:latin typeface="Times New Roman"/>
                <a:cs typeface="Times New Roman"/>
              </a:rPr>
              <a:t>the</a:t>
            </a:r>
            <a:r>
              <a:rPr sz="2800" spc="145" dirty="0">
                <a:latin typeface="Times New Roman"/>
                <a:cs typeface="Times New Roman"/>
              </a:rPr>
              <a:t> </a:t>
            </a:r>
            <a:r>
              <a:rPr sz="2800" spc="-10" dirty="0">
                <a:latin typeface="Times New Roman"/>
                <a:cs typeface="Times New Roman"/>
              </a:rPr>
              <a:t>technological </a:t>
            </a:r>
            <a:r>
              <a:rPr sz="2800" dirty="0">
                <a:latin typeface="Times New Roman"/>
                <a:cs typeface="Times New Roman"/>
              </a:rPr>
              <a:t>aspects</a:t>
            </a:r>
            <a:r>
              <a:rPr sz="2800" spc="-10" dirty="0">
                <a:latin typeface="Times New Roman"/>
                <a:cs typeface="Times New Roman"/>
              </a:rPr>
              <a:t> </a:t>
            </a:r>
            <a:r>
              <a:rPr sz="2800" dirty="0">
                <a:latin typeface="Times New Roman"/>
                <a:cs typeface="Times New Roman"/>
              </a:rPr>
              <a:t>of</a:t>
            </a:r>
            <a:r>
              <a:rPr sz="2800" spc="240" dirty="0">
                <a:latin typeface="Times New Roman"/>
                <a:cs typeface="Times New Roman"/>
              </a:rPr>
              <a:t> </a:t>
            </a:r>
            <a:r>
              <a:rPr sz="2800" spc="-10" dirty="0">
                <a:latin typeface="Times New Roman"/>
                <a:cs typeface="Times New Roman"/>
              </a:rPr>
              <a:t>distribution</a:t>
            </a:r>
            <a:endParaRPr sz="2800">
              <a:latin typeface="Times New Roman"/>
              <a:cs typeface="Times New Roman"/>
            </a:endParaRPr>
          </a:p>
          <a:p>
            <a:pPr>
              <a:lnSpc>
                <a:spcPct val="100000"/>
              </a:lnSpc>
            </a:pPr>
            <a:endParaRPr sz="2800">
              <a:latin typeface="Times New Roman"/>
              <a:cs typeface="Times New Roman"/>
            </a:endParaRPr>
          </a:p>
          <a:p>
            <a:pPr>
              <a:lnSpc>
                <a:spcPct val="100000"/>
              </a:lnSpc>
              <a:spcBef>
                <a:spcPts val="1900"/>
              </a:spcBef>
            </a:pPr>
            <a:endParaRPr sz="2800">
              <a:latin typeface="Times New Roman"/>
              <a:cs typeface="Times New Roman"/>
            </a:endParaRPr>
          </a:p>
          <a:p>
            <a:pPr marL="12700">
              <a:lnSpc>
                <a:spcPct val="100000"/>
              </a:lnSpc>
            </a:pPr>
            <a:r>
              <a:rPr sz="2800" spc="-35" dirty="0">
                <a:solidFill>
                  <a:srgbClr val="C00000"/>
                </a:solidFill>
                <a:latin typeface="Times New Roman"/>
                <a:cs typeface="Times New Roman"/>
              </a:rPr>
              <a:t>Types</a:t>
            </a:r>
            <a:r>
              <a:rPr sz="2800" spc="5" dirty="0">
                <a:solidFill>
                  <a:srgbClr val="C00000"/>
                </a:solidFill>
                <a:latin typeface="Times New Roman"/>
                <a:cs typeface="Times New Roman"/>
              </a:rPr>
              <a:t> </a:t>
            </a:r>
            <a:r>
              <a:rPr sz="2800" dirty="0">
                <a:solidFill>
                  <a:srgbClr val="C00000"/>
                </a:solidFill>
                <a:latin typeface="Times New Roman"/>
                <a:cs typeface="Times New Roman"/>
              </a:rPr>
              <a:t>of</a:t>
            </a:r>
            <a:r>
              <a:rPr sz="2800" spc="325" dirty="0">
                <a:solidFill>
                  <a:srgbClr val="C00000"/>
                </a:solidFill>
                <a:latin typeface="Times New Roman"/>
                <a:cs typeface="Times New Roman"/>
              </a:rPr>
              <a:t> </a:t>
            </a:r>
            <a:r>
              <a:rPr sz="2800" dirty="0">
                <a:solidFill>
                  <a:srgbClr val="C00000"/>
                </a:solidFill>
                <a:latin typeface="Times New Roman"/>
                <a:cs typeface="Times New Roman"/>
              </a:rPr>
              <a:t>crops</a:t>
            </a:r>
            <a:r>
              <a:rPr sz="2800" spc="10" dirty="0">
                <a:solidFill>
                  <a:srgbClr val="C00000"/>
                </a:solidFill>
                <a:latin typeface="Times New Roman"/>
                <a:cs typeface="Times New Roman"/>
              </a:rPr>
              <a:t> </a:t>
            </a:r>
            <a:r>
              <a:rPr sz="2800" dirty="0">
                <a:solidFill>
                  <a:srgbClr val="C00000"/>
                </a:solidFill>
                <a:latin typeface="Times New Roman"/>
                <a:cs typeface="Times New Roman"/>
              </a:rPr>
              <a:t>based</a:t>
            </a:r>
            <a:r>
              <a:rPr sz="2800" spc="10" dirty="0">
                <a:solidFill>
                  <a:srgbClr val="C00000"/>
                </a:solidFill>
                <a:latin typeface="Times New Roman"/>
                <a:cs typeface="Times New Roman"/>
              </a:rPr>
              <a:t> </a:t>
            </a:r>
            <a:r>
              <a:rPr sz="2800" spc="60" dirty="0">
                <a:solidFill>
                  <a:srgbClr val="C00000"/>
                </a:solidFill>
                <a:latin typeface="Times New Roman"/>
                <a:cs typeface="Times New Roman"/>
              </a:rPr>
              <a:t>on</a:t>
            </a:r>
            <a:r>
              <a:rPr sz="2800" spc="70" dirty="0">
                <a:solidFill>
                  <a:srgbClr val="C00000"/>
                </a:solidFill>
                <a:latin typeface="Times New Roman"/>
                <a:cs typeface="Times New Roman"/>
              </a:rPr>
              <a:t> their</a:t>
            </a:r>
            <a:r>
              <a:rPr sz="2800" spc="25" dirty="0">
                <a:solidFill>
                  <a:srgbClr val="C00000"/>
                </a:solidFill>
                <a:latin typeface="Times New Roman"/>
                <a:cs typeface="Times New Roman"/>
              </a:rPr>
              <a:t> </a:t>
            </a:r>
            <a:r>
              <a:rPr sz="2800" dirty="0">
                <a:solidFill>
                  <a:srgbClr val="C00000"/>
                </a:solidFill>
                <a:latin typeface="Times New Roman"/>
                <a:cs typeface="Times New Roman"/>
              </a:rPr>
              <a:t>postharvest</a:t>
            </a:r>
            <a:r>
              <a:rPr sz="2800" spc="15" dirty="0">
                <a:solidFill>
                  <a:srgbClr val="C00000"/>
                </a:solidFill>
                <a:latin typeface="Times New Roman"/>
                <a:cs typeface="Times New Roman"/>
              </a:rPr>
              <a:t> </a:t>
            </a:r>
            <a:r>
              <a:rPr sz="2800" spc="-10" dirty="0">
                <a:solidFill>
                  <a:srgbClr val="C00000"/>
                </a:solidFill>
                <a:latin typeface="Times New Roman"/>
                <a:cs typeface="Times New Roman"/>
              </a:rPr>
              <a:t>characteristics:</a:t>
            </a:r>
            <a:endParaRPr sz="2800">
              <a:latin typeface="Times New Roman"/>
              <a:cs typeface="Times New Roman"/>
            </a:endParaRPr>
          </a:p>
          <a:p>
            <a:pPr>
              <a:lnSpc>
                <a:spcPct val="100000"/>
              </a:lnSpc>
              <a:spcBef>
                <a:spcPts val="140"/>
              </a:spcBef>
            </a:pPr>
            <a:endParaRPr sz="2800">
              <a:latin typeface="Times New Roman"/>
              <a:cs typeface="Times New Roman"/>
            </a:endParaRPr>
          </a:p>
          <a:p>
            <a:pPr marL="469900" indent="-457200">
              <a:lnSpc>
                <a:spcPct val="100000"/>
              </a:lnSpc>
              <a:spcBef>
                <a:spcPts val="5"/>
              </a:spcBef>
              <a:buFont typeface="Wingdings"/>
              <a:buChar char=""/>
              <a:tabLst>
                <a:tab pos="469900" algn="l"/>
                <a:tab pos="2204720" algn="l"/>
              </a:tabLst>
            </a:pPr>
            <a:r>
              <a:rPr sz="2800" dirty="0">
                <a:solidFill>
                  <a:srgbClr val="001F5F"/>
                </a:solidFill>
                <a:latin typeface="Times New Roman"/>
                <a:cs typeface="Times New Roman"/>
              </a:rPr>
              <a:t>Durables</a:t>
            </a:r>
            <a:r>
              <a:rPr sz="2800" spc="229" dirty="0">
                <a:solidFill>
                  <a:srgbClr val="001F5F"/>
                </a:solidFill>
                <a:latin typeface="Times New Roman"/>
                <a:cs typeface="Times New Roman"/>
              </a:rPr>
              <a:t> </a:t>
            </a:r>
            <a:r>
              <a:rPr sz="2800" spc="145" dirty="0">
                <a:solidFill>
                  <a:srgbClr val="001F5F"/>
                </a:solidFill>
                <a:latin typeface="Times New Roman"/>
                <a:cs typeface="Times New Roman"/>
              </a:rPr>
              <a:t>-</a:t>
            </a:r>
            <a:r>
              <a:rPr sz="2800" dirty="0">
                <a:solidFill>
                  <a:srgbClr val="001F5F"/>
                </a:solidFill>
                <a:latin typeface="Times New Roman"/>
                <a:cs typeface="Times New Roman"/>
              </a:rPr>
              <a:t>	</a:t>
            </a:r>
            <a:r>
              <a:rPr sz="2400" dirty="0">
                <a:solidFill>
                  <a:srgbClr val="422C16"/>
                </a:solidFill>
                <a:latin typeface="Times New Roman"/>
                <a:cs typeface="Times New Roman"/>
              </a:rPr>
              <a:t>have</a:t>
            </a:r>
            <a:r>
              <a:rPr sz="2400" spc="-80" dirty="0">
                <a:solidFill>
                  <a:srgbClr val="422C16"/>
                </a:solidFill>
                <a:latin typeface="Times New Roman"/>
                <a:cs typeface="Times New Roman"/>
              </a:rPr>
              <a:t> </a:t>
            </a:r>
            <a:r>
              <a:rPr sz="2400" dirty="0">
                <a:solidFill>
                  <a:srgbClr val="422C16"/>
                </a:solidFill>
                <a:latin typeface="Times New Roman"/>
                <a:cs typeface="Times New Roman"/>
              </a:rPr>
              <a:t>low</a:t>
            </a:r>
            <a:r>
              <a:rPr sz="2400" spc="-85" dirty="0">
                <a:solidFill>
                  <a:srgbClr val="422C16"/>
                </a:solidFill>
                <a:latin typeface="Times New Roman"/>
                <a:cs typeface="Times New Roman"/>
              </a:rPr>
              <a:t> </a:t>
            </a:r>
            <a:r>
              <a:rPr sz="2400" spc="-10" dirty="0">
                <a:solidFill>
                  <a:srgbClr val="422C16"/>
                </a:solidFill>
                <a:latin typeface="Times New Roman"/>
                <a:cs typeface="Times New Roman"/>
              </a:rPr>
              <a:t>MC</a:t>
            </a:r>
            <a:r>
              <a:rPr sz="2400" spc="-45" dirty="0">
                <a:solidFill>
                  <a:srgbClr val="422C16"/>
                </a:solidFill>
                <a:latin typeface="Times New Roman"/>
                <a:cs typeface="Times New Roman"/>
              </a:rPr>
              <a:t> </a:t>
            </a:r>
            <a:r>
              <a:rPr sz="2400" spc="55" dirty="0">
                <a:solidFill>
                  <a:srgbClr val="422C16"/>
                </a:solidFill>
                <a:latin typeface="Times New Roman"/>
                <a:cs typeface="Times New Roman"/>
              </a:rPr>
              <a:t>(≤14%)</a:t>
            </a:r>
            <a:endParaRPr sz="2400">
              <a:latin typeface="Times New Roman"/>
              <a:cs typeface="Times New Roman"/>
            </a:endParaRPr>
          </a:p>
          <a:p>
            <a:pPr marL="1997075">
              <a:lnSpc>
                <a:spcPct val="100000"/>
              </a:lnSpc>
              <a:spcBef>
                <a:spcPts val="20"/>
              </a:spcBef>
              <a:tabLst>
                <a:tab pos="2766060" algn="l"/>
              </a:tabLst>
            </a:pPr>
            <a:r>
              <a:rPr sz="2400" spc="165" dirty="0">
                <a:solidFill>
                  <a:srgbClr val="422C16"/>
                </a:solidFill>
                <a:latin typeface="Times New Roman"/>
                <a:cs typeface="Times New Roman"/>
              </a:rPr>
              <a:t>-</a:t>
            </a:r>
            <a:r>
              <a:rPr sz="2400" spc="-15" dirty="0">
                <a:solidFill>
                  <a:srgbClr val="422C16"/>
                </a:solidFill>
                <a:latin typeface="Times New Roman"/>
                <a:cs typeface="Times New Roman"/>
              </a:rPr>
              <a:t> </a:t>
            </a:r>
            <a:r>
              <a:rPr sz="2400" spc="-20" dirty="0">
                <a:solidFill>
                  <a:srgbClr val="422C16"/>
                </a:solidFill>
                <a:latin typeface="Times New Roman"/>
                <a:cs typeface="Times New Roman"/>
              </a:rPr>
              <a:t>e.g.</a:t>
            </a:r>
            <a:r>
              <a:rPr sz="2400" dirty="0">
                <a:solidFill>
                  <a:srgbClr val="422C16"/>
                </a:solidFill>
                <a:latin typeface="Times New Roman"/>
                <a:cs typeface="Times New Roman"/>
              </a:rPr>
              <a:t>	</a:t>
            </a:r>
            <a:r>
              <a:rPr sz="2400" spc="50" dirty="0">
                <a:solidFill>
                  <a:srgbClr val="422C16"/>
                </a:solidFill>
                <a:latin typeface="Times New Roman"/>
                <a:cs typeface="Times New Roman"/>
              </a:rPr>
              <a:t>corn,</a:t>
            </a:r>
            <a:r>
              <a:rPr sz="2400" spc="15" dirty="0">
                <a:solidFill>
                  <a:srgbClr val="422C16"/>
                </a:solidFill>
                <a:latin typeface="Times New Roman"/>
                <a:cs typeface="Times New Roman"/>
              </a:rPr>
              <a:t> </a:t>
            </a:r>
            <a:r>
              <a:rPr sz="2400" dirty="0">
                <a:solidFill>
                  <a:srgbClr val="422C16"/>
                </a:solidFill>
                <a:latin typeface="Times New Roman"/>
                <a:cs typeface="Times New Roman"/>
              </a:rPr>
              <a:t>rice,</a:t>
            </a:r>
            <a:r>
              <a:rPr sz="2400" spc="20" dirty="0">
                <a:solidFill>
                  <a:srgbClr val="422C16"/>
                </a:solidFill>
                <a:latin typeface="Times New Roman"/>
                <a:cs typeface="Times New Roman"/>
              </a:rPr>
              <a:t> </a:t>
            </a:r>
            <a:r>
              <a:rPr sz="2400" spc="40" dirty="0">
                <a:solidFill>
                  <a:srgbClr val="422C16"/>
                </a:solidFill>
                <a:latin typeface="Times New Roman"/>
                <a:cs typeface="Times New Roman"/>
              </a:rPr>
              <a:t>mungbean</a:t>
            </a:r>
            <a:endParaRPr sz="2400">
              <a:latin typeface="Times New Roman"/>
              <a:cs typeface="Times New Roman"/>
            </a:endParaRPr>
          </a:p>
          <a:p>
            <a:pPr>
              <a:lnSpc>
                <a:spcPct val="100000"/>
              </a:lnSpc>
              <a:spcBef>
                <a:spcPts val="100"/>
              </a:spcBef>
            </a:pPr>
            <a:endParaRPr sz="2400">
              <a:latin typeface="Times New Roman"/>
              <a:cs typeface="Times New Roman"/>
            </a:endParaRPr>
          </a:p>
          <a:p>
            <a:pPr marL="431800" indent="-419100">
              <a:lnSpc>
                <a:spcPct val="100000"/>
              </a:lnSpc>
              <a:buSzPct val="85714"/>
              <a:buFont typeface="Wingdings"/>
              <a:buChar char=""/>
              <a:tabLst>
                <a:tab pos="431800" algn="l"/>
                <a:tab pos="2408555" algn="l"/>
              </a:tabLst>
            </a:pPr>
            <a:r>
              <a:rPr sz="2800" spc="-10" dirty="0">
                <a:solidFill>
                  <a:srgbClr val="001F5F"/>
                </a:solidFill>
                <a:latin typeface="Times New Roman"/>
                <a:cs typeface="Times New Roman"/>
              </a:rPr>
              <a:t>Perishables</a:t>
            </a:r>
            <a:r>
              <a:rPr sz="2800" spc="-90" dirty="0">
                <a:solidFill>
                  <a:srgbClr val="001F5F"/>
                </a:solidFill>
                <a:latin typeface="Times New Roman"/>
                <a:cs typeface="Times New Roman"/>
              </a:rPr>
              <a:t> </a:t>
            </a:r>
            <a:r>
              <a:rPr sz="2400" spc="114" dirty="0">
                <a:solidFill>
                  <a:srgbClr val="001F5F"/>
                </a:solidFill>
                <a:latin typeface="Times New Roman"/>
                <a:cs typeface="Times New Roman"/>
              </a:rPr>
              <a:t>-</a:t>
            </a:r>
            <a:r>
              <a:rPr sz="2400" dirty="0">
                <a:solidFill>
                  <a:srgbClr val="001F5F"/>
                </a:solidFill>
                <a:latin typeface="Times New Roman"/>
                <a:cs typeface="Times New Roman"/>
              </a:rPr>
              <a:t>	</a:t>
            </a:r>
            <a:r>
              <a:rPr sz="2400" dirty="0">
                <a:solidFill>
                  <a:srgbClr val="422C16"/>
                </a:solidFill>
                <a:latin typeface="Times New Roman"/>
                <a:cs typeface="Times New Roman"/>
              </a:rPr>
              <a:t>have</a:t>
            </a:r>
            <a:r>
              <a:rPr sz="2400" spc="-25" dirty="0">
                <a:solidFill>
                  <a:srgbClr val="422C16"/>
                </a:solidFill>
                <a:latin typeface="Times New Roman"/>
                <a:cs typeface="Times New Roman"/>
              </a:rPr>
              <a:t> </a:t>
            </a:r>
            <a:r>
              <a:rPr sz="2400" dirty="0">
                <a:solidFill>
                  <a:srgbClr val="422C16"/>
                </a:solidFill>
                <a:latin typeface="Times New Roman"/>
                <a:cs typeface="Times New Roman"/>
              </a:rPr>
              <a:t>high</a:t>
            </a:r>
            <a:r>
              <a:rPr sz="2400" spc="-35" dirty="0">
                <a:solidFill>
                  <a:srgbClr val="422C16"/>
                </a:solidFill>
                <a:latin typeface="Times New Roman"/>
                <a:cs typeface="Times New Roman"/>
              </a:rPr>
              <a:t> </a:t>
            </a:r>
            <a:r>
              <a:rPr sz="2400" spc="-10" dirty="0">
                <a:solidFill>
                  <a:srgbClr val="422C16"/>
                </a:solidFill>
                <a:latin typeface="Times New Roman"/>
                <a:cs typeface="Times New Roman"/>
              </a:rPr>
              <a:t>MC</a:t>
            </a:r>
            <a:r>
              <a:rPr sz="2400" spc="20" dirty="0">
                <a:solidFill>
                  <a:srgbClr val="422C16"/>
                </a:solidFill>
                <a:latin typeface="Times New Roman"/>
                <a:cs typeface="Times New Roman"/>
              </a:rPr>
              <a:t> </a:t>
            </a:r>
            <a:r>
              <a:rPr sz="2400" spc="130" dirty="0">
                <a:solidFill>
                  <a:srgbClr val="422C16"/>
                </a:solidFill>
                <a:latin typeface="Times New Roman"/>
                <a:cs typeface="Times New Roman"/>
              </a:rPr>
              <a:t>(80-</a:t>
            </a:r>
            <a:r>
              <a:rPr sz="2400" spc="-20" dirty="0">
                <a:solidFill>
                  <a:srgbClr val="422C16"/>
                </a:solidFill>
                <a:latin typeface="Times New Roman"/>
                <a:cs typeface="Times New Roman"/>
              </a:rPr>
              <a:t>95%)</a:t>
            </a:r>
            <a:endParaRPr sz="2400">
              <a:latin typeface="Times New Roman"/>
              <a:cs typeface="Times New Roman"/>
            </a:endParaRPr>
          </a:p>
          <a:p>
            <a:pPr marL="1918335">
              <a:lnSpc>
                <a:spcPct val="100000"/>
              </a:lnSpc>
              <a:spcBef>
                <a:spcPts val="25"/>
              </a:spcBef>
              <a:tabLst>
                <a:tab pos="2197100" algn="l"/>
              </a:tabLst>
            </a:pPr>
            <a:r>
              <a:rPr sz="2400" spc="114" dirty="0">
                <a:solidFill>
                  <a:srgbClr val="422C16"/>
                </a:solidFill>
                <a:latin typeface="Times New Roman"/>
                <a:cs typeface="Times New Roman"/>
              </a:rPr>
              <a:t>-</a:t>
            </a:r>
            <a:r>
              <a:rPr sz="2400" dirty="0">
                <a:solidFill>
                  <a:srgbClr val="422C16"/>
                </a:solidFill>
                <a:latin typeface="Times New Roman"/>
                <a:cs typeface="Times New Roman"/>
              </a:rPr>
              <a:t>	</a:t>
            </a:r>
            <a:r>
              <a:rPr sz="2400" spc="-35" dirty="0">
                <a:solidFill>
                  <a:srgbClr val="422C16"/>
                </a:solidFill>
                <a:latin typeface="Times New Roman"/>
                <a:cs typeface="Times New Roman"/>
              </a:rPr>
              <a:t>e.g.</a:t>
            </a:r>
            <a:r>
              <a:rPr sz="2400" spc="-40" dirty="0">
                <a:solidFill>
                  <a:srgbClr val="422C16"/>
                </a:solidFill>
                <a:latin typeface="Times New Roman"/>
                <a:cs typeface="Times New Roman"/>
              </a:rPr>
              <a:t> </a:t>
            </a:r>
            <a:r>
              <a:rPr sz="2400" dirty="0">
                <a:solidFill>
                  <a:srgbClr val="422C16"/>
                </a:solidFill>
                <a:latin typeface="Times New Roman"/>
                <a:cs typeface="Times New Roman"/>
              </a:rPr>
              <a:t>fruits,</a:t>
            </a:r>
            <a:r>
              <a:rPr sz="2400" spc="-20" dirty="0">
                <a:solidFill>
                  <a:srgbClr val="422C16"/>
                </a:solidFill>
                <a:latin typeface="Times New Roman"/>
                <a:cs typeface="Times New Roman"/>
              </a:rPr>
              <a:t> </a:t>
            </a:r>
            <a:r>
              <a:rPr sz="2400" spc="-25" dirty="0">
                <a:solidFill>
                  <a:srgbClr val="422C16"/>
                </a:solidFill>
                <a:latin typeface="Times New Roman"/>
                <a:cs typeface="Times New Roman"/>
              </a:rPr>
              <a:t>vegetables,</a:t>
            </a:r>
            <a:r>
              <a:rPr sz="2400" spc="-20" dirty="0">
                <a:solidFill>
                  <a:srgbClr val="422C16"/>
                </a:solidFill>
                <a:latin typeface="Times New Roman"/>
                <a:cs typeface="Times New Roman"/>
              </a:rPr>
              <a:t> </a:t>
            </a:r>
            <a:r>
              <a:rPr sz="2400" spc="40" dirty="0">
                <a:solidFill>
                  <a:srgbClr val="422C16"/>
                </a:solidFill>
                <a:latin typeface="Times New Roman"/>
                <a:cs typeface="Times New Roman"/>
              </a:rPr>
              <a:t>ornamentals</a:t>
            </a:r>
            <a:endParaRPr sz="2400">
              <a:latin typeface="Times New Roman"/>
              <a:cs typeface="Times New Roman"/>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6257" y="1042034"/>
            <a:ext cx="8338184" cy="5606415"/>
          </a:xfrm>
          <a:prstGeom prst="rect">
            <a:avLst/>
          </a:prstGeom>
        </p:spPr>
        <p:txBody>
          <a:bodyPr vert="horz" wrap="square" lIns="0" tIns="55880" rIns="0" bIns="0" rtlCol="0">
            <a:spAutoFit/>
          </a:bodyPr>
          <a:lstStyle/>
          <a:p>
            <a:pPr marL="287020" marR="1682114" indent="-274320">
              <a:lnSpc>
                <a:spcPts val="2820"/>
              </a:lnSpc>
              <a:spcBef>
                <a:spcPts val="440"/>
              </a:spcBef>
              <a:buClr>
                <a:srgbClr val="0AD0D9"/>
              </a:buClr>
              <a:buSzPct val="94230"/>
              <a:buFont typeface="Segoe UI Symbol"/>
              <a:buChar char="⚫"/>
              <a:tabLst>
                <a:tab pos="287020" algn="l"/>
              </a:tabLst>
            </a:pPr>
            <a:r>
              <a:rPr sz="2600" spc="-20" dirty="0">
                <a:latin typeface="Times New Roman"/>
                <a:cs typeface="Times New Roman"/>
              </a:rPr>
              <a:t>After</a:t>
            </a:r>
            <a:r>
              <a:rPr sz="2600" spc="35" dirty="0">
                <a:latin typeface="Times New Roman"/>
                <a:cs typeface="Times New Roman"/>
              </a:rPr>
              <a:t> </a:t>
            </a:r>
            <a:r>
              <a:rPr sz="2600" dirty="0">
                <a:latin typeface="Times New Roman"/>
                <a:cs typeface="Times New Roman"/>
              </a:rPr>
              <a:t>harvesting,</a:t>
            </a:r>
            <a:r>
              <a:rPr sz="2600" spc="125" dirty="0">
                <a:latin typeface="Times New Roman"/>
                <a:cs typeface="Times New Roman"/>
              </a:rPr>
              <a:t> </a:t>
            </a:r>
            <a:r>
              <a:rPr sz="2600" dirty="0">
                <a:latin typeface="Times New Roman"/>
                <a:cs typeface="Times New Roman"/>
              </a:rPr>
              <a:t>perishables</a:t>
            </a:r>
            <a:r>
              <a:rPr sz="2600" spc="80" dirty="0">
                <a:latin typeface="Times New Roman"/>
                <a:cs typeface="Times New Roman"/>
              </a:rPr>
              <a:t> </a:t>
            </a:r>
            <a:r>
              <a:rPr sz="2600" spc="70" dirty="0">
                <a:latin typeface="Times New Roman"/>
                <a:cs typeface="Times New Roman"/>
              </a:rPr>
              <a:t>are </a:t>
            </a:r>
            <a:r>
              <a:rPr sz="2600" spc="55" dirty="0">
                <a:latin typeface="Times New Roman"/>
                <a:cs typeface="Times New Roman"/>
              </a:rPr>
              <a:t>transported</a:t>
            </a:r>
            <a:r>
              <a:rPr sz="2600" spc="75" dirty="0">
                <a:latin typeface="Times New Roman"/>
                <a:cs typeface="Times New Roman"/>
              </a:rPr>
              <a:t> </a:t>
            </a:r>
            <a:r>
              <a:rPr sz="2600" spc="-25" dirty="0">
                <a:latin typeface="Times New Roman"/>
                <a:cs typeface="Times New Roman"/>
              </a:rPr>
              <a:t>to </a:t>
            </a:r>
            <a:r>
              <a:rPr sz="2600" spc="-10" dirty="0">
                <a:latin typeface="Times New Roman"/>
                <a:cs typeface="Times New Roman"/>
              </a:rPr>
              <a:t>packinghouse</a:t>
            </a:r>
            <a:endParaRPr sz="2600">
              <a:latin typeface="Times New Roman"/>
              <a:cs typeface="Times New Roman"/>
            </a:endParaRPr>
          </a:p>
          <a:p>
            <a:pPr>
              <a:lnSpc>
                <a:spcPct val="100000"/>
              </a:lnSpc>
              <a:spcBef>
                <a:spcPts val="110"/>
              </a:spcBef>
              <a:buFont typeface="Segoe UI Symbol"/>
              <a:buChar char="⚫"/>
            </a:pPr>
            <a:endParaRPr sz="2600">
              <a:latin typeface="Times New Roman"/>
              <a:cs typeface="Times New Roman"/>
            </a:endParaRPr>
          </a:p>
          <a:p>
            <a:pPr marL="285750" indent="-285750">
              <a:lnSpc>
                <a:spcPct val="100000"/>
              </a:lnSpc>
              <a:buClr>
                <a:srgbClr val="0AD0D9"/>
              </a:buClr>
              <a:buSzPct val="85000"/>
              <a:buFont typeface="Segoe UI Symbol"/>
              <a:buChar char="⚫"/>
              <a:tabLst>
                <a:tab pos="285750" algn="l"/>
              </a:tabLst>
            </a:pPr>
            <a:r>
              <a:rPr sz="3000" spc="-20" dirty="0">
                <a:solidFill>
                  <a:srgbClr val="001F5F"/>
                </a:solidFill>
                <a:latin typeface="Times New Roman"/>
                <a:cs typeface="Times New Roman"/>
              </a:rPr>
              <a:t>Packing</a:t>
            </a:r>
            <a:r>
              <a:rPr sz="3000" spc="-114" dirty="0">
                <a:solidFill>
                  <a:srgbClr val="001F5F"/>
                </a:solidFill>
                <a:latin typeface="Times New Roman"/>
                <a:cs typeface="Times New Roman"/>
              </a:rPr>
              <a:t> </a:t>
            </a:r>
            <a:r>
              <a:rPr sz="3000" spc="-10" dirty="0">
                <a:solidFill>
                  <a:srgbClr val="001F5F"/>
                </a:solidFill>
                <a:latin typeface="Times New Roman"/>
                <a:cs typeface="Times New Roman"/>
              </a:rPr>
              <a:t>house</a:t>
            </a:r>
            <a:endParaRPr sz="3000">
              <a:latin typeface="Times New Roman"/>
              <a:cs typeface="Times New Roman"/>
            </a:endParaRPr>
          </a:p>
          <a:p>
            <a:pPr marL="12700" marR="136525" indent="824865">
              <a:lnSpc>
                <a:spcPct val="90000"/>
              </a:lnSpc>
              <a:spcBef>
                <a:spcPts val="655"/>
              </a:spcBef>
            </a:pPr>
            <a:r>
              <a:rPr sz="2600" spc="185" dirty="0">
                <a:latin typeface="Times New Roman"/>
                <a:cs typeface="Times New Roman"/>
              </a:rPr>
              <a:t>-</a:t>
            </a:r>
            <a:r>
              <a:rPr sz="2600" spc="65" dirty="0">
                <a:latin typeface="Times New Roman"/>
                <a:cs typeface="Times New Roman"/>
              </a:rPr>
              <a:t> </a:t>
            </a:r>
            <a:r>
              <a:rPr sz="2600" dirty="0">
                <a:latin typeface="Times New Roman"/>
                <a:cs typeface="Times New Roman"/>
              </a:rPr>
              <a:t>any</a:t>
            </a:r>
            <a:r>
              <a:rPr sz="2600" spc="70" dirty="0">
                <a:latin typeface="Times New Roman"/>
                <a:cs typeface="Times New Roman"/>
              </a:rPr>
              <a:t> area</a:t>
            </a:r>
            <a:r>
              <a:rPr sz="2600" spc="55" dirty="0">
                <a:latin typeface="Times New Roman"/>
                <a:cs typeface="Times New Roman"/>
              </a:rPr>
              <a:t> </a:t>
            </a:r>
            <a:r>
              <a:rPr sz="2600" spc="60" dirty="0">
                <a:latin typeface="Times New Roman"/>
                <a:cs typeface="Times New Roman"/>
              </a:rPr>
              <a:t>that</a:t>
            </a:r>
            <a:r>
              <a:rPr sz="2600" spc="75" dirty="0">
                <a:latin typeface="Times New Roman"/>
                <a:cs typeface="Times New Roman"/>
              </a:rPr>
              <a:t> </a:t>
            </a:r>
            <a:r>
              <a:rPr sz="2600" dirty="0">
                <a:latin typeface="Times New Roman"/>
                <a:cs typeface="Times New Roman"/>
              </a:rPr>
              <a:t>provide</a:t>
            </a:r>
            <a:r>
              <a:rPr sz="2600" spc="75" dirty="0">
                <a:latin typeface="Times New Roman"/>
                <a:cs typeface="Times New Roman"/>
              </a:rPr>
              <a:t> </a:t>
            </a:r>
            <a:r>
              <a:rPr sz="2600" dirty="0">
                <a:latin typeface="Times New Roman"/>
                <a:cs typeface="Times New Roman"/>
              </a:rPr>
              <a:t>shelter</a:t>
            </a:r>
            <a:r>
              <a:rPr sz="2600" spc="55" dirty="0">
                <a:latin typeface="Times New Roman"/>
                <a:cs typeface="Times New Roman"/>
              </a:rPr>
              <a:t> </a:t>
            </a:r>
            <a:r>
              <a:rPr sz="2600" spc="65" dirty="0">
                <a:latin typeface="Times New Roman"/>
                <a:cs typeface="Times New Roman"/>
              </a:rPr>
              <a:t>where</a:t>
            </a:r>
            <a:r>
              <a:rPr sz="2600" spc="60" dirty="0">
                <a:latin typeface="Times New Roman"/>
                <a:cs typeface="Times New Roman"/>
              </a:rPr>
              <a:t> </a:t>
            </a:r>
            <a:r>
              <a:rPr sz="2600" dirty="0">
                <a:latin typeface="Times New Roman"/>
                <a:cs typeface="Times New Roman"/>
              </a:rPr>
              <a:t>commodities</a:t>
            </a:r>
            <a:r>
              <a:rPr sz="2600" spc="60" dirty="0">
                <a:latin typeface="Times New Roman"/>
                <a:cs typeface="Times New Roman"/>
              </a:rPr>
              <a:t> </a:t>
            </a:r>
            <a:r>
              <a:rPr sz="2600" spc="50" dirty="0">
                <a:latin typeface="Times New Roman"/>
                <a:cs typeface="Times New Roman"/>
              </a:rPr>
              <a:t>are </a:t>
            </a:r>
            <a:r>
              <a:rPr sz="2600" dirty="0">
                <a:latin typeface="Times New Roman"/>
                <a:cs typeface="Times New Roman"/>
              </a:rPr>
              <a:t>assembled</a:t>
            </a:r>
            <a:r>
              <a:rPr sz="2600" spc="105" dirty="0">
                <a:latin typeface="Times New Roman"/>
                <a:cs typeface="Times New Roman"/>
              </a:rPr>
              <a:t> </a:t>
            </a:r>
            <a:r>
              <a:rPr sz="2600" dirty="0">
                <a:latin typeface="Times New Roman"/>
                <a:cs typeface="Times New Roman"/>
              </a:rPr>
              <a:t>from</a:t>
            </a:r>
            <a:r>
              <a:rPr sz="2600" spc="60" dirty="0">
                <a:latin typeface="Times New Roman"/>
                <a:cs typeface="Times New Roman"/>
              </a:rPr>
              <a:t> </a:t>
            </a:r>
            <a:r>
              <a:rPr sz="2600" dirty="0">
                <a:latin typeface="Times New Roman"/>
                <a:cs typeface="Times New Roman"/>
              </a:rPr>
              <a:t>different</a:t>
            </a:r>
            <a:r>
              <a:rPr sz="2600" spc="50" dirty="0">
                <a:latin typeface="Times New Roman"/>
                <a:cs typeface="Times New Roman"/>
              </a:rPr>
              <a:t> production</a:t>
            </a:r>
            <a:r>
              <a:rPr sz="2600" spc="70" dirty="0">
                <a:latin typeface="Times New Roman"/>
                <a:cs typeface="Times New Roman"/>
              </a:rPr>
              <a:t> </a:t>
            </a:r>
            <a:r>
              <a:rPr sz="2600" dirty="0">
                <a:latin typeface="Times New Roman"/>
                <a:cs typeface="Times New Roman"/>
              </a:rPr>
              <a:t>areas</a:t>
            </a:r>
            <a:r>
              <a:rPr sz="2600" spc="80" dirty="0">
                <a:latin typeface="Times New Roman"/>
                <a:cs typeface="Times New Roman"/>
              </a:rPr>
              <a:t> and </a:t>
            </a:r>
            <a:r>
              <a:rPr sz="2600" spc="70" dirty="0">
                <a:latin typeface="Times New Roman"/>
                <a:cs typeface="Times New Roman"/>
              </a:rPr>
              <a:t>prepared</a:t>
            </a:r>
            <a:r>
              <a:rPr sz="2600" spc="75" dirty="0">
                <a:latin typeface="Times New Roman"/>
                <a:cs typeface="Times New Roman"/>
              </a:rPr>
              <a:t> </a:t>
            </a:r>
            <a:r>
              <a:rPr sz="2600" spc="-25" dirty="0">
                <a:latin typeface="Times New Roman"/>
                <a:cs typeface="Times New Roman"/>
              </a:rPr>
              <a:t>in </a:t>
            </a:r>
            <a:r>
              <a:rPr sz="2600" dirty="0">
                <a:latin typeface="Times New Roman"/>
                <a:cs typeface="Times New Roman"/>
              </a:rPr>
              <a:t>such</a:t>
            </a:r>
            <a:r>
              <a:rPr sz="2600" spc="35" dirty="0">
                <a:latin typeface="Times New Roman"/>
                <a:cs typeface="Times New Roman"/>
              </a:rPr>
              <a:t> </a:t>
            </a:r>
            <a:r>
              <a:rPr sz="2600" spc="90" dirty="0">
                <a:latin typeface="Times New Roman"/>
                <a:cs typeface="Times New Roman"/>
              </a:rPr>
              <a:t>manner</a:t>
            </a:r>
            <a:r>
              <a:rPr sz="2600" spc="30" dirty="0">
                <a:latin typeface="Times New Roman"/>
                <a:cs typeface="Times New Roman"/>
              </a:rPr>
              <a:t> </a:t>
            </a:r>
            <a:r>
              <a:rPr sz="2600" dirty="0">
                <a:latin typeface="Times New Roman"/>
                <a:cs typeface="Times New Roman"/>
              </a:rPr>
              <a:t>as</a:t>
            </a:r>
            <a:r>
              <a:rPr sz="2600" spc="35" dirty="0">
                <a:latin typeface="Times New Roman"/>
                <a:cs typeface="Times New Roman"/>
              </a:rPr>
              <a:t> </a:t>
            </a:r>
            <a:r>
              <a:rPr sz="2600" dirty="0">
                <a:latin typeface="Times New Roman"/>
                <a:cs typeface="Times New Roman"/>
              </a:rPr>
              <a:t>to</a:t>
            </a:r>
            <a:r>
              <a:rPr sz="2600" spc="30" dirty="0">
                <a:latin typeface="Times New Roman"/>
                <a:cs typeface="Times New Roman"/>
              </a:rPr>
              <a:t> </a:t>
            </a:r>
            <a:r>
              <a:rPr sz="2600" dirty="0">
                <a:latin typeface="Times New Roman"/>
                <a:cs typeface="Times New Roman"/>
              </a:rPr>
              <a:t>meet</a:t>
            </a:r>
            <a:r>
              <a:rPr sz="2600" spc="40" dirty="0">
                <a:latin typeface="Times New Roman"/>
                <a:cs typeface="Times New Roman"/>
              </a:rPr>
              <a:t> </a:t>
            </a:r>
            <a:r>
              <a:rPr sz="2600" dirty="0">
                <a:latin typeface="Times New Roman"/>
                <a:cs typeface="Times New Roman"/>
              </a:rPr>
              <a:t>quality</a:t>
            </a:r>
            <a:r>
              <a:rPr sz="2600" spc="35" dirty="0">
                <a:latin typeface="Times New Roman"/>
                <a:cs typeface="Times New Roman"/>
              </a:rPr>
              <a:t> </a:t>
            </a:r>
            <a:r>
              <a:rPr sz="2600" spc="60" dirty="0">
                <a:latin typeface="Times New Roman"/>
                <a:cs typeface="Times New Roman"/>
              </a:rPr>
              <a:t>requirement</a:t>
            </a:r>
            <a:r>
              <a:rPr sz="2600" dirty="0">
                <a:latin typeface="Times New Roman"/>
                <a:cs typeface="Times New Roman"/>
              </a:rPr>
              <a:t> of</a:t>
            </a:r>
            <a:r>
              <a:rPr sz="2600" spc="254" dirty="0">
                <a:latin typeface="Times New Roman"/>
                <a:cs typeface="Times New Roman"/>
              </a:rPr>
              <a:t> </a:t>
            </a:r>
            <a:r>
              <a:rPr sz="2600" spc="55" dirty="0">
                <a:latin typeface="Times New Roman"/>
                <a:cs typeface="Times New Roman"/>
              </a:rPr>
              <a:t>a</a:t>
            </a:r>
            <a:r>
              <a:rPr sz="2600" spc="35" dirty="0">
                <a:latin typeface="Times New Roman"/>
                <a:cs typeface="Times New Roman"/>
              </a:rPr>
              <a:t> </a:t>
            </a:r>
            <a:r>
              <a:rPr sz="2600" spc="-10" dirty="0">
                <a:latin typeface="Times New Roman"/>
                <a:cs typeface="Times New Roman"/>
              </a:rPr>
              <a:t>target market</a:t>
            </a:r>
            <a:endParaRPr sz="2600">
              <a:latin typeface="Times New Roman"/>
              <a:cs typeface="Times New Roman"/>
            </a:endParaRPr>
          </a:p>
          <a:p>
            <a:pPr>
              <a:lnSpc>
                <a:spcPct val="100000"/>
              </a:lnSpc>
              <a:spcBef>
                <a:spcPts val="1110"/>
              </a:spcBef>
            </a:pPr>
            <a:endParaRPr sz="2600">
              <a:latin typeface="Times New Roman"/>
              <a:cs typeface="Times New Roman"/>
            </a:endParaRPr>
          </a:p>
          <a:p>
            <a:pPr marL="287020" marR="5080" indent="-274320">
              <a:lnSpc>
                <a:spcPts val="2800"/>
              </a:lnSpc>
              <a:spcBef>
                <a:spcPts val="5"/>
              </a:spcBef>
              <a:buClr>
                <a:srgbClr val="0AD0D9"/>
              </a:buClr>
              <a:buSzPct val="94230"/>
              <a:buFont typeface="Segoe UI Symbol"/>
              <a:buChar char="⚫"/>
              <a:tabLst>
                <a:tab pos="287020" algn="l"/>
              </a:tabLst>
            </a:pPr>
            <a:r>
              <a:rPr sz="2600" dirty="0">
                <a:latin typeface="Times New Roman"/>
                <a:cs typeface="Times New Roman"/>
              </a:rPr>
              <a:t>In</a:t>
            </a:r>
            <a:r>
              <a:rPr sz="2600" spc="65" dirty="0">
                <a:latin typeface="Times New Roman"/>
                <a:cs typeface="Times New Roman"/>
              </a:rPr>
              <a:t> </a:t>
            </a:r>
            <a:r>
              <a:rPr sz="2600" dirty="0">
                <a:latin typeface="Times New Roman"/>
                <a:cs typeface="Times New Roman"/>
              </a:rPr>
              <a:t>the</a:t>
            </a:r>
            <a:r>
              <a:rPr sz="2600" spc="60" dirty="0">
                <a:latin typeface="Times New Roman"/>
                <a:cs typeface="Times New Roman"/>
              </a:rPr>
              <a:t> </a:t>
            </a:r>
            <a:r>
              <a:rPr sz="2600" dirty="0">
                <a:latin typeface="Times New Roman"/>
                <a:cs typeface="Times New Roman"/>
              </a:rPr>
              <a:t>packing</a:t>
            </a:r>
            <a:r>
              <a:rPr sz="2600" spc="70" dirty="0">
                <a:latin typeface="Times New Roman"/>
                <a:cs typeface="Times New Roman"/>
              </a:rPr>
              <a:t> </a:t>
            </a:r>
            <a:r>
              <a:rPr sz="2600" dirty="0">
                <a:latin typeface="Times New Roman"/>
                <a:cs typeface="Times New Roman"/>
              </a:rPr>
              <a:t>house,</a:t>
            </a:r>
            <a:r>
              <a:rPr sz="2600" spc="80" dirty="0">
                <a:latin typeface="Times New Roman"/>
                <a:cs typeface="Times New Roman"/>
              </a:rPr>
              <a:t> </a:t>
            </a:r>
            <a:r>
              <a:rPr sz="2600" dirty="0">
                <a:latin typeface="Times New Roman"/>
                <a:cs typeface="Times New Roman"/>
              </a:rPr>
              <a:t>the</a:t>
            </a:r>
            <a:r>
              <a:rPr sz="2600" spc="60" dirty="0">
                <a:latin typeface="Times New Roman"/>
                <a:cs typeface="Times New Roman"/>
              </a:rPr>
              <a:t> procedure</a:t>
            </a:r>
            <a:r>
              <a:rPr sz="2600" spc="55" dirty="0">
                <a:latin typeface="Times New Roman"/>
                <a:cs typeface="Times New Roman"/>
              </a:rPr>
              <a:t> </a:t>
            </a:r>
            <a:r>
              <a:rPr sz="2600" spc="45" dirty="0">
                <a:latin typeface="Times New Roman"/>
                <a:cs typeface="Times New Roman"/>
              </a:rPr>
              <a:t>undergo</a:t>
            </a:r>
            <a:r>
              <a:rPr sz="2600" spc="30" dirty="0">
                <a:latin typeface="Times New Roman"/>
                <a:cs typeface="Times New Roman"/>
              </a:rPr>
              <a:t> </a:t>
            </a:r>
            <a:r>
              <a:rPr sz="2600" dirty="0">
                <a:latin typeface="Times New Roman"/>
                <a:cs typeface="Times New Roman"/>
              </a:rPr>
              <a:t>one</a:t>
            </a:r>
            <a:r>
              <a:rPr sz="2600" spc="50" dirty="0">
                <a:latin typeface="Times New Roman"/>
                <a:cs typeface="Times New Roman"/>
              </a:rPr>
              <a:t> </a:t>
            </a:r>
            <a:r>
              <a:rPr sz="2600" spc="60" dirty="0">
                <a:latin typeface="Times New Roman"/>
                <a:cs typeface="Times New Roman"/>
              </a:rPr>
              <a:t>or</a:t>
            </a:r>
            <a:r>
              <a:rPr sz="2600" spc="65" dirty="0">
                <a:latin typeface="Times New Roman"/>
                <a:cs typeface="Times New Roman"/>
              </a:rPr>
              <a:t> </a:t>
            </a:r>
            <a:r>
              <a:rPr sz="2600" spc="-10" dirty="0">
                <a:latin typeface="Times New Roman"/>
                <a:cs typeface="Times New Roman"/>
              </a:rPr>
              <a:t>several </a:t>
            </a:r>
            <a:r>
              <a:rPr sz="2600" spc="60" dirty="0">
                <a:latin typeface="Times New Roman"/>
                <a:cs typeface="Times New Roman"/>
              </a:rPr>
              <a:t>preparatory</a:t>
            </a:r>
            <a:r>
              <a:rPr sz="2600" spc="40" dirty="0">
                <a:latin typeface="Times New Roman"/>
                <a:cs typeface="Times New Roman"/>
              </a:rPr>
              <a:t> </a:t>
            </a:r>
            <a:r>
              <a:rPr sz="2600" dirty="0">
                <a:latin typeface="Times New Roman"/>
                <a:cs typeface="Times New Roman"/>
              </a:rPr>
              <a:t>processes</a:t>
            </a:r>
            <a:r>
              <a:rPr sz="2600" spc="10" dirty="0">
                <a:latin typeface="Times New Roman"/>
                <a:cs typeface="Times New Roman"/>
              </a:rPr>
              <a:t> </a:t>
            </a:r>
            <a:r>
              <a:rPr sz="2600" spc="-10" dirty="0">
                <a:latin typeface="Times New Roman"/>
                <a:cs typeface="Times New Roman"/>
              </a:rPr>
              <a:t>like:</a:t>
            </a:r>
            <a:endParaRPr sz="2600">
              <a:latin typeface="Times New Roman"/>
              <a:cs typeface="Times New Roman"/>
            </a:endParaRPr>
          </a:p>
          <a:p>
            <a:pPr>
              <a:lnSpc>
                <a:spcPct val="100000"/>
              </a:lnSpc>
              <a:spcBef>
                <a:spcPts val="1090"/>
              </a:spcBef>
            </a:pPr>
            <a:endParaRPr sz="2600">
              <a:latin typeface="Times New Roman"/>
              <a:cs typeface="Times New Roman"/>
            </a:endParaRPr>
          </a:p>
          <a:p>
            <a:pPr marL="12700" marR="186055" indent="946785">
              <a:lnSpc>
                <a:spcPts val="2800"/>
              </a:lnSpc>
              <a:spcBef>
                <a:spcPts val="5"/>
              </a:spcBef>
            </a:pPr>
            <a:r>
              <a:rPr sz="2750" i="1" spc="135" dirty="0">
                <a:solidFill>
                  <a:srgbClr val="C00000"/>
                </a:solidFill>
                <a:latin typeface="Times New Roman"/>
                <a:cs typeface="Times New Roman"/>
              </a:rPr>
              <a:t>-</a:t>
            </a:r>
            <a:r>
              <a:rPr sz="2750" i="1" spc="-35" dirty="0">
                <a:solidFill>
                  <a:srgbClr val="C00000"/>
                </a:solidFill>
                <a:latin typeface="Times New Roman"/>
                <a:cs typeface="Times New Roman"/>
              </a:rPr>
              <a:t> </a:t>
            </a:r>
            <a:r>
              <a:rPr sz="2750" i="1" spc="-50" dirty="0">
                <a:solidFill>
                  <a:srgbClr val="C00000"/>
                </a:solidFill>
                <a:latin typeface="Times New Roman"/>
                <a:cs typeface="Times New Roman"/>
              </a:rPr>
              <a:t>washing,</a:t>
            </a:r>
            <a:r>
              <a:rPr sz="2750" i="1" spc="-45" dirty="0">
                <a:solidFill>
                  <a:srgbClr val="C00000"/>
                </a:solidFill>
                <a:latin typeface="Times New Roman"/>
                <a:cs typeface="Times New Roman"/>
              </a:rPr>
              <a:t> </a:t>
            </a:r>
            <a:r>
              <a:rPr sz="2750" i="1" spc="-25" dirty="0">
                <a:solidFill>
                  <a:srgbClr val="C00000"/>
                </a:solidFill>
                <a:latin typeface="Times New Roman"/>
                <a:cs typeface="Times New Roman"/>
              </a:rPr>
              <a:t>trimming,</a:t>
            </a:r>
            <a:r>
              <a:rPr sz="2750" i="1" spc="-45" dirty="0">
                <a:solidFill>
                  <a:srgbClr val="C00000"/>
                </a:solidFill>
                <a:latin typeface="Times New Roman"/>
                <a:cs typeface="Times New Roman"/>
              </a:rPr>
              <a:t> </a:t>
            </a:r>
            <a:r>
              <a:rPr sz="2750" i="1" spc="-50" dirty="0">
                <a:solidFill>
                  <a:srgbClr val="C00000"/>
                </a:solidFill>
                <a:latin typeface="Times New Roman"/>
                <a:cs typeface="Times New Roman"/>
              </a:rPr>
              <a:t>curing,</a:t>
            </a:r>
            <a:r>
              <a:rPr sz="2750" i="1" spc="-65" dirty="0">
                <a:solidFill>
                  <a:srgbClr val="C00000"/>
                </a:solidFill>
                <a:latin typeface="Times New Roman"/>
                <a:cs typeface="Times New Roman"/>
              </a:rPr>
              <a:t> </a:t>
            </a:r>
            <a:r>
              <a:rPr sz="2750" i="1" dirty="0">
                <a:solidFill>
                  <a:srgbClr val="C00000"/>
                </a:solidFill>
                <a:latin typeface="Times New Roman"/>
                <a:cs typeface="Times New Roman"/>
              </a:rPr>
              <a:t>pre-</a:t>
            </a:r>
            <a:r>
              <a:rPr sz="2750" i="1" spc="-85" dirty="0">
                <a:solidFill>
                  <a:srgbClr val="C00000"/>
                </a:solidFill>
                <a:latin typeface="Times New Roman"/>
                <a:cs typeface="Times New Roman"/>
              </a:rPr>
              <a:t>cooling,</a:t>
            </a:r>
            <a:r>
              <a:rPr sz="2750" i="1" spc="-60" dirty="0">
                <a:solidFill>
                  <a:srgbClr val="C00000"/>
                </a:solidFill>
                <a:latin typeface="Times New Roman"/>
                <a:cs typeface="Times New Roman"/>
              </a:rPr>
              <a:t> </a:t>
            </a:r>
            <a:r>
              <a:rPr sz="2750" i="1" spc="-10" dirty="0">
                <a:solidFill>
                  <a:srgbClr val="C00000"/>
                </a:solidFill>
                <a:latin typeface="Times New Roman"/>
                <a:cs typeface="Times New Roman"/>
              </a:rPr>
              <a:t>fumigation </a:t>
            </a:r>
            <a:r>
              <a:rPr sz="2750" i="1" spc="-75" dirty="0">
                <a:solidFill>
                  <a:srgbClr val="C00000"/>
                </a:solidFill>
                <a:latin typeface="Times New Roman"/>
                <a:cs typeface="Times New Roman"/>
              </a:rPr>
              <a:t>sorting,</a:t>
            </a:r>
            <a:r>
              <a:rPr sz="2750" i="1" spc="-80" dirty="0">
                <a:solidFill>
                  <a:srgbClr val="C00000"/>
                </a:solidFill>
                <a:latin typeface="Times New Roman"/>
                <a:cs typeface="Times New Roman"/>
              </a:rPr>
              <a:t> </a:t>
            </a:r>
            <a:r>
              <a:rPr sz="2750" i="1" spc="-70" dirty="0">
                <a:solidFill>
                  <a:srgbClr val="C00000"/>
                </a:solidFill>
                <a:latin typeface="Times New Roman"/>
                <a:cs typeface="Times New Roman"/>
              </a:rPr>
              <a:t>grading,</a:t>
            </a:r>
            <a:r>
              <a:rPr sz="2750" i="1" spc="-80" dirty="0">
                <a:solidFill>
                  <a:srgbClr val="C00000"/>
                </a:solidFill>
                <a:latin typeface="Times New Roman"/>
                <a:cs typeface="Times New Roman"/>
              </a:rPr>
              <a:t> </a:t>
            </a:r>
            <a:r>
              <a:rPr sz="2750" i="1" spc="-85" dirty="0">
                <a:solidFill>
                  <a:srgbClr val="C00000"/>
                </a:solidFill>
                <a:latin typeface="Times New Roman"/>
                <a:cs typeface="Times New Roman"/>
              </a:rPr>
              <a:t>packaging,</a:t>
            </a:r>
            <a:r>
              <a:rPr sz="2750" i="1" spc="-80" dirty="0">
                <a:solidFill>
                  <a:srgbClr val="C00000"/>
                </a:solidFill>
                <a:latin typeface="Times New Roman"/>
                <a:cs typeface="Times New Roman"/>
              </a:rPr>
              <a:t> </a:t>
            </a:r>
            <a:r>
              <a:rPr sz="2750" i="1" spc="-110" dirty="0">
                <a:solidFill>
                  <a:srgbClr val="C00000"/>
                </a:solidFill>
                <a:latin typeface="Times New Roman"/>
                <a:cs typeface="Times New Roman"/>
              </a:rPr>
              <a:t>storage,</a:t>
            </a:r>
            <a:r>
              <a:rPr sz="2750" i="1" spc="-5" dirty="0">
                <a:solidFill>
                  <a:srgbClr val="C00000"/>
                </a:solidFill>
                <a:latin typeface="Times New Roman"/>
                <a:cs typeface="Times New Roman"/>
              </a:rPr>
              <a:t> </a:t>
            </a:r>
            <a:r>
              <a:rPr sz="2750" i="1" spc="-60" dirty="0">
                <a:solidFill>
                  <a:srgbClr val="C00000"/>
                </a:solidFill>
                <a:latin typeface="Times New Roman"/>
                <a:cs typeface="Times New Roman"/>
              </a:rPr>
              <a:t>degreening</a:t>
            </a:r>
            <a:r>
              <a:rPr sz="2750" i="1" spc="-85" dirty="0">
                <a:solidFill>
                  <a:srgbClr val="C00000"/>
                </a:solidFill>
                <a:latin typeface="Times New Roman"/>
                <a:cs typeface="Times New Roman"/>
              </a:rPr>
              <a:t> </a:t>
            </a:r>
            <a:r>
              <a:rPr sz="2750" i="1" spc="-20" dirty="0">
                <a:solidFill>
                  <a:srgbClr val="C00000"/>
                </a:solidFill>
                <a:latin typeface="Times New Roman"/>
                <a:cs typeface="Times New Roman"/>
              </a:rPr>
              <a:t>etc.</a:t>
            </a:r>
            <a:endParaRPr sz="2750">
              <a:latin typeface="Times New Roman"/>
              <a:cs typeface="Times New Roman"/>
            </a:endParaRPr>
          </a:p>
        </p:txBody>
      </p:sp>
      <p:sp>
        <p:nvSpPr>
          <p:cNvPr id="3" name="object 3"/>
          <p:cNvSpPr txBox="1">
            <a:spLocks noGrp="1"/>
          </p:cNvSpPr>
          <p:nvPr>
            <p:ph type="title"/>
          </p:nvPr>
        </p:nvSpPr>
        <p:spPr>
          <a:xfrm>
            <a:off x="690244" y="343915"/>
            <a:ext cx="1986280" cy="513080"/>
          </a:xfrm>
          <a:prstGeom prst="rect">
            <a:avLst/>
          </a:prstGeom>
        </p:spPr>
        <p:txBody>
          <a:bodyPr vert="horz" wrap="square" lIns="0" tIns="12700" rIns="0" bIns="0" rtlCol="0">
            <a:spAutoFit/>
          </a:bodyPr>
          <a:lstStyle/>
          <a:p>
            <a:pPr marL="12700">
              <a:lnSpc>
                <a:spcPct val="100000"/>
              </a:lnSpc>
              <a:spcBef>
                <a:spcPts val="100"/>
              </a:spcBef>
            </a:pPr>
            <a:r>
              <a:rPr sz="3200" spc="-10" dirty="0">
                <a:solidFill>
                  <a:srgbClr val="C00000"/>
                </a:solidFill>
              </a:rPr>
              <a:t>Perishables:</a:t>
            </a:r>
            <a:endParaRPr sz="32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388937" y="1693926"/>
          <a:ext cx="8568055" cy="4860290"/>
        </p:xfrm>
        <a:graphic>
          <a:graphicData uri="http://schemas.openxmlformats.org/drawingml/2006/table">
            <a:tbl>
              <a:tblPr firstRow="1" bandRow="1">
                <a:tableStyleId>{2D5ABB26-0587-4C30-8999-92F81FD0307C}</a:tableStyleId>
              </a:tblPr>
              <a:tblGrid>
                <a:gridCol w="2422525">
                  <a:extLst>
                    <a:ext uri="{9D8B030D-6E8A-4147-A177-3AD203B41FA5}">
                      <a16:colId xmlns:a16="http://schemas.microsoft.com/office/drawing/2014/main" val="20000"/>
                    </a:ext>
                  </a:extLst>
                </a:gridCol>
                <a:gridCol w="3230245">
                  <a:extLst>
                    <a:ext uri="{9D8B030D-6E8A-4147-A177-3AD203B41FA5}">
                      <a16:colId xmlns:a16="http://schemas.microsoft.com/office/drawing/2014/main" val="20001"/>
                    </a:ext>
                  </a:extLst>
                </a:gridCol>
                <a:gridCol w="2826385">
                  <a:extLst>
                    <a:ext uri="{9D8B030D-6E8A-4147-A177-3AD203B41FA5}">
                      <a16:colId xmlns:a16="http://schemas.microsoft.com/office/drawing/2014/main" val="20002"/>
                    </a:ext>
                  </a:extLst>
                </a:gridCol>
              </a:tblGrid>
              <a:tr h="972185">
                <a:tc>
                  <a:txBody>
                    <a:bodyPr/>
                    <a:lstStyle/>
                    <a:p>
                      <a:pPr algn="ctr">
                        <a:lnSpc>
                          <a:spcPct val="100000"/>
                        </a:lnSpc>
                        <a:spcBef>
                          <a:spcPts val="2325"/>
                        </a:spcBef>
                      </a:pPr>
                      <a:r>
                        <a:rPr sz="3600" spc="-10" dirty="0">
                          <a:solidFill>
                            <a:srgbClr val="001F5F"/>
                          </a:solidFill>
                          <a:latin typeface="Times New Roman"/>
                          <a:cs typeface="Times New Roman"/>
                        </a:rPr>
                        <a:t>Harvesting</a:t>
                      </a:r>
                      <a:endParaRPr sz="3600">
                        <a:latin typeface="Times New Roman"/>
                        <a:cs typeface="Times New Roman"/>
                      </a:endParaRPr>
                    </a:p>
                  </a:txBody>
                  <a:tcPr marL="0" marR="0" marT="29527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FFC000"/>
                    </a:solidFill>
                  </a:tcPr>
                </a:tc>
                <a:tc>
                  <a:txBody>
                    <a:bodyPr/>
                    <a:lstStyle/>
                    <a:p>
                      <a:pPr>
                        <a:lnSpc>
                          <a:spcPct val="100000"/>
                        </a:lnSpc>
                        <a:spcBef>
                          <a:spcPts val="355"/>
                        </a:spcBef>
                      </a:pPr>
                      <a:endParaRPr sz="1800">
                        <a:latin typeface="Times New Roman"/>
                        <a:cs typeface="Times New Roman"/>
                      </a:endParaRPr>
                    </a:p>
                    <a:p>
                      <a:pPr marL="407034">
                        <a:lnSpc>
                          <a:spcPct val="100000"/>
                        </a:lnSpc>
                      </a:pPr>
                      <a:r>
                        <a:rPr sz="1800" spc="-30" dirty="0">
                          <a:solidFill>
                            <a:srgbClr val="001F5F"/>
                          </a:solidFill>
                          <a:latin typeface="Times New Roman"/>
                          <a:cs typeface="Times New Roman"/>
                        </a:rPr>
                        <a:t>Based</a:t>
                      </a:r>
                      <a:r>
                        <a:rPr sz="1800" spc="70" dirty="0">
                          <a:solidFill>
                            <a:srgbClr val="001F5F"/>
                          </a:solidFill>
                          <a:latin typeface="Times New Roman"/>
                          <a:cs typeface="Times New Roman"/>
                        </a:rPr>
                        <a:t> </a:t>
                      </a:r>
                      <a:r>
                        <a:rPr sz="1800" dirty="0">
                          <a:solidFill>
                            <a:srgbClr val="001F5F"/>
                          </a:solidFill>
                          <a:latin typeface="Times New Roman"/>
                          <a:cs typeface="Times New Roman"/>
                        </a:rPr>
                        <a:t>on</a:t>
                      </a:r>
                      <a:r>
                        <a:rPr sz="1800" spc="75" dirty="0">
                          <a:solidFill>
                            <a:srgbClr val="001F5F"/>
                          </a:solidFill>
                          <a:latin typeface="Times New Roman"/>
                          <a:cs typeface="Times New Roman"/>
                        </a:rPr>
                        <a:t> </a:t>
                      </a:r>
                      <a:r>
                        <a:rPr sz="1800" dirty="0">
                          <a:solidFill>
                            <a:srgbClr val="001F5F"/>
                          </a:solidFill>
                          <a:latin typeface="Times New Roman"/>
                          <a:cs typeface="Times New Roman"/>
                        </a:rPr>
                        <a:t>maturity</a:t>
                      </a:r>
                      <a:r>
                        <a:rPr sz="1800" spc="110" dirty="0">
                          <a:solidFill>
                            <a:srgbClr val="001F5F"/>
                          </a:solidFill>
                          <a:latin typeface="Times New Roman"/>
                          <a:cs typeface="Times New Roman"/>
                        </a:rPr>
                        <a:t> </a:t>
                      </a:r>
                      <a:r>
                        <a:rPr sz="1800" spc="-10" dirty="0">
                          <a:solidFill>
                            <a:srgbClr val="001F5F"/>
                          </a:solidFill>
                          <a:latin typeface="Times New Roman"/>
                          <a:cs typeface="Times New Roman"/>
                        </a:rPr>
                        <a:t>indices</a:t>
                      </a:r>
                      <a:endParaRPr sz="1800">
                        <a:latin typeface="Times New Roman"/>
                        <a:cs typeface="Times New Roman"/>
                      </a:endParaRPr>
                    </a:p>
                  </a:txBody>
                  <a:tcPr marL="0" marR="0" marT="4508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FFC000"/>
                    </a:solidFill>
                  </a:tcPr>
                </a:tc>
                <a:tc>
                  <a:txBody>
                    <a:bodyPr/>
                    <a:lstStyle/>
                    <a:p>
                      <a:pPr marL="379730" indent="-287020">
                        <a:lnSpc>
                          <a:spcPct val="100000"/>
                        </a:lnSpc>
                        <a:spcBef>
                          <a:spcPts val="265"/>
                        </a:spcBef>
                        <a:buFont typeface="Arial MT"/>
                        <a:buChar char="•"/>
                        <a:tabLst>
                          <a:tab pos="379730" algn="l"/>
                        </a:tabLst>
                      </a:pPr>
                      <a:r>
                        <a:rPr sz="1800" spc="-10" dirty="0">
                          <a:solidFill>
                            <a:srgbClr val="001F5F"/>
                          </a:solidFill>
                          <a:latin typeface="Times New Roman"/>
                          <a:cs typeface="Times New Roman"/>
                        </a:rPr>
                        <a:t>Manual</a:t>
                      </a:r>
                      <a:endParaRPr sz="1800">
                        <a:latin typeface="Times New Roman"/>
                        <a:cs typeface="Times New Roman"/>
                      </a:endParaRPr>
                    </a:p>
                    <a:p>
                      <a:pPr marL="379730" marR="793750" indent="-287020">
                        <a:lnSpc>
                          <a:spcPct val="100000"/>
                        </a:lnSpc>
                        <a:buFont typeface="Arial MT"/>
                        <a:buChar char="•"/>
                        <a:tabLst>
                          <a:tab pos="379730" algn="l"/>
                        </a:tabLst>
                      </a:pPr>
                      <a:r>
                        <a:rPr sz="1800" spc="-10" dirty="0">
                          <a:solidFill>
                            <a:srgbClr val="001F5F"/>
                          </a:solidFill>
                          <a:latin typeface="Times New Roman"/>
                          <a:cs typeface="Times New Roman"/>
                        </a:rPr>
                        <a:t>Mechanical (reapers/pickers)</a:t>
                      </a:r>
                      <a:endParaRPr sz="1800">
                        <a:latin typeface="Times New Roman"/>
                        <a:cs typeface="Times New Roman"/>
                      </a:endParaRPr>
                    </a:p>
                  </a:txBody>
                  <a:tcPr marL="0" marR="0" marT="3365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FFC000"/>
                    </a:solidFill>
                  </a:tcPr>
                </a:tc>
                <a:extLst>
                  <a:ext uri="{0D108BD9-81ED-4DB2-BD59-A6C34878D82A}">
                    <a16:rowId xmlns:a16="http://schemas.microsoft.com/office/drawing/2014/main" val="10000"/>
                  </a:ext>
                </a:extLst>
              </a:tr>
              <a:tr h="3888104">
                <a:tc>
                  <a:txBody>
                    <a:bodyPr/>
                    <a:lstStyle/>
                    <a:p>
                      <a:pPr>
                        <a:lnSpc>
                          <a:spcPct val="100000"/>
                        </a:lnSpc>
                        <a:spcBef>
                          <a:spcPts val="2510"/>
                        </a:spcBef>
                      </a:pPr>
                      <a:endParaRPr sz="3600">
                        <a:latin typeface="Times New Roman"/>
                        <a:cs typeface="Times New Roman"/>
                      </a:endParaRPr>
                    </a:p>
                    <a:p>
                      <a:pPr algn="ctr">
                        <a:lnSpc>
                          <a:spcPct val="100000"/>
                        </a:lnSpc>
                      </a:pPr>
                      <a:r>
                        <a:rPr sz="3600" spc="-10" dirty="0">
                          <a:solidFill>
                            <a:srgbClr val="001F5F"/>
                          </a:solidFill>
                          <a:latin typeface="Times New Roman"/>
                          <a:cs typeface="Times New Roman"/>
                        </a:rPr>
                        <a:t>Threshing</a:t>
                      </a:r>
                      <a:endParaRPr sz="3600">
                        <a:latin typeface="Times New Roman"/>
                        <a:cs typeface="Times New Roman"/>
                      </a:endParaRPr>
                    </a:p>
                  </a:txBody>
                  <a:tcPr marL="0" marR="0" marT="31877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FC000"/>
                    </a:solidFill>
                  </a:tcPr>
                </a:tc>
                <a:tc>
                  <a:txBody>
                    <a:bodyPr/>
                    <a:lstStyle/>
                    <a:p>
                      <a:pPr marL="92075" marR="140335">
                        <a:lnSpc>
                          <a:spcPct val="100000"/>
                        </a:lnSpc>
                        <a:spcBef>
                          <a:spcPts val="265"/>
                        </a:spcBef>
                      </a:pPr>
                      <a:r>
                        <a:rPr sz="1800" dirty="0">
                          <a:solidFill>
                            <a:srgbClr val="001F5F"/>
                          </a:solidFill>
                          <a:latin typeface="Times New Roman"/>
                          <a:cs typeface="Times New Roman"/>
                        </a:rPr>
                        <a:t>Reduction</a:t>
                      </a:r>
                      <a:r>
                        <a:rPr sz="1800" spc="5" dirty="0">
                          <a:solidFill>
                            <a:srgbClr val="001F5F"/>
                          </a:solidFill>
                          <a:latin typeface="Times New Roman"/>
                          <a:cs typeface="Times New Roman"/>
                        </a:rPr>
                        <a:t> </a:t>
                      </a:r>
                      <a:r>
                        <a:rPr sz="1800" dirty="0">
                          <a:solidFill>
                            <a:srgbClr val="001F5F"/>
                          </a:solidFill>
                          <a:latin typeface="Times New Roman"/>
                          <a:cs typeface="Times New Roman"/>
                        </a:rPr>
                        <a:t>of</a:t>
                      </a:r>
                      <a:r>
                        <a:rPr sz="1800" spc="114" dirty="0">
                          <a:solidFill>
                            <a:srgbClr val="001F5F"/>
                          </a:solidFill>
                          <a:latin typeface="Times New Roman"/>
                          <a:cs typeface="Times New Roman"/>
                        </a:rPr>
                        <a:t> </a:t>
                      </a:r>
                      <a:r>
                        <a:rPr sz="1800" dirty="0">
                          <a:solidFill>
                            <a:srgbClr val="001F5F"/>
                          </a:solidFill>
                          <a:latin typeface="Times New Roman"/>
                          <a:cs typeface="Times New Roman"/>
                        </a:rPr>
                        <a:t>seed</a:t>
                      </a:r>
                      <a:r>
                        <a:rPr sz="1800" spc="10" dirty="0">
                          <a:solidFill>
                            <a:srgbClr val="001F5F"/>
                          </a:solidFill>
                          <a:latin typeface="Times New Roman"/>
                          <a:cs typeface="Times New Roman"/>
                        </a:rPr>
                        <a:t> </a:t>
                      </a:r>
                      <a:r>
                        <a:rPr sz="1800" dirty="0">
                          <a:solidFill>
                            <a:srgbClr val="001F5F"/>
                          </a:solidFill>
                          <a:latin typeface="Times New Roman"/>
                          <a:cs typeface="Times New Roman"/>
                        </a:rPr>
                        <a:t>or</a:t>
                      </a:r>
                      <a:r>
                        <a:rPr sz="1800" spc="-20" dirty="0">
                          <a:solidFill>
                            <a:srgbClr val="001F5F"/>
                          </a:solidFill>
                          <a:latin typeface="Times New Roman"/>
                          <a:cs typeface="Times New Roman"/>
                        </a:rPr>
                        <a:t> </a:t>
                      </a:r>
                      <a:r>
                        <a:rPr sz="1800" spc="-10" dirty="0">
                          <a:solidFill>
                            <a:srgbClr val="001F5F"/>
                          </a:solidFill>
                          <a:latin typeface="Times New Roman"/>
                          <a:cs typeface="Times New Roman"/>
                        </a:rPr>
                        <a:t>moisture </a:t>
                      </a:r>
                      <a:r>
                        <a:rPr sz="1800" dirty="0">
                          <a:solidFill>
                            <a:srgbClr val="001F5F"/>
                          </a:solidFill>
                          <a:latin typeface="Times New Roman"/>
                          <a:cs typeface="Times New Roman"/>
                        </a:rPr>
                        <a:t>content</a:t>
                      </a:r>
                      <a:r>
                        <a:rPr sz="1800" spc="105" dirty="0">
                          <a:solidFill>
                            <a:srgbClr val="001F5F"/>
                          </a:solidFill>
                          <a:latin typeface="Times New Roman"/>
                          <a:cs typeface="Times New Roman"/>
                        </a:rPr>
                        <a:t> </a:t>
                      </a:r>
                      <a:r>
                        <a:rPr sz="1800" dirty="0">
                          <a:solidFill>
                            <a:srgbClr val="001F5F"/>
                          </a:solidFill>
                          <a:latin typeface="Times New Roman"/>
                          <a:cs typeface="Times New Roman"/>
                        </a:rPr>
                        <a:t>from</a:t>
                      </a:r>
                      <a:r>
                        <a:rPr sz="1800" spc="85" dirty="0">
                          <a:solidFill>
                            <a:srgbClr val="001F5F"/>
                          </a:solidFill>
                          <a:latin typeface="Times New Roman"/>
                          <a:cs typeface="Times New Roman"/>
                        </a:rPr>
                        <a:t> </a:t>
                      </a:r>
                      <a:r>
                        <a:rPr sz="1800" spc="105" dirty="0">
                          <a:solidFill>
                            <a:srgbClr val="001F5F"/>
                          </a:solidFill>
                          <a:latin typeface="Times New Roman"/>
                          <a:cs typeface="Times New Roman"/>
                        </a:rPr>
                        <a:t>20-</a:t>
                      </a:r>
                      <a:r>
                        <a:rPr sz="1800" dirty="0">
                          <a:solidFill>
                            <a:srgbClr val="001F5F"/>
                          </a:solidFill>
                          <a:latin typeface="Times New Roman"/>
                          <a:cs typeface="Times New Roman"/>
                        </a:rPr>
                        <a:t>30%</a:t>
                      </a:r>
                      <a:r>
                        <a:rPr sz="1800" spc="75" dirty="0">
                          <a:solidFill>
                            <a:srgbClr val="001F5F"/>
                          </a:solidFill>
                          <a:latin typeface="Times New Roman"/>
                          <a:cs typeface="Times New Roman"/>
                        </a:rPr>
                        <a:t> </a:t>
                      </a:r>
                      <a:r>
                        <a:rPr sz="1800" spc="-25" dirty="0">
                          <a:solidFill>
                            <a:srgbClr val="001F5F"/>
                          </a:solidFill>
                          <a:latin typeface="Times New Roman"/>
                          <a:cs typeface="Times New Roman"/>
                        </a:rPr>
                        <a:t>at </a:t>
                      </a:r>
                      <a:r>
                        <a:rPr sz="1800" spc="30" dirty="0">
                          <a:solidFill>
                            <a:srgbClr val="001F5F"/>
                          </a:solidFill>
                          <a:latin typeface="Times New Roman"/>
                          <a:cs typeface="Times New Roman"/>
                        </a:rPr>
                        <a:t>harvesting/threshing</a:t>
                      </a:r>
                      <a:r>
                        <a:rPr sz="1800" spc="120" dirty="0">
                          <a:solidFill>
                            <a:srgbClr val="001F5F"/>
                          </a:solidFill>
                          <a:latin typeface="Times New Roman"/>
                          <a:cs typeface="Times New Roman"/>
                        </a:rPr>
                        <a:t> </a:t>
                      </a:r>
                      <a:r>
                        <a:rPr sz="1800" spc="30" dirty="0">
                          <a:solidFill>
                            <a:srgbClr val="001F5F"/>
                          </a:solidFill>
                          <a:latin typeface="Times New Roman"/>
                          <a:cs typeface="Times New Roman"/>
                        </a:rPr>
                        <a:t>to</a:t>
                      </a:r>
                      <a:r>
                        <a:rPr sz="1800" spc="110" dirty="0">
                          <a:solidFill>
                            <a:srgbClr val="001F5F"/>
                          </a:solidFill>
                          <a:latin typeface="Times New Roman"/>
                          <a:cs typeface="Times New Roman"/>
                        </a:rPr>
                        <a:t> </a:t>
                      </a:r>
                      <a:r>
                        <a:rPr sz="1800" spc="85" dirty="0">
                          <a:solidFill>
                            <a:srgbClr val="001F5F"/>
                          </a:solidFill>
                          <a:latin typeface="Times New Roman"/>
                          <a:cs typeface="Times New Roman"/>
                        </a:rPr>
                        <a:t>12- </a:t>
                      </a:r>
                      <a:r>
                        <a:rPr sz="1800" dirty="0">
                          <a:solidFill>
                            <a:srgbClr val="001F5F"/>
                          </a:solidFill>
                          <a:latin typeface="Times New Roman"/>
                          <a:cs typeface="Times New Roman"/>
                        </a:rPr>
                        <a:t>14%</a:t>
                      </a:r>
                      <a:r>
                        <a:rPr sz="1800" spc="20" dirty="0">
                          <a:solidFill>
                            <a:srgbClr val="001F5F"/>
                          </a:solidFill>
                          <a:latin typeface="Times New Roman"/>
                          <a:cs typeface="Times New Roman"/>
                        </a:rPr>
                        <a:t> </a:t>
                      </a:r>
                      <a:r>
                        <a:rPr sz="1800" dirty="0">
                          <a:solidFill>
                            <a:srgbClr val="001F5F"/>
                          </a:solidFill>
                          <a:latin typeface="Times New Roman"/>
                          <a:cs typeface="Times New Roman"/>
                        </a:rPr>
                        <a:t>for</a:t>
                      </a:r>
                      <a:r>
                        <a:rPr sz="1800" spc="10" dirty="0">
                          <a:solidFill>
                            <a:srgbClr val="001F5F"/>
                          </a:solidFill>
                          <a:latin typeface="Times New Roman"/>
                          <a:cs typeface="Times New Roman"/>
                        </a:rPr>
                        <a:t> </a:t>
                      </a:r>
                      <a:r>
                        <a:rPr sz="1800" dirty="0">
                          <a:solidFill>
                            <a:srgbClr val="001F5F"/>
                          </a:solidFill>
                          <a:latin typeface="Times New Roman"/>
                          <a:cs typeface="Times New Roman"/>
                        </a:rPr>
                        <a:t>the</a:t>
                      </a:r>
                      <a:r>
                        <a:rPr sz="1800" spc="10" dirty="0">
                          <a:solidFill>
                            <a:srgbClr val="001F5F"/>
                          </a:solidFill>
                          <a:latin typeface="Times New Roman"/>
                          <a:cs typeface="Times New Roman"/>
                        </a:rPr>
                        <a:t> </a:t>
                      </a:r>
                      <a:r>
                        <a:rPr sz="1800" spc="-10" dirty="0">
                          <a:solidFill>
                            <a:srgbClr val="001F5F"/>
                          </a:solidFill>
                          <a:latin typeface="Times New Roman"/>
                          <a:cs typeface="Times New Roman"/>
                        </a:rPr>
                        <a:t>following</a:t>
                      </a:r>
                      <a:r>
                        <a:rPr sz="1800" spc="15" dirty="0">
                          <a:solidFill>
                            <a:srgbClr val="001F5F"/>
                          </a:solidFill>
                          <a:latin typeface="Times New Roman"/>
                          <a:cs typeface="Times New Roman"/>
                        </a:rPr>
                        <a:t> </a:t>
                      </a:r>
                      <a:r>
                        <a:rPr sz="1800" spc="-10" dirty="0">
                          <a:solidFill>
                            <a:srgbClr val="001F5F"/>
                          </a:solidFill>
                          <a:latin typeface="Times New Roman"/>
                          <a:cs typeface="Times New Roman"/>
                        </a:rPr>
                        <a:t>purposes:</a:t>
                      </a:r>
                      <a:endParaRPr sz="1800">
                        <a:latin typeface="Times New Roman"/>
                        <a:cs typeface="Times New Roman"/>
                      </a:endParaRPr>
                    </a:p>
                    <a:p>
                      <a:pPr>
                        <a:lnSpc>
                          <a:spcPct val="100000"/>
                        </a:lnSpc>
                        <a:spcBef>
                          <a:spcPts val="95"/>
                        </a:spcBef>
                      </a:pPr>
                      <a:endParaRPr sz="1800">
                        <a:latin typeface="Times New Roman"/>
                        <a:cs typeface="Times New Roman"/>
                      </a:endParaRPr>
                    </a:p>
                    <a:p>
                      <a:pPr marL="379095" marR="583565" indent="-287020">
                        <a:lnSpc>
                          <a:spcPct val="100000"/>
                        </a:lnSpc>
                        <a:buFont typeface="Wingdings"/>
                        <a:buChar char=""/>
                        <a:tabLst>
                          <a:tab pos="379095" algn="l"/>
                        </a:tabLst>
                      </a:pPr>
                      <a:r>
                        <a:rPr sz="1800" dirty="0">
                          <a:solidFill>
                            <a:srgbClr val="001F5F"/>
                          </a:solidFill>
                          <a:latin typeface="Times New Roman"/>
                          <a:cs typeface="Times New Roman"/>
                        </a:rPr>
                        <a:t>Prevention</a:t>
                      </a:r>
                      <a:r>
                        <a:rPr sz="1800" spc="25" dirty="0">
                          <a:solidFill>
                            <a:srgbClr val="001F5F"/>
                          </a:solidFill>
                          <a:latin typeface="Times New Roman"/>
                          <a:cs typeface="Times New Roman"/>
                        </a:rPr>
                        <a:t> </a:t>
                      </a:r>
                      <a:r>
                        <a:rPr sz="1800" spc="-25" dirty="0">
                          <a:solidFill>
                            <a:srgbClr val="001F5F"/>
                          </a:solidFill>
                          <a:latin typeface="Times New Roman"/>
                          <a:cs typeface="Times New Roman"/>
                        </a:rPr>
                        <a:t>of </a:t>
                      </a:r>
                      <a:r>
                        <a:rPr sz="1800" dirty="0">
                          <a:solidFill>
                            <a:srgbClr val="001F5F"/>
                          </a:solidFill>
                          <a:latin typeface="Times New Roman"/>
                          <a:cs typeface="Times New Roman"/>
                        </a:rPr>
                        <a:t>microorganisms</a:t>
                      </a:r>
                      <a:r>
                        <a:rPr sz="1800" spc="265" dirty="0">
                          <a:solidFill>
                            <a:srgbClr val="001F5F"/>
                          </a:solidFill>
                          <a:latin typeface="Times New Roman"/>
                          <a:cs typeface="Times New Roman"/>
                        </a:rPr>
                        <a:t> </a:t>
                      </a:r>
                      <a:r>
                        <a:rPr sz="1800" spc="-10" dirty="0">
                          <a:solidFill>
                            <a:srgbClr val="001F5F"/>
                          </a:solidFill>
                          <a:latin typeface="Times New Roman"/>
                          <a:cs typeface="Times New Roman"/>
                        </a:rPr>
                        <a:t>growth (fungi,etc)</a:t>
                      </a:r>
                      <a:endParaRPr sz="1800">
                        <a:latin typeface="Times New Roman"/>
                        <a:cs typeface="Times New Roman"/>
                      </a:endParaRPr>
                    </a:p>
                    <a:p>
                      <a:pPr marL="379095" marR="100965" indent="-287020">
                        <a:lnSpc>
                          <a:spcPct val="100000"/>
                        </a:lnSpc>
                        <a:spcBef>
                          <a:spcPts val="5"/>
                        </a:spcBef>
                        <a:buFont typeface="Wingdings"/>
                        <a:buChar char=""/>
                        <a:tabLst>
                          <a:tab pos="379095" algn="l"/>
                        </a:tabLst>
                      </a:pPr>
                      <a:r>
                        <a:rPr sz="1800" dirty="0">
                          <a:solidFill>
                            <a:srgbClr val="001F5F"/>
                          </a:solidFill>
                          <a:latin typeface="Times New Roman"/>
                          <a:cs typeface="Times New Roman"/>
                        </a:rPr>
                        <a:t>Reduction</a:t>
                      </a:r>
                      <a:r>
                        <a:rPr sz="1800" spc="-30" dirty="0">
                          <a:solidFill>
                            <a:srgbClr val="001F5F"/>
                          </a:solidFill>
                          <a:latin typeface="Times New Roman"/>
                          <a:cs typeface="Times New Roman"/>
                        </a:rPr>
                        <a:t> </a:t>
                      </a:r>
                      <a:r>
                        <a:rPr sz="1800" dirty="0">
                          <a:solidFill>
                            <a:srgbClr val="001F5F"/>
                          </a:solidFill>
                          <a:latin typeface="Times New Roman"/>
                          <a:cs typeface="Times New Roman"/>
                        </a:rPr>
                        <a:t>of</a:t>
                      </a:r>
                      <a:r>
                        <a:rPr sz="1800" spc="75" dirty="0">
                          <a:solidFill>
                            <a:srgbClr val="001F5F"/>
                          </a:solidFill>
                          <a:latin typeface="Times New Roman"/>
                          <a:cs typeface="Times New Roman"/>
                        </a:rPr>
                        <a:t> </a:t>
                      </a:r>
                      <a:r>
                        <a:rPr sz="1800" dirty="0">
                          <a:solidFill>
                            <a:srgbClr val="001F5F"/>
                          </a:solidFill>
                          <a:latin typeface="Times New Roman"/>
                          <a:cs typeface="Times New Roman"/>
                        </a:rPr>
                        <a:t>seed</a:t>
                      </a:r>
                      <a:r>
                        <a:rPr sz="1800" spc="-25" dirty="0">
                          <a:solidFill>
                            <a:srgbClr val="001F5F"/>
                          </a:solidFill>
                          <a:latin typeface="Times New Roman"/>
                          <a:cs typeface="Times New Roman"/>
                        </a:rPr>
                        <a:t> </a:t>
                      </a:r>
                      <a:r>
                        <a:rPr sz="1800" spc="-10" dirty="0">
                          <a:solidFill>
                            <a:srgbClr val="001F5F"/>
                          </a:solidFill>
                          <a:latin typeface="Times New Roman"/>
                          <a:cs typeface="Times New Roman"/>
                        </a:rPr>
                        <a:t>respiration (spoilage)</a:t>
                      </a:r>
                      <a:endParaRPr sz="1800">
                        <a:latin typeface="Times New Roman"/>
                        <a:cs typeface="Times New Roman"/>
                      </a:endParaRPr>
                    </a:p>
                    <a:p>
                      <a:pPr marL="379095" marR="299085" indent="-287020">
                        <a:lnSpc>
                          <a:spcPct val="100000"/>
                        </a:lnSpc>
                        <a:buFont typeface="Wingdings"/>
                        <a:buChar char=""/>
                        <a:tabLst>
                          <a:tab pos="379095" algn="l"/>
                        </a:tabLst>
                      </a:pPr>
                      <a:r>
                        <a:rPr sz="1800" dirty="0">
                          <a:solidFill>
                            <a:srgbClr val="001F5F"/>
                          </a:solidFill>
                          <a:latin typeface="Times New Roman"/>
                          <a:cs typeface="Times New Roman"/>
                        </a:rPr>
                        <a:t>Lengthening</a:t>
                      </a:r>
                      <a:r>
                        <a:rPr sz="1800" spc="-35" dirty="0">
                          <a:solidFill>
                            <a:srgbClr val="001F5F"/>
                          </a:solidFill>
                          <a:latin typeface="Times New Roman"/>
                          <a:cs typeface="Times New Roman"/>
                        </a:rPr>
                        <a:t> </a:t>
                      </a:r>
                      <a:r>
                        <a:rPr sz="1800" dirty="0">
                          <a:solidFill>
                            <a:srgbClr val="001F5F"/>
                          </a:solidFill>
                          <a:latin typeface="Times New Roman"/>
                          <a:cs typeface="Times New Roman"/>
                        </a:rPr>
                        <a:t>of</a:t>
                      </a:r>
                      <a:r>
                        <a:rPr sz="1800" spc="65" dirty="0">
                          <a:solidFill>
                            <a:srgbClr val="001F5F"/>
                          </a:solidFill>
                          <a:latin typeface="Times New Roman"/>
                          <a:cs typeface="Times New Roman"/>
                        </a:rPr>
                        <a:t> </a:t>
                      </a:r>
                      <a:r>
                        <a:rPr sz="1800" spc="75" dirty="0">
                          <a:solidFill>
                            <a:srgbClr val="001F5F"/>
                          </a:solidFill>
                          <a:latin typeface="Times New Roman"/>
                          <a:cs typeface="Times New Roman"/>
                        </a:rPr>
                        <a:t>pre-</a:t>
                      </a:r>
                      <a:r>
                        <a:rPr sz="1800" spc="-10" dirty="0">
                          <a:solidFill>
                            <a:srgbClr val="001F5F"/>
                          </a:solidFill>
                          <a:latin typeface="Times New Roman"/>
                          <a:cs typeface="Times New Roman"/>
                        </a:rPr>
                        <a:t>milling </a:t>
                      </a:r>
                      <a:r>
                        <a:rPr sz="1800" dirty="0">
                          <a:solidFill>
                            <a:srgbClr val="001F5F"/>
                          </a:solidFill>
                          <a:latin typeface="Times New Roman"/>
                          <a:cs typeface="Times New Roman"/>
                        </a:rPr>
                        <a:t>storage</a:t>
                      </a:r>
                      <a:r>
                        <a:rPr sz="1800" spc="-20" dirty="0">
                          <a:solidFill>
                            <a:srgbClr val="001F5F"/>
                          </a:solidFill>
                          <a:latin typeface="Times New Roman"/>
                          <a:cs typeface="Times New Roman"/>
                        </a:rPr>
                        <a:t> life</a:t>
                      </a:r>
                      <a:endParaRPr sz="1800">
                        <a:latin typeface="Times New Roman"/>
                        <a:cs typeface="Times New Roman"/>
                      </a:endParaRPr>
                    </a:p>
                    <a:p>
                      <a:pPr marL="378460" indent="-286385">
                        <a:lnSpc>
                          <a:spcPct val="100000"/>
                        </a:lnSpc>
                        <a:spcBef>
                          <a:spcPts val="5"/>
                        </a:spcBef>
                        <a:buFont typeface="Wingdings"/>
                        <a:buChar char=""/>
                        <a:tabLst>
                          <a:tab pos="378460" algn="l"/>
                        </a:tabLst>
                      </a:pPr>
                      <a:r>
                        <a:rPr sz="1800" dirty="0">
                          <a:solidFill>
                            <a:srgbClr val="001F5F"/>
                          </a:solidFill>
                          <a:latin typeface="Times New Roman"/>
                          <a:cs typeface="Times New Roman"/>
                        </a:rPr>
                        <a:t>High</a:t>
                      </a:r>
                      <a:r>
                        <a:rPr sz="1800" spc="-65" dirty="0">
                          <a:solidFill>
                            <a:srgbClr val="001F5F"/>
                          </a:solidFill>
                          <a:latin typeface="Times New Roman"/>
                          <a:cs typeface="Times New Roman"/>
                        </a:rPr>
                        <a:t> </a:t>
                      </a:r>
                      <a:r>
                        <a:rPr sz="1800" dirty="0">
                          <a:solidFill>
                            <a:srgbClr val="001F5F"/>
                          </a:solidFill>
                          <a:latin typeface="Times New Roman"/>
                          <a:cs typeface="Times New Roman"/>
                        </a:rPr>
                        <a:t>milling</a:t>
                      </a:r>
                      <a:r>
                        <a:rPr sz="1800" spc="-35" dirty="0">
                          <a:solidFill>
                            <a:srgbClr val="001F5F"/>
                          </a:solidFill>
                          <a:latin typeface="Times New Roman"/>
                          <a:cs typeface="Times New Roman"/>
                        </a:rPr>
                        <a:t> </a:t>
                      </a:r>
                      <a:r>
                        <a:rPr sz="1800" spc="-10" dirty="0">
                          <a:solidFill>
                            <a:srgbClr val="001F5F"/>
                          </a:solidFill>
                          <a:latin typeface="Times New Roman"/>
                          <a:cs typeface="Times New Roman"/>
                        </a:rPr>
                        <a:t>recovery</a:t>
                      </a:r>
                      <a:endParaRPr sz="1800">
                        <a:latin typeface="Times New Roman"/>
                        <a:cs typeface="Times New Roman"/>
                      </a:endParaRPr>
                    </a:p>
                  </a:txBody>
                  <a:tcPr marL="0" marR="0" marT="3365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FC000"/>
                    </a:solidFill>
                  </a:tcPr>
                </a:tc>
                <a:tc>
                  <a:txBody>
                    <a:bodyPr/>
                    <a:lstStyle/>
                    <a:p>
                      <a:pPr marL="379730" indent="-287020">
                        <a:lnSpc>
                          <a:spcPct val="100000"/>
                        </a:lnSpc>
                        <a:spcBef>
                          <a:spcPts val="265"/>
                        </a:spcBef>
                        <a:buFont typeface="Arial MT"/>
                        <a:buChar char="•"/>
                        <a:tabLst>
                          <a:tab pos="379730" algn="l"/>
                        </a:tabLst>
                      </a:pPr>
                      <a:r>
                        <a:rPr sz="1800" dirty="0">
                          <a:solidFill>
                            <a:srgbClr val="001F5F"/>
                          </a:solidFill>
                          <a:latin typeface="Times New Roman"/>
                          <a:cs typeface="Times New Roman"/>
                        </a:rPr>
                        <a:t>Sundrying</a:t>
                      </a:r>
                      <a:r>
                        <a:rPr sz="1800" spc="65" dirty="0">
                          <a:solidFill>
                            <a:srgbClr val="001F5F"/>
                          </a:solidFill>
                          <a:latin typeface="Times New Roman"/>
                          <a:cs typeface="Times New Roman"/>
                        </a:rPr>
                        <a:t> </a:t>
                      </a:r>
                      <a:r>
                        <a:rPr sz="1800" spc="85" dirty="0">
                          <a:solidFill>
                            <a:srgbClr val="001F5F"/>
                          </a:solidFill>
                          <a:latin typeface="Times New Roman"/>
                          <a:cs typeface="Times New Roman"/>
                        </a:rPr>
                        <a:t>(2-</a:t>
                      </a:r>
                      <a:r>
                        <a:rPr sz="1800" spc="90" dirty="0">
                          <a:solidFill>
                            <a:srgbClr val="001F5F"/>
                          </a:solidFill>
                          <a:latin typeface="Times New Roman"/>
                          <a:cs typeface="Times New Roman"/>
                        </a:rPr>
                        <a:t>3</a:t>
                      </a:r>
                      <a:r>
                        <a:rPr sz="1800" spc="45" dirty="0">
                          <a:solidFill>
                            <a:srgbClr val="001F5F"/>
                          </a:solidFill>
                          <a:latin typeface="Times New Roman"/>
                          <a:cs typeface="Times New Roman"/>
                        </a:rPr>
                        <a:t> </a:t>
                      </a:r>
                      <a:r>
                        <a:rPr sz="1800" spc="-10" dirty="0">
                          <a:solidFill>
                            <a:srgbClr val="001F5F"/>
                          </a:solidFill>
                          <a:latin typeface="Times New Roman"/>
                          <a:cs typeface="Times New Roman"/>
                        </a:rPr>
                        <a:t>days)</a:t>
                      </a:r>
                      <a:endParaRPr sz="1800">
                        <a:latin typeface="Times New Roman"/>
                        <a:cs typeface="Times New Roman"/>
                      </a:endParaRPr>
                    </a:p>
                    <a:p>
                      <a:pPr>
                        <a:lnSpc>
                          <a:spcPct val="100000"/>
                        </a:lnSpc>
                        <a:spcBef>
                          <a:spcPts val="95"/>
                        </a:spcBef>
                        <a:buClr>
                          <a:srgbClr val="001F5F"/>
                        </a:buClr>
                        <a:buFont typeface="Arial MT"/>
                        <a:buChar char="•"/>
                      </a:pPr>
                      <a:endParaRPr sz="1800">
                        <a:latin typeface="Times New Roman"/>
                        <a:cs typeface="Times New Roman"/>
                      </a:endParaRPr>
                    </a:p>
                    <a:p>
                      <a:pPr marL="379730" marR="232410" indent="-287020">
                        <a:lnSpc>
                          <a:spcPct val="100000"/>
                        </a:lnSpc>
                        <a:buChar char="•"/>
                        <a:tabLst>
                          <a:tab pos="379730" algn="l"/>
                          <a:tab pos="438150" algn="l"/>
                        </a:tabLst>
                      </a:pPr>
                      <a:r>
                        <a:rPr sz="1800" dirty="0">
                          <a:solidFill>
                            <a:srgbClr val="001F5F"/>
                          </a:solidFill>
                          <a:latin typeface="Arial MT"/>
                          <a:cs typeface="Arial MT"/>
                        </a:rPr>
                        <a:t>	</a:t>
                      </a:r>
                      <a:r>
                        <a:rPr sz="1800" dirty="0">
                          <a:solidFill>
                            <a:srgbClr val="001F5F"/>
                          </a:solidFill>
                          <a:latin typeface="Times New Roman"/>
                          <a:cs typeface="Times New Roman"/>
                        </a:rPr>
                        <a:t>Heated</a:t>
                      </a:r>
                      <a:r>
                        <a:rPr sz="1800" spc="55" dirty="0">
                          <a:solidFill>
                            <a:srgbClr val="001F5F"/>
                          </a:solidFill>
                          <a:latin typeface="Times New Roman"/>
                          <a:cs typeface="Times New Roman"/>
                        </a:rPr>
                        <a:t> </a:t>
                      </a:r>
                      <a:r>
                        <a:rPr sz="1800" spc="65" dirty="0">
                          <a:solidFill>
                            <a:srgbClr val="001F5F"/>
                          </a:solidFill>
                          <a:latin typeface="Times New Roman"/>
                          <a:cs typeface="Times New Roman"/>
                        </a:rPr>
                        <a:t>air-</a:t>
                      </a:r>
                      <a:r>
                        <a:rPr sz="1800" dirty="0">
                          <a:solidFill>
                            <a:srgbClr val="001F5F"/>
                          </a:solidFill>
                          <a:latin typeface="Times New Roman"/>
                          <a:cs typeface="Times New Roman"/>
                        </a:rPr>
                        <a:t>drying</a:t>
                      </a:r>
                      <a:r>
                        <a:rPr sz="1800" spc="55" dirty="0">
                          <a:solidFill>
                            <a:srgbClr val="001F5F"/>
                          </a:solidFill>
                          <a:latin typeface="Times New Roman"/>
                          <a:cs typeface="Times New Roman"/>
                        </a:rPr>
                        <a:t> </a:t>
                      </a:r>
                      <a:r>
                        <a:rPr sz="1800" spc="-25" dirty="0">
                          <a:solidFill>
                            <a:srgbClr val="001F5F"/>
                          </a:solidFill>
                          <a:latin typeface="Times New Roman"/>
                          <a:cs typeface="Times New Roman"/>
                        </a:rPr>
                        <a:t>by </a:t>
                      </a:r>
                      <a:r>
                        <a:rPr sz="1800" dirty="0">
                          <a:solidFill>
                            <a:srgbClr val="001F5F"/>
                          </a:solidFill>
                          <a:latin typeface="Times New Roman"/>
                          <a:cs typeface="Times New Roman"/>
                        </a:rPr>
                        <a:t>convection</a:t>
                      </a:r>
                      <a:r>
                        <a:rPr sz="1800" spc="-5" dirty="0">
                          <a:solidFill>
                            <a:srgbClr val="001F5F"/>
                          </a:solidFill>
                          <a:latin typeface="Times New Roman"/>
                          <a:cs typeface="Times New Roman"/>
                        </a:rPr>
                        <a:t> </a:t>
                      </a:r>
                      <a:r>
                        <a:rPr sz="1800" spc="-10" dirty="0">
                          <a:solidFill>
                            <a:srgbClr val="001F5F"/>
                          </a:solidFill>
                          <a:latin typeface="Times New Roman"/>
                          <a:cs typeface="Times New Roman"/>
                        </a:rPr>
                        <a:t>principle </a:t>
                      </a:r>
                      <a:r>
                        <a:rPr sz="1800" dirty="0">
                          <a:solidFill>
                            <a:srgbClr val="001F5F"/>
                          </a:solidFill>
                          <a:latin typeface="Times New Roman"/>
                          <a:cs typeface="Times New Roman"/>
                        </a:rPr>
                        <a:t>(batch</a:t>
                      </a:r>
                      <a:r>
                        <a:rPr sz="1800" spc="15" dirty="0">
                          <a:solidFill>
                            <a:srgbClr val="001F5F"/>
                          </a:solidFill>
                          <a:latin typeface="Times New Roman"/>
                          <a:cs typeface="Times New Roman"/>
                        </a:rPr>
                        <a:t> </a:t>
                      </a:r>
                      <a:r>
                        <a:rPr sz="1800" dirty="0">
                          <a:solidFill>
                            <a:srgbClr val="001F5F"/>
                          </a:solidFill>
                          <a:latin typeface="Times New Roman"/>
                          <a:cs typeface="Times New Roman"/>
                        </a:rPr>
                        <a:t>dyer,</a:t>
                      </a:r>
                      <a:r>
                        <a:rPr sz="1800" spc="25" dirty="0">
                          <a:solidFill>
                            <a:srgbClr val="001F5F"/>
                          </a:solidFill>
                          <a:latin typeface="Times New Roman"/>
                          <a:cs typeface="Times New Roman"/>
                        </a:rPr>
                        <a:t> </a:t>
                      </a:r>
                      <a:r>
                        <a:rPr sz="1800" spc="-10" dirty="0">
                          <a:solidFill>
                            <a:srgbClr val="001F5F"/>
                          </a:solidFill>
                          <a:latin typeface="Times New Roman"/>
                          <a:cs typeface="Times New Roman"/>
                        </a:rPr>
                        <a:t>continuous </a:t>
                      </a:r>
                      <a:r>
                        <a:rPr sz="1800" dirty="0">
                          <a:solidFill>
                            <a:srgbClr val="001F5F"/>
                          </a:solidFill>
                          <a:latin typeface="Times New Roman"/>
                          <a:cs typeface="Times New Roman"/>
                        </a:rPr>
                        <a:t>flow</a:t>
                      </a:r>
                      <a:r>
                        <a:rPr sz="1800" spc="75" dirty="0">
                          <a:solidFill>
                            <a:srgbClr val="001F5F"/>
                          </a:solidFill>
                          <a:latin typeface="Times New Roman"/>
                          <a:cs typeface="Times New Roman"/>
                        </a:rPr>
                        <a:t> </a:t>
                      </a:r>
                      <a:r>
                        <a:rPr sz="1800" dirty="0">
                          <a:solidFill>
                            <a:srgbClr val="001F5F"/>
                          </a:solidFill>
                          <a:latin typeface="Times New Roman"/>
                          <a:cs typeface="Times New Roman"/>
                        </a:rPr>
                        <a:t>grain</a:t>
                      </a:r>
                      <a:r>
                        <a:rPr sz="1800" spc="70" dirty="0">
                          <a:solidFill>
                            <a:srgbClr val="001F5F"/>
                          </a:solidFill>
                          <a:latin typeface="Times New Roman"/>
                          <a:cs typeface="Times New Roman"/>
                        </a:rPr>
                        <a:t> </a:t>
                      </a:r>
                      <a:r>
                        <a:rPr sz="1800" spc="-10" dirty="0">
                          <a:solidFill>
                            <a:srgbClr val="001F5F"/>
                          </a:solidFill>
                          <a:latin typeface="Times New Roman"/>
                          <a:cs typeface="Times New Roman"/>
                        </a:rPr>
                        <a:t>dryer)</a:t>
                      </a:r>
                      <a:endParaRPr sz="1800">
                        <a:latin typeface="Times New Roman"/>
                        <a:cs typeface="Times New Roman"/>
                      </a:endParaRPr>
                    </a:p>
                  </a:txBody>
                  <a:tcPr marL="0" marR="0" marT="3365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FC000"/>
                    </a:solidFill>
                  </a:tcPr>
                </a:tc>
                <a:extLst>
                  <a:ext uri="{0D108BD9-81ED-4DB2-BD59-A6C34878D82A}">
                    <a16:rowId xmlns:a16="http://schemas.microsoft.com/office/drawing/2014/main" val="10001"/>
                  </a:ext>
                </a:extLst>
              </a:tr>
            </a:tbl>
          </a:graphicData>
        </a:graphic>
      </p:graphicFrame>
      <p:sp>
        <p:nvSpPr>
          <p:cNvPr id="3" name="object 3"/>
          <p:cNvSpPr txBox="1">
            <a:spLocks noGrp="1"/>
          </p:cNvSpPr>
          <p:nvPr>
            <p:ph type="title"/>
          </p:nvPr>
        </p:nvSpPr>
        <p:spPr>
          <a:prstGeom prst="rect">
            <a:avLst/>
          </a:prstGeom>
        </p:spPr>
        <p:txBody>
          <a:bodyPr vert="horz" wrap="square" lIns="0" tIns="12700" rIns="0" bIns="0" rtlCol="0">
            <a:spAutoFit/>
          </a:bodyPr>
          <a:lstStyle/>
          <a:p>
            <a:pPr marL="3199765" marR="5080" indent="-2647950">
              <a:lnSpc>
                <a:spcPct val="100000"/>
              </a:lnSpc>
              <a:spcBef>
                <a:spcPts val="100"/>
              </a:spcBef>
            </a:pPr>
            <a:r>
              <a:rPr sz="3600" dirty="0">
                <a:solidFill>
                  <a:srgbClr val="000000"/>
                </a:solidFill>
              </a:rPr>
              <a:t>Harvesting</a:t>
            </a:r>
            <a:r>
              <a:rPr sz="3600" spc="15" dirty="0">
                <a:solidFill>
                  <a:srgbClr val="000000"/>
                </a:solidFill>
              </a:rPr>
              <a:t> </a:t>
            </a:r>
            <a:r>
              <a:rPr sz="3600" spc="105" dirty="0">
                <a:solidFill>
                  <a:srgbClr val="000000"/>
                </a:solidFill>
              </a:rPr>
              <a:t>and</a:t>
            </a:r>
            <a:r>
              <a:rPr sz="3600" spc="5" dirty="0">
                <a:solidFill>
                  <a:srgbClr val="000000"/>
                </a:solidFill>
              </a:rPr>
              <a:t> </a:t>
            </a:r>
            <a:r>
              <a:rPr sz="3600" dirty="0">
                <a:solidFill>
                  <a:srgbClr val="000000"/>
                </a:solidFill>
              </a:rPr>
              <a:t>Postharvest</a:t>
            </a:r>
            <a:r>
              <a:rPr sz="3600" spc="40" dirty="0">
                <a:solidFill>
                  <a:srgbClr val="000000"/>
                </a:solidFill>
              </a:rPr>
              <a:t> </a:t>
            </a:r>
            <a:r>
              <a:rPr sz="3600" dirty="0">
                <a:solidFill>
                  <a:srgbClr val="000000"/>
                </a:solidFill>
              </a:rPr>
              <a:t>Handling</a:t>
            </a:r>
            <a:r>
              <a:rPr sz="3600" spc="55" dirty="0">
                <a:solidFill>
                  <a:srgbClr val="000000"/>
                </a:solidFill>
              </a:rPr>
              <a:t> </a:t>
            </a:r>
            <a:r>
              <a:rPr sz="3600" spc="245" dirty="0">
                <a:solidFill>
                  <a:srgbClr val="000000"/>
                </a:solidFill>
              </a:rPr>
              <a:t>--</a:t>
            </a:r>
            <a:r>
              <a:rPr sz="3600" spc="195" dirty="0">
                <a:solidFill>
                  <a:srgbClr val="000000"/>
                </a:solidFill>
              </a:rPr>
              <a:t>- </a:t>
            </a:r>
            <a:r>
              <a:rPr sz="3600" dirty="0">
                <a:solidFill>
                  <a:srgbClr val="000000"/>
                </a:solidFill>
              </a:rPr>
              <a:t>Grain</a:t>
            </a:r>
            <a:r>
              <a:rPr sz="3600" spc="235" dirty="0">
                <a:solidFill>
                  <a:srgbClr val="000000"/>
                </a:solidFill>
              </a:rPr>
              <a:t> </a:t>
            </a:r>
            <a:r>
              <a:rPr sz="3600" spc="-10" dirty="0">
                <a:solidFill>
                  <a:srgbClr val="000000"/>
                </a:solidFill>
              </a:rPr>
              <a:t>Crops</a:t>
            </a:r>
            <a:endParaRPr sz="36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146050" y="182626"/>
          <a:ext cx="9053830" cy="6492240"/>
        </p:xfrm>
        <a:graphic>
          <a:graphicData uri="http://schemas.openxmlformats.org/drawingml/2006/table">
            <a:tbl>
              <a:tblPr firstRow="1" bandRow="1">
                <a:tableStyleId>{2D5ABB26-0587-4C30-8999-92F81FD0307C}</a:tableStyleId>
              </a:tblPr>
              <a:tblGrid>
                <a:gridCol w="2988310">
                  <a:extLst>
                    <a:ext uri="{9D8B030D-6E8A-4147-A177-3AD203B41FA5}">
                      <a16:colId xmlns:a16="http://schemas.microsoft.com/office/drawing/2014/main" val="20000"/>
                    </a:ext>
                  </a:extLst>
                </a:gridCol>
                <a:gridCol w="2988310">
                  <a:extLst>
                    <a:ext uri="{9D8B030D-6E8A-4147-A177-3AD203B41FA5}">
                      <a16:colId xmlns:a16="http://schemas.microsoft.com/office/drawing/2014/main" val="20001"/>
                    </a:ext>
                  </a:extLst>
                </a:gridCol>
                <a:gridCol w="2988310">
                  <a:extLst>
                    <a:ext uri="{9D8B030D-6E8A-4147-A177-3AD203B41FA5}">
                      <a16:colId xmlns:a16="http://schemas.microsoft.com/office/drawing/2014/main" val="20002"/>
                    </a:ext>
                  </a:extLst>
                </a:gridCol>
              </a:tblGrid>
              <a:tr h="3383279">
                <a:tc>
                  <a:txBody>
                    <a:bodyPr/>
                    <a:lstStyle/>
                    <a:p>
                      <a:pPr>
                        <a:lnSpc>
                          <a:spcPct val="100000"/>
                        </a:lnSpc>
                        <a:spcBef>
                          <a:spcPts val="340"/>
                        </a:spcBef>
                      </a:pPr>
                      <a:endParaRPr sz="3600">
                        <a:latin typeface="Times New Roman"/>
                        <a:cs typeface="Times New Roman"/>
                      </a:endParaRPr>
                    </a:p>
                    <a:p>
                      <a:pPr algn="ctr">
                        <a:lnSpc>
                          <a:spcPct val="100000"/>
                        </a:lnSpc>
                      </a:pPr>
                      <a:r>
                        <a:rPr sz="3600" spc="-10" dirty="0">
                          <a:solidFill>
                            <a:srgbClr val="001F5F"/>
                          </a:solidFill>
                          <a:latin typeface="Times New Roman"/>
                          <a:cs typeface="Times New Roman"/>
                        </a:rPr>
                        <a:t>Storage</a:t>
                      </a:r>
                      <a:endParaRPr sz="3600">
                        <a:latin typeface="Times New Roman"/>
                        <a:cs typeface="Times New Roman"/>
                      </a:endParaRPr>
                    </a:p>
                  </a:txBody>
                  <a:tcPr marL="0" marR="0" marT="431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FFC000"/>
                    </a:solidFill>
                  </a:tcPr>
                </a:tc>
                <a:tc>
                  <a:txBody>
                    <a:bodyPr/>
                    <a:lstStyle/>
                    <a:p>
                      <a:pPr marL="92075" marR="183515">
                        <a:lnSpc>
                          <a:spcPct val="100000"/>
                        </a:lnSpc>
                        <a:spcBef>
                          <a:spcPts val="260"/>
                        </a:spcBef>
                      </a:pPr>
                      <a:r>
                        <a:rPr sz="1800" dirty="0">
                          <a:solidFill>
                            <a:srgbClr val="001F5F"/>
                          </a:solidFill>
                          <a:latin typeface="Times New Roman"/>
                          <a:cs typeface="Times New Roman"/>
                        </a:rPr>
                        <a:t>Grain</a:t>
                      </a:r>
                      <a:r>
                        <a:rPr sz="1800" spc="50" dirty="0">
                          <a:solidFill>
                            <a:srgbClr val="001F5F"/>
                          </a:solidFill>
                          <a:latin typeface="Times New Roman"/>
                          <a:cs typeface="Times New Roman"/>
                        </a:rPr>
                        <a:t> </a:t>
                      </a:r>
                      <a:r>
                        <a:rPr sz="1800" dirty="0">
                          <a:solidFill>
                            <a:srgbClr val="001F5F"/>
                          </a:solidFill>
                          <a:latin typeface="Times New Roman"/>
                          <a:cs typeface="Times New Roman"/>
                        </a:rPr>
                        <a:t>change</a:t>
                      </a:r>
                      <a:r>
                        <a:rPr sz="1800" spc="40" dirty="0">
                          <a:solidFill>
                            <a:srgbClr val="001F5F"/>
                          </a:solidFill>
                          <a:latin typeface="Times New Roman"/>
                          <a:cs typeface="Times New Roman"/>
                        </a:rPr>
                        <a:t> </a:t>
                      </a:r>
                      <a:r>
                        <a:rPr sz="1800" dirty="0">
                          <a:solidFill>
                            <a:srgbClr val="001F5F"/>
                          </a:solidFill>
                          <a:latin typeface="Times New Roman"/>
                          <a:cs typeface="Times New Roman"/>
                        </a:rPr>
                        <a:t>its</a:t>
                      </a:r>
                      <a:r>
                        <a:rPr sz="1800" spc="65" dirty="0">
                          <a:solidFill>
                            <a:srgbClr val="001F5F"/>
                          </a:solidFill>
                          <a:latin typeface="Times New Roman"/>
                          <a:cs typeface="Times New Roman"/>
                        </a:rPr>
                        <a:t> </a:t>
                      </a:r>
                      <a:r>
                        <a:rPr sz="1800" spc="-10" dirty="0">
                          <a:solidFill>
                            <a:srgbClr val="001F5F"/>
                          </a:solidFill>
                          <a:latin typeface="Times New Roman"/>
                          <a:cs typeface="Times New Roman"/>
                        </a:rPr>
                        <a:t>moisture </a:t>
                      </a:r>
                      <a:r>
                        <a:rPr sz="1800" dirty="0">
                          <a:solidFill>
                            <a:srgbClr val="001F5F"/>
                          </a:solidFill>
                          <a:latin typeface="Times New Roman"/>
                          <a:cs typeface="Times New Roman"/>
                        </a:rPr>
                        <a:t>content</a:t>
                      </a:r>
                      <a:r>
                        <a:rPr sz="1800" spc="130" dirty="0">
                          <a:solidFill>
                            <a:srgbClr val="001F5F"/>
                          </a:solidFill>
                          <a:latin typeface="Times New Roman"/>
                          <a:cs typeface="Times New Roman"/>
                        </a:rPr>
                        <a:t> </a:t>
                      </a:r>
                      <a:r>
                        <a:rPr sz="1800" dirty="0">
                          <a:solidFill>
                            <a:srgbClr val="001F5F"/>
                          </a:solidFill>
                          <a:latin typeface="Times New Roman"/>
                          <a:cs typeface="Times New Roman"/>
                        </a:rPr>
                        <a:t>to</a:t>
                      </a:r>
                      <a:r>
                        <a:rPr sz="1800" spc="114" dirty="0">
                          <a:solidFill>
                            <a:srgbClr val="001F5F"/>
                          </a:solidFill>
                          <a:latin typeface="Times New Roman"/>
                          <a:cs typeface="Times New Roman"/>
                        </a:rPr>
                        <a:t> </a:t>
                      </a:r>
                      <a:r>
                        <a:rPr sz="1800" dirty="0">
                          <a:solidFill>
                            <a:srgbClr val="001F5F"/>
                          </a:solidFill>
                          <a:latin typeface="Times New Roman"/>
                          <a:cs typeface="Times New Roman"/>
                        </a:rPr>
                        <a:t>equilibrate</a:t>
                      </a:r>
                      <a:r>
                        <a:rPr sz="1800" spc="130" dirty="0">
                          <a:solidFill>
                            <a:srgbClr val="001F5F"/>
                          </a:solidFill>
                          <a:latin typeface="Times New Roman"/>
                          <a:cs typeface="Times New Roman"/>
                        </a:rPr>
                        <a:t> </a:t>
                      </a:r>
                      <a:r>
                        <a:rPr sz="1800" spc="-20" dirty="0">
                          <a:solidFill>
                            <a:srgbClr val="001F5F"/>
                          </a:solidFill>
                          <a:latin typeface="Times New Roman"/>
                          <a:cs typeface="Times New Roman"/>
                        </a:rPr>
                        <a:t>with </a:t>
                      </a:r>
                      <a:r>
                        <a:rPr sz="1800" spc="45" dirty="0">
                          <a:solidFill>
                            <a:srgbClr val="001F5F"/>
                          </a:solidFill>
                          <a:latin typeface="Times New Roman"/>
                          <a:cs typeface="Times New Roman"/>
                        </a:rPr>
                        <a:t>surrounding</a:t>
                      </a:r>
                      <a:r>
                        <a:rPr sz="1800" spc="50" dirty="0">
                          <a:solidFill>
                            <a:srgbClr val="001F5F"/>
                          </a:solidFill>
                          <a:latin typeface="Times New Roman"/>
                          <a:cs typeface="Times New Roman"/>
                        </a:rPr>
                        <a:t> </a:t>
                      </a:r>
                      <a:r>
                        <a:rPr sz="1800" dirty="0">
                          <a:solidFill>
                            <a:srgbClr val="001F5F"/>
                          </a:solidFill>
                          <a:latin typeface="Times New Roman"/>
                          <a:cs typeface="Times New Roman"/>
                        </a:rPr>
                        <a:t>air</a:t>
                      </a:r>
                      <a:r>
                        <a:rPr sz="1800" spc="75" dirty="0">
                          <a:solidFill>
                            <a:srgbClr val="001F5F"/>
                          </a:solidFill>
                          <a:latin typeface="Times New Roman"/>
                          <a:cs typeface="Times New Roman"/>
                        </a:rPr>
                        <a:t> </a:t>
                      </a:r>
                      <a:r>
                        <a:rPr sz="1800" spc="-10" dirty="0">
                          <a:solidFill>
                            <a:srgbClr val="001F5F"/>
                          </a:solidFill>
                          <a:latin typeface="Times New Roman"/>
                          <a:cs typeface="Times New Roman"/>
                        </a:rPr>
                        <a:t>temperature </a:t>
                      </a:r>
                      <a:r>
                        <a:rPr sz="1800" spc="50" dirty="0">
                          <a:solidFill>
                            <a:srgbClr val="001F5F"/>
                          </a:solidFill>
                          <a:latin typeface="Times New Roman"/>
                          <a:cs typeface="Times New Roman"/>
                        </a:rPr>
                        <a:t>and</a:t>
                      </a:r>
                      <a:r>
                        <a:rPr sz="1800" spc="5" dirty="0">
                          <a:solidFill>
                            <a:srgbClr val="001F5F"/>
                          </a:solidFill>
                          <a:latin typeface="Times New Roman"/>
                          <a:cs typeface="Times New Roman"/>
                        </a:rPr>
                        <a:t> </a:t>
                      </a:r>
                      <a:r>
                        <a:rPr sz="1800" dirty="0">
                          <a:solidFill>
                            <a:srgbClr val="001F5F"/>
                          </a:solidFill>
                          <a:latin typeface="Times New Roman"/>
                          <a:cs typeface="Times New Roman"/>
                        </a:rPr>
                        <a:t>relative</a:t>
                      </a:r>
                      <a:r>
                        <a:rPr sz="1800" spc="15" dirty="0">
                          <a:solidFill>
                            <a:srgbClr val="001F5F"/>
                          </a:solidFill>
                          <a:latin typeface="Times New Roman"/>
                          <a:cs typeface="Times New Roman"/>
                        </a:rPr>
                        <a:t> </a:t>
                      </a:r>
                      <a:r>
                        <a:rPr sz="1800" spc="-10" dirty="0">
                          <a:solidFill>
                            <a:srgbClr val="001F5F"/>
                          </a:solidFill>
                          <a:latin typeface="Times New Roman"/>
                          <a:cs typeface="Times New Roman"/>
                        </a:rPr>
                        <a:t>humidity</a:t>
                      </a:r>
                      <a:endParaRPr sz="1800">
                        <a:latin typeface="Times New Roman"/>
                        <a:cs typeface="Times New Roman"/>
                      </a:endParaRPr>
                    </a:p>
                    <a:p>
                      <a:pPr marL="379095" marR="342265" indent="-287020" algn="just">
                        <a:lnSpc>
                          <a:spcPct val="100000"/>
                        </a:lnSpc>
                        <a:spcBef>
                          <a:spcPts val="5"/>
                        </a:spcBef>
                        <a:buFont typeface="Arial MT"/>
                        <a:buChar char="•"/>
                        <a:tabLst>
                          <a:tab pos="379095" algn="l"/>
                        </a:tabLst>
                      </a:pPr>
                      <a:r>
                        <a:rPr sz="1800" dirty="0">
                          <a:solidFill>
                            <a:srgbClr val="001F5F"/>
                          </a:solidFill>
                          <a:latin typeface="Times New Roman"/>
                          <a:cs typeface="Times New Roman"/>
                        </a:rPr>
                        <a:t>Grain</a:t>
                      </a:r>
                      <a:r>
                        <a:rPr sz="1800" spc="-10" dirty="0">
                          <a:solidFill>
                            <a:srgbClr val="001F5F"/>
                          </a:solidFill>
                          <a:latin typeface="Times New Roman"/>
                          <a:cs typeface="Times New Roman"/>
                        </a:rPr>
                        <a:t> </a:t>
                      </a:r>
                      <a:r>
                        <a:rPr sz="1800" dirty="0">
                          <a:solidFill>
                            <a:srgbClr val="001F5F"/>
                          </a:solidFill>
                          <a:latin typeface="Times New Roman"/>
                          <a:cs typeface="Times New Roman"/>
                        </a:rPr>
                        <a:t>MC</a:t>
                      </a:r>
                      <a:r>
                        <a:rPr sz="1800" spc="-20" dirty="0">
                          <a:solidFill>
                            <a:srgbClr val="001F5F"/>
                          </a:solidFill>
                          <a:latin typeface="Times New Roman"/>
                          <a:cs typeface="Times New Roman"/>
                        </a:rPr>
                        <a:t> </a:t>
                      </a:r>
                      <a:r>
                        <a:rPr sz="1800" dirty="0">
                          <a:solidFill>
                            <a:srgbClr val="001F5F"/>
                          </a:solidFill>
                          <a:latin typeface="Times New Roman"/>
                          <a:cs typeface="Times New Roman"/>
                        </a:rPr>
                        <a:t>of</a:t>
                      </a:r>
                      <a:r>
                        <a:rPr sz="1800" spc="110" dirty="0">
                          <a:solidFill>
                            <a:srgbClr val="001F5F"/>
                          </a:solidFill>
                          <a:latin typeface="Times New Roman"/>
                          <a:cs typeface="Times New Roman"/>
                        </a:rPr>
                        <a:t> 13-</a:t>
                      </a:r>
                      <a:r>
                        <a:rPr sz="1800" dirty="0">
                          <a:solidFill>
                            <a:srgbClr val="001F5F"/>
                          </a:solidFill>
                          <a:latin typeface="Times New Roman"/>
                          <a:cs typeface="Times New Roman"/>
                        </a:rPr>
                        <a:t>14%</a:t>
                      </a:r>
                      <a:r>
                        <a:rPr sz="1800" spc="-5" dirty="0">
                          <a:solidFill>
                            <a:srgbClr val="001F5F"/>
                          </a:solidFill>
                          <a:latin typeface="Times New Roman"/>
                          <a:cs typeface="Times New Roman"/>
                        </a:rPr>
                        <a:t> </a:t>
                      </a:r>
                      <a:r>
                        <a:rPr sz="1800" spc="-25" dirty="0">
                          <a:solidFill>
                            <a:srgbClr val="001F5F"/>
                          </a:solidFill>
                          <a:latin typeface="Times New Roman"/>
                          <a:cs typeface="Times New Roman"/>
                        </a:rPr>
                        <a:t>is </a:t>
                      </a:r>
                      <a:r>
                        <a:rPr sz="1800" dirty="0">
                          <a:solidFill>
                            <a:srgbClr val="001F5F"/>
                          </a:solidFill>
                          <a:latin typeface="Times New Roman"/>
                          <a:cs typeface="Times New Roman"/>
                        </a:rPr>
                        <a:t>maintained</a:t>
                      </a:r>
                      <a:r>
                        <a:rPr sz="1800" spc="155" dirty="0">
                          <a:solidFill>
                            <a:srgbClr val="001F5F"/>
                          </a:solidFill>
                          <a:latin typeface="Times New Roman"/>
                          <a:cs typeface="Times New Roman"/>
                        </a:rPr>
                        <a:t> </a:t>
                      </a:r>
                      <a:r>
                        <a:rPr sz="1800" dirty="0">
                          <a:solidFill>
                            <a:srgbClr val="001F5F"/>
                          </a:solidFill>
                          <a:latin typeface="Times New Roman"/>
                          <a:cs typeface="Times New Roman"/>
                        </a:rPr>
                        <a:t>in</a:t>
                      </a:r>
                      <a:r>
                        <a:rPr sz="1800" spc="110" dirty="0">
                          <a:solidFill>
                            <a:srgbClr val="001F5F"/>
                          </a:solidFill>
                          <a:latin typeface="Times New Roman"/>
                          <a:cs typeface="Times New Roman"/>
                        </a:rPr>
                        <a:t> </a:t>
                      </a:r>
                      <a:r>
                        <a:rPr sz="1800" dirty="0">
                          <a:solidFill>
                            <a:srgbClr val="001F5F"/>
                          </a:solidFill>
                          <a:latin typeface="Times New Roman"/>
                          <a:cs typeface="Times New Roman"/>
                        </a:rPr>
                        <a:t>storage</a:t>
                      </a:r>
                      <a:r>
                        <a:rPr sz="1800" spc="100" dirty="0">
                          <a:solidFill>
                            <a:srgbClr val="001F5F"/>
                          </a:solidFill>
                          <a:latin typeface="Times New Roman"/>
                          <a:cs typeface="Times New Roman"/>
                        </a:rPr>
                        <a:t> </a:t>
                      </a:r>
                      <a:r>
                        <a:rPr sz="1800" spc="-25" dirty="0">
                          <a:solidFill>
                            <a:srgbClr val="001F5F"/>
                          </a:solidFill>
                          <a:latin typeface="Times New Roman"/>
                          <a:cs typeface="Times New Roman"/>
                        </a:rPr>
                        <a:t>at </a:t>
                      </a:r>
                      <a:r>
                        <a:rPr sz="1800" dirty="0">
                          <a:solidFill>
                            <a:srgbClr val="001F5F"/>
                          </a:solidFill>
                          <a:latin typeface="Times New Roman"/>
                          <a:cs typeface="Times New Roman"/>
                        </a:rPr>
                        <a:t>70%</a:t>
                      </a:r>
                      <a:r>
                        <a:rPr sz="1800" spc="-10" dirty="0">
                          <a:solidFill>
                            <a:srgbClr val="001F5F"/>
                          </a:solidFill>
                          <a:latin typeface="Times New Roman"/>
                          <a:cs typeface="Times New Roman"/>
                        </a:rPr>
                        <a:t> </a:t>
                      </a:r>
                      <a:r>
                        <a:rPr sz="1800" spc="-25" dirty="0">
                          <a:solidFill>
                            <a:srgbClr val="001F5F"/>
                          </a:solidFill>
                          <a:latin typeface="Times New Roman"/>
                          <a:cs typeface="Times New Roman"/>
                        </a:rPr>
                        <a:t>RH</a:t>
                      </a:r>
                      <a:endParaRPr sz="1800">
                        <a:latin typeface="Times New Roman"/>
                        <a:cs typeface="Times New Roman"/>
                      </a:endParaRPr>
                    </a:p>
                    <a:p>
                      <a:pPr marL="379095" marR="87630" indent="-287020">
                        <a:lnSpc>
                          <a:spcPct val="100000"/>
                        </a:lnSpc>
                        <a:buFont typeface="Arial MT"/>
                        <a:buChar char="•"/>
                        <a:tabLst>
                          <a:tab pos="379095" algn="l"/>
                        </a:tabLst>
                      </a:pPr>
                      <a:r>
                        <a:rPr sz="1800" spc="-229" dirty="0">
                          <a:solidFill>
                            <a:srgbClr val="001F5F"/>
                          </a:solidFill>
                          <a:latin typeface="Times New Roman"/>
                          <a:cs typeface="Times New Roman"/>
                        </a:rPr>
                        <a:t>A</a:t>
                      </a:r>
                      <a:r>
                        <a:rPr sz="1800" dirty="0">
                          <a:solidFill>
                            <a:srgbClr val="001F5F"/>
                          </a:solidFill>
                          <a:latin typeface="Times New Roman"/>
                          <a:cs typeface="Times New Roman"/>
                        </a:rPr>
                        <a:t> good</a:t>
                      </a:r>
                      <a:r>
                        <a:rPr sz="1800" spc="-30" dirty="0">
                          <a:solidFill>
                            <a:srgbClr val="001F5F"/>
                          </a:solidFill>
                          <a:latin typeface="Times New Roman"/>
                          <a:cs typeface="Times New Roman"/>
                        </a:rPr>
                        <a:t> </a:t>
                      </a:r>
                      <a:r>
                        <a:rPr sz="1800" dirty="0">
                          <a:solidFill>
                            <a:srgbClr val="001F5F"/>
                          </a:solidFill>
                          <a:latin typeface="Times New Roman"/>
                          <a:cs typeface="Times New Roman"/>
                        </a:rPr>
                        <a:t>storage</a:t>
                      </a:r>
                      <a:r>
                        <a:rPr sz="1800" spc="-15" dirty="0">
                          <a:solidFill>
                            <a:srgbClr val="001F5F"/>
                          </a:solidFill>
                          <a:latin typeface="Times New Roman"/>
                          <a:cs typeface="Times New Roman"/>
                        </a:rPr>
                        <a:t> </a:t>
                      </a:r>
                      <a:r>
                        <a:rPr sz="1800" spc="35" dirty="0">
                          <a:solidFill>
                            <a:srgbClr val="001F5F"/>
                          </a:solidFill>
                          <a:latin typeface="Times New Roman"/>
                          <a:cs typeface="Times New Roman"/>
                        </a:rPr>
                        <a:t>structure</a:t>
                      </a:r>
                      <a:r>
                        <a:rPr sz="1800" spc="500" dirty="0">
                          <a:solidFill>
                            <a:srgbClr val="001F5F"/>
                          </a:solidFill>
                          <a:latin typeface="Times New Roman"/>
                          <a:cs typeface="Times New Roman"/>
                        </a:rPr>
                        <a:t> </a:t>
                      </a:r>
                      <a:r>
                        <a:rPr sz="1800" dirty="0">
                          <a:solidFill>
                            <a:srgbClr val="001F5F"/>
                          </a:solidFill>
                          <a:latin typeface="Times New Roman"/>
                          <a:cs typeface="Times New Roman"/>
                        </a:rPr>
                        <a:t>to</a:t>
                      </a:r>
                      <a:r>
                        <a:rPr sz="1800" spc="35" dirty="0">
                          <a:solidFill>
                            <a:srgbClr val="001F5F"/>
                          </a:solidFill>
                          <a:latin typeface="Times New Roman"/>
                          <a:cs typeface="Times New Roman"/>
                        </a:rPr>
                        <a:t> </a:t>
                      </a:r>
                      <a:r>
                        <a:rPr sz="1800" dirty="0">
                          <a:solidFill>
                            <a:srgbClr val="001F5F"/>
                          </a:solidFill>
                          <a:latin typeface="Times New Roman"/>
                          <a:cs typeface="Times New Roman"/>
                        </a:rPr>
                        <a:t>isolate</a:t>
                      </a:r>
                      <a:r>
                        <a:rPr sz="1800" spc="70" dirty="0">
                          <a:solidFill>
                            <a:srgbClr val="001F5F"/>
                          </a:solidFill>
                          <a:latin typeface="Times New Roman"/>
                          <a:cs typeface="Times New Roman"/>
                        </a:rPr>
                        <a:t> </a:t>
                      </a:r>
                      <a:r>
                        <a:rPr sz="1800" dirty="0">
                          <a:solidFill>
                            <a:srgbClr val="001F5F"/>
                          </a:solidFill>
                          <a:latin typeface="Times New Roman"/>
                          <a:cs typeface="Times New Roman"/>
                        </a:rPr>
                        <a:t>grains</a:t>
                      </a:r>
                      <a:r>
                        <a:rPr sz="1800" spc="40" dirty="0">
                          <a:solidFill>
                            <a:srgbClr val="001F5F"/>
                          </a:solidFill>
                          <a:latin typeface="Times New Roman"/>
                          <a:cs typeface="Times New Roman"/>
                        </a:rPr>
                        <a:t> </a:t>
                      </a:r>
                      <a:r>
                        <a:rPr sz="1800" spc="-20" dirty="0">
                          <a:solidFill>
                            <a:srgbClr val="001F5F"/>
                          </a:solidFill>
                          <a:latin typeface="Times New Roman"/>
                          <a:cs typeface="Times New Roman"/>
                        </a:rPr>
                        <a:t>from </a:t>
                      </a:r>
                      <a:r>
                        <a:rPr sz="1800" dirty="0">
                          <a:solidFill>
                            <a:srgbClr val="001F5F"/>
                          </a:solidFill>
                          <a:latin typeface="Times New Roman"/>
                          <a:cs typeface="Times New Roman"/>
                        </a:rPr>
                        <a:t>ambient</a:t>
                      </a:r>
                      <a:r>
                        <a:rPr sz="1800" spc="250" dirty="0">
                          <a:solidFill>
                            <a:srgbClr val="001F5F"/>
                          </a:solidFill>
                          <a:latin typeface="Times New Roman"/>
                          <a:cs typeface="Times New Roman"/>
                        </a:rPr>
                        <a:t> </a:t>
                      </a:r>
                      <a:r>
                        <a:rPr sz="1800" dirty="0">
                          <a:solidFill>
                            <a:srgbClr val="001F5F"/>
                          </a:solidFill>
                          <a:latin typeface="Times New Roman"/>
                          <a:cs typeface="Times New Roman"/>
                        </a:rPr>
                        <a:t>temperature,</a:t>
                      </a:r>
                      <a:r>
                        <a:rPr sz="1800" spc="300" dirty="0">
                          <a:solidFill>
                            <a:srgbClr val="001F5F"/>
                          </a:solidFill>
                          <a:latin typeface="Times New Roman"/>
                          <a:cs typeface="Times New Roman"/>
                        </a:rPr>
                        <a:t> </a:t>
                      </a:r>
                      <a:r>
                        <a:rPr sz="1800" spc="-20" dirty="0">
                          <a:solidFill>
                            <a:srgbClr val="001F5F"/>
                          </a:solidFill>
                          <a:latin typeface="Times New Roman"/>
                          <a:cs typeface="Times New Roman"/>
                        </a:rPr>
                        <a:t>with </a:t>
                      </a:r>
                      <a:r>
                        <a:rPr sz="1800" dirty="0">
                          <a:solidFill>
                            <a:srgbClr val="001F5F"/>
                          </a:solidFill>
                          <a:latin typeface="Times New Roman"/>
                          <a:cs typeface="Times New Roman"/>
                        </a:rPr>
                        <a:t>good ventilation,</a:t>
                      </a:r>
                      <a:r>
                        <a:rPr sz="1800" spc="75" dirty="0">
                          <a:solidFill>
                            <a:srgbClr val="001F5F"/>
                          </a:solidFill>
                          <a:latin typeface="Times New Roman"/>
                          <a:cs typeface="Times New Roman"/>
                        </a:rPr>
                        <a:t> </a:t>
                      </a:r>
                      <a:r>
                        <a:rPr sz="1800" spc="25" dirty="0">
                          <a:solidFill>
                            <a:srgbClr val="001F5F"/>
                          </a:solidFill>
                          <a:latin typeface="Times New Roman"/>
                          <a:cs typeface="Times New Roman"/>
                        </a:rPr>
                        <a:t>and </a:t>
                      </a:r>
                      <a:r>
                        <a:rPr sz="1800" spc="-10" dirty="0">
                          <a:solidFill>
                            <a:srgbClr val="001F5F"/>
                          </a:solidFill>
                          <a:latin typeface="Times New Roman"/>
                          <a:cs typeface="Times New Roman"/>
                        </a:rPr>
                        <a:t>RH&lt;70%</a:t>
                      </a:r>
                      <a:endParaRPr sz="1800">
                        <a:latin typeface="Times New Roman"/>
                        <a:cs typeface="Times New Roman"/>
                      </a:endParaRPr>
                    </a:p>
                  </a:txBody>
                  <a:tcPr marL="0" marR="0" marT="3302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FFC000"/>
                    </a:solidFill>
                  </a:tcPr>
                </a:tc>
                <a:tc>
                  <a:txBody>
                    <a:bodyPr/>
                    <a:lstStyle/>
                    <a:p>
                      <a:pPr marL="379730" marR="541020" indent="-287655">
                        <a:lnSpc>
                          <a:spcPct val="100000"/>
                        </a:lnSpc>
                        <a:spcBef>
                          <a:spcPts val="260"/>
                        </a:spcBef>
                        <a:buFont typeface="Arial MT"/>
                        <a:buChar char="•"/>
                        <a:tabLst>
                          <a:tab pos="379730" algn="l"/>
                        </a:tabLst>
                      </a:pPr>
                      <a:r>
                        <a:rPr sz="1800" dirty="0">
                          <a:solidFill>
                            <a:srgbClr val="001F5F"/>
                          </a:solidFill>
                          <a:latin typeface="Times New Roman"/>
                          <a:cs typeface="Times New Roman"/>
                        </a:rPr>
                        <a:t>Farm</a:t>
                      </a:r>
                      <a:r>
                        <a:rPr sz="1800" spc="55" dirty="0">
                          <a:solidFill>
                            <a:srgbClr val="001F5F"/>
                          </a:solidFill>
                          <a:latin typeface="Times New Roman"/>
                          <a:cs typeface="Times New Roman"/>
                        </a:rPr>
                        <a:t> </a:t>
                      </a:r>
                      <a:r>
                        <a:rPr sz="1800" dirty="0">
                          <a:solidFill>
                            <a:srgbClr val="001F5F"/>
                          </a:solidFill>
                          <a:latin typeface="Times New Roman"/>
                          <a:cs typeface="Times New Roman"/>
                        </a:rPr>
                        <a:t>house</a:t>
                      </a:r>
                      <a:r>
                        <a:rPr sz="1800" spc="20" dirty="0">
                          <a:solidFill>
                            <a:srgbClr val="001F5F"/>
                          </a:solidFill>
                          <a:latin typeface="Times New Roman"/>
                          <a:cs typeface="Times New Roman"/>
                        </a:rPr>
                        <a:t> </a:t>
                      </a:r>
                      <a:r>
                        <a:rPr sz="1800" dirty="0">
                          <a:solidFill>
                            <a:srgbClr val="001F5F"/>
                          </a:solidFill>
                          <a:latin typeface="Times New Roman"/>
                          <a:cs typeface="Times New Roman"/>
                        </a:rPr>
                        <a:t>storage</a:t>
                      </a:r>
                      <a:r>
                        <a:rPr sz="1800" spc="45" dirty="0">
                          <a:solidFill>
                            <a:srgbClr val="001F5F"/>
                          </a:solidFill>
                          <a:latin typeface="Times New Roman"/>
                          <a:cs typeface="Times New Roman"/>
                        </a:rPr>
                        <a:t> </a:t>
                      </a:r>
                      <a:r>
                        <a:rPr sz="1800" spc="-25" dirty="0">
                          <a:solidFill>
                            <a:srgbClr val="001F5F"/>
                          </a:solidFill>
                          <a:latin typeface="Times New Roman"/>
                          <a:cs typeface="Times New Roman"/>
                        </a:rPr>
                        <a:t>in </a:t>
                      </a:r>
                      <a:r>
                        <a:rPr sz="1800" dirty="0">
                          <a:solidFill>
                            <a:srgbClr val="001F5F"/>
                          </a:solidFill>
                          <a:latin typeface="Times New Roman"/>
                          <a:cs typeface="Times New Roman"/>
                        </a:rPr>
                        <a:t>sacks</a:t>
                      </a:r>
                      <a:r>
                        <a:rPr sz="1800" spc="5" dirty="0">
                          <a:solidFill>
                            <a:srgbClr val="001F5F"/>
                          </a:solidFill>
                          <a:latin typeface="Times New Roman"/>
                          <a:cs typeface="Times New Roman"/>
                        </a:rPr>
                        <a:t> </a:t>
                      </a:r>
                      <a:r>
                        <a:rPr sz="1800" dirty="0">
                          <a:solidFill>
                            <a:srgbClr val="001F5F"/>
                          </a:solidFill>
                          <a:latin typeface="Times New Roman"/>
                          <a:cs typeface="Times New Roman"/>
                        </a:rPr>
                        <a:t>or</a:t>
                      </a:r>
                      <a:r>
                        <a:rPr sz="1800" spc="-5" dirty="0">
                          <a:solidFill>
                            <a:srgbClr val="001F5F"/>
                          </a:solidFill>
                          <a:latin typeface="Times New Roman"/>
                          <a:cs typeface="Times New Roman"/>
                        </a:rPr>
                        <a:t> </a:t>
                      </a:r>
                      <a:r>
                        <a:rPr sz="1800" spc="-10" dirty="0">
                          <a:solidFill>
                            <a:srgbClr val="001F5F"/>
                          </a:solidFill>
                          <a:latin typeface="Times New Roman"/>
                          <a:cs typeface="Times New Roman"/>
                        </a:rPr>
                        <a:t>baskets</a:t>
                      </a:r>
                      <a:endParaRPr sz="1800">
                        <a:latin typeface="Times New Roman"/>
                        <a:cs typeface="Times New Roman"/>
                      </a:endParaRPr>
                    </a:p>
                    <a:p>
                      <a:pPr marL="379730" marR="288925" indent="-287655">
                        <a:lnSpc>
                          <a:spcPct val="100000"/>
                        </a:lnSpc>
                        <a:buFont typeface="Arial MT"/>
                        <a:buChar char="•"/>
                        <a:tabLst>
                          <a:tab pos="379730" algn="l"/>
                        </a:tabLst>
                      </a:pPr>
                      <a:r>
                        <a:rPr sz="1800" dirty="0">
                          <a:solidFill>
                            <a:srgbClr val="001F5F"/>
                          </a:solidFill>
                          <a:latin typeface="Times New Roman"/>
                          <a:cs typeface="Times New Roman"/>
                        </a:rPr>
                        <a:t>Granary</a:t>
                      </a:r>
                      <a:r>
                        <a:rPr sz="1800" spc="120" dirty="0">
                          <a:solidFill>
                            <a:srgbClr val="001F5F"/>
                          </a:solidFill>
                          <a:latin typeface="Times New Roman"/>
                          <a:cs typeface="Times New Roman"/>
                        </a:rPr>
                        <a:t> </a:t>
                      </a:r>
                      <a:r>
                        <a:rPr sz="1800" dirty="0">
                          <a:solidFill>
                            <a:srgbClr val="001F5F"/>
                          </a:solidFill>
                          <a:latin typeface="Times New Roman"/>
                          <a:cs typeface="Times New Roman"/>
                        </a:rPr>
                        <a:t>for</a:t>
                      </a:r>
                      <a:r>
                        <a:rPr sz="1800" spc="135" dirty="0">
                          <a:solidFill>
                            <a:srgbClr val="001F5F"/>
                          </a:solidFill>
                          <a:latin typeface="Times New Roman"/>
                          <a:cs typeface="Times New Roman"/>
                        </a:rPr>
                        <a:t> </a:t>
                      </a:r>
                      <a:r>
                        <a:rPr sz="1800" dirty="0">
                          <a:solidFill>
                            <a:srgbClr val="001F5F"/>
                          </a:solidFill>
                          <a:latin typeface="Times New Roman"/>
                          <a:cs typeface="Times New Roman"/>
                        </a:rPr>
                        <a:t>bulk</a:t>
                      </a:r>
                      <a:r>
                        <a:rPr sz="1800" spc="105" dirty="0">
                          <a:solidFill>
                            <a:srgbClr val="001F5F"/>
                          </a:solidFill>
                          <a:latin typeface="Times New Roman"/>
                          <a:cs typeface="Times New Roman"/>
                        </a:rPr>
                        <a:t> </a:t>
                      </a:r>
                      <a:r>
                        <a:rPr sz="1800" spc="-10" dirty="0">
                          <a:solidFill>
                            <a:srgbClr val="001F5F"/>
                          </a:solidFill>
                          <a:latin typeface="Times New Roman"/>
                          <a:cs typeface="Times New Roman"/>
                        </a:rPr>
                        <a:t>storage </a:t>
                      </a:r>
                      <a:r>
                        <a:rPr sz="1800" dirty="0">
                          <a:solidFill>
                            <a:srgbClr val="001F5F"/>
                          </a:solidFill>
                          <a:latin typeface="Times New Roman"/>
                          <a:cs typeface="Times New Roman"/>
                        </a:rPr>
                        <a:t>or</a:t>
                      </a:r>
                      <a:r>
                        <a:rPr sz="1800" spc="105" dirty="0">
                          <a:solidFill>
                            <a:srgbClr val="001F5F"/>
                          </a:solidFill>
                          <a:latin typeface="Times New Roman"/>
                          <a:cs typeface="Times New Roman"/>
                        </a:rPr>
                        <a:t> </a:t>
                      </a:r>
                      <a:r>
                        <a:rPr sz="1800" dirty="0">
                          <a:solidFill>
                            <a:srgbClr val="001F5F"/>
                          </a:solidFill>
                          <a:latin typeface="Times New Roman"/>
                          <a:cs typeface="Times New Roman"/>
                        </a:rPr>
                        <a:t>bulk</a:t>
                      </a:r>
                      <a:r>
                        <a:rPr sz="1800" spc="80" dirty="0">
                          <a:solidFill>
                            <a:srgbClr val="001F5F"/>
                          </a:solidFill>
                          <a:latin typeface="Times New Roman"/>
                          <a:cs typeface="Times New Roman"/>
                        </a:rPr>
                        <a:t> </a:t>
                      </a:r>
                      <a:r>
                        <a:rPr sz="1800" spc="-10" dirty="0">
                          <a:solidFill>
                            <a:srgbClr val="001F5F"/>
                          </a:solidFill>
                          <a:latin typeface="Times New Roman"/>
                          <a:cs typeface="Times New Roman"/>
                        </a:rPr>
                        <a:t>handling</a:t>
                      </a:r>
                      <a:endParaRPr sz="1800">
                        <a:latin typeface="Times New Roman"/>
                        <a:cs typeface="Times New Roman"/>
                      </a:endParaRPr>
                    </a:p>
                    <a:p>
                      <a:pPr marL="379730" marR="574675" indent="-287655">
                        <a:lnSpc>
                          <a:spcPct val="100000"/>
                        </a:lnSpc>
                        <a:spcBef>
                          <a:spcPts val="5"/>
                        </a:spcBef>
                        <a:buFont typeface="Arial MT"/>
                        <a:buChar char="•"/>
                        <a:tabLst>
                          <a:tab pos="379730" algn="l"/>
                        </a:tabLst>
                      </a:pPr>
                      <a:r>
                        <a:rPr sz="1800" dirty="0">
                          <a:solidFill>
                            <a:srgbClr val="001F5F"/>
                          </a:solidFill>
                          <a:latin typeface="Times New Roman"/>
                          <a:cs typeface="Times New Roman"/>
                        </a:rPr>
                        <a:t>Warehouse</a:t>
                      </a:r>
                      <a:r>
                        <a:rPr sz="1800" spc="114" dirty="0">
                          <a:solidFill>
                            <a:srgbClr val="001F5F"/>
                          </a:solidFill>
                          <a:latin typeface="Times New Roman"/>
                          <a:cs typeface="Times New Roman"/>
                        </a:rPr>
                        <a:t> </a:t>
                      </a:r>
                      <a:r>
                        <a:rPr sz="1800" dirty="0">
                          <a:solidFill>
                            <a:srgbClr val="001F5F"/>
                          </a:solidFill>
                          <a:latin typeface="Times New Roman"/>
                          <a:cs typeface="Times New Roman"/>
                        </a:rPr>
                        <a:t>storage</a:t>
                      </a:r>
                      <a:r>
                        <a:rPr sz="1800" spc="95" dirty="0">
                          <a:solidFill>
                            <a:srgbClr val="001F5F"/>
                          </a:solidFill>
                          <a:latin typeface="Times New Roman"/>
                          <a:cs typeface="Times New Roman"/>
                        </a:rPr>
                        <a:t> </a:t>
                      </a:r>
                      <a:r>
                        <a:rPr sz="1800" spc="-25" dirty="0">
                          <a:solidFill>
                            <a:srgbClr val="001F5F"/>
                          </a:solidFill>
                          <a:latin typeface="Times New Roman"/>
                          <a:cs typeface="Times New Roman"/>
                        </a:rPr>
                        <a:t>in </a:t>
                      </a:r>
                      <a:r>
                        <a:rPr sz="1800" dirty="0">
                          <a:solidFill>
                            <a:srgbClr val="001F5F"/>
                          </a:solidFill>
                          <a:latin typeface="Times New Roman"/>
                          <a:cs typeface="Times New Roman"/>
                        </a:rPr>
                        <a:t>sacks</a:t>
                      </a:r>
                      <a:r>
                        <a:rPr sz="1800" spc="-40" dirty="0">
                          <a:solidFill>
                            <a:srgbClr val="001F5F"/>
                          </a:solidFill>
                          <a:latin typeface="Times New Roman"/>
                          <a:cs typeface="Times New Roman"/>
                        </a:rPr>
                        <a:t> </a:t>
                      </a:r>
                      <a:r>
                        <a:rPr sz="1800" spc="50" dirty="0">
                          <a:solidFill>
                            <a:srgbClr val="001F5F"/>
                          </a:solidFill>
                          <a:latin typeface="Times New Roman"/>
                          <a:cs typeface="Times New Roman"/>
                        </a:rPr>
                        <a:t>and</a:t>
                      </a:r>
                      <a:r>
                        <a:rPr sz="1800" spc="-35" dirty="0">
                          <a:solidFill>
                            <a:srgbClr val="001F5F"/>
                          </a:solidFill>
                          <a:latin typeface="Times New Roman"/>
                          <a:cs typeface="Times New Roman"/>
                        </a:rPr>
                        <a:t> </a:t>
                      </a:r>
                      <a:r>
                        <a:rPr sz="1800" spc="-20" dirty="0">
                          <a:solidFill>
                            <a:srgbClr val="001F5F"/>
                          </a:solidFill>
                          <a:latin typeface="Times New Roman"/>
                          <a:cs typeface="Times New Roman"/>
                        </a:rPr>
                        <a:t>bags</a:t>
                      </a:r>
                      <a:endParaRPr sz="1800">
                        <a:latin typeface="Times New Roman"/>
                        <a:cs typeface="Times New Roman"/>
                      </a:endParaRPr>
                    </a:p>
                    <a:p>
                      <a:pPr marL="379730" marR="425450" indent="-287655">
                        <a:lnSpc>
                          <a:spcPct val="100000"/>
                        </a:lnSpc>
                        <a:buFont typeface="Arial MT"/>
                        <a:buChar char="•"/>
                        <a:tabLst>
                          <a:tab pos="379730" algn="l"/>
                        </a:tabLst>
                      </a:pPr>
                      <a:r>
                        <a:rPr sz="1800" spc="-20" dirty="0">
                          <a:solidFill>
                            <a:srgbClr val="001F5F"/>
                          </a:solidFill>
                          <a:latin typeface="Times New Roman"/>
                          <a:cs typeface="Times New Roman"/>
                        </a:rPr>
                        <a:t>Bulk </a:t>
                      </a:r>
                      <a:r>
                        <a:rPr sz="1800" dirty="0">
                          <a:solidFill>
                            <a:srgbClr val="001F5F"/>
                          </a:solidFill>
                          <a:latin typeface="Times New Roman"/>
                          <a:cs typeface="Times New Roman"/>
                        </a:rPr>
                        <a:t>storage</a:t>
                      </a:r>
                      <a:r>
                        <a:rPr sz="1800" spc="-20" dirty="0">
                          <a:solidFill>
                            <a:srgbClr val="001F5F"/>
                          </a:solidFill>
                          <a:latin typeface="Times New Roman"/>
                          <a:cs typeface="Times New Roman"/>
                        </a:rPr>
                        <a:t> </a:t>
                      </a:r>
                      <a:r>
                        <a:rPr sz="1800" dirty="0">
                          <a:solidFill>
                            <a:srgbClr val="001F5F"/>
                          </a:solidFill>
                          <a:latin typeface="Times New Roman"/>
                          <a:cs typeface="Times New Roman"/>
                        </a:rPr>
                        <a:t>using</a:t>
                      </a:r>
                      <a:r>
                        <a:rPr sz="1800" spc="-35" dirty="0">
                          <a:solidFill>
                            <a:srgbClr val="001F5F"/>
                          </a:solidFill>
                          <a:latin typeface="Times New Roman"/>
                          <a:cs typeface="Times New Roman"/>
                        </a:rPr>
                        <a:t> </a:t>
                      </a:r>
                      <a:r>
                        <a:rPr sz="1800" spc="-20" dirty="0">
                          <a:solidFill>
                            <a:srgbClr val="001F5F"/>
                          </a:solidFill>
                          <a:latin typeface="Times New Roman"/>
                          <a:cs typeface="Times New Roman"/>
                        </a:rPr>
                        <a:t>steel </a:t>
                      </a:r>
                      <a:r>
                        <a:rPr sz="1800" dirty="0">
                          <a:solidFill>
                            <a:srgbClr val="001F5F"/>
                          </a:solidFill>
                          <a:latin typeface="Times New Roman"/>
                          <a:cs typeface="Times New Roman"/>
                        </a:rPr>
                        <a:t>bins</a:t>
                      </a:r>
                      <a:r>
                        <a:rPr sz="1800" spc="30" dirty="0">
                          <a:solidFill>
                            <a:srgbClr val="001F5F"/>
                          </a:solidFill>
                          <a:latin typeface="Times New Roman"/>
                          <a:cs typeface="Times New Roman"/>
                        </a:rPr>
                        <a:t> </a:t>
                      </a:r>
                      <a:r>
                        <a:rPr sz="1800" spc="50" dirty="0">
                          <a:solidFill>
                            <a:srgbClr val="001F5F"/>
                          </a:solidFill>
                          <a:latin typeface="Times New Roman"/>
                          <a:cs typeface="Times New Roman"/>
                        </a:rPr>
                        <a:t>and</a:t>
                      </a:r>
                      <a:r>
                        <a:rPr sz="1800" spc="30" dirty="0">
                          <a:solidFill>
                            <a:srgbClr val="001F5F"/>
                          </a:solidFill>
                          <a:latin typeface="Times New Roman"/>
                          <a:cs typeface="Times New Roman"/>
                        </a:rPr>
                        <a:t> </a:t>
                      </a:r>
                      <a:r>
                        <a:rPr sz="1800" spc="-10" dirty="0">
                          <a:solidFill>
                            <a:srgbClr val="001F5F"/>
                          </a:solidFill>
                          <a:latin typeface="Times New Roman"/>
                          <a:cs typeface="Times New Roman"/>
                        </a:rPr>
                        <a:t>silos</a:t>
                      </a:r>
                      <a:endParaRPr sz="1800">
                        <a:latin typeface="Times New Roman"/>
                        <a:cs typeface="Times New Roman"/>
                      </a:endParaRPr>
                    </a:p>
                  </a:txBody>
                  <a:tcPr marL="0" marR="0" marT="3302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FFC000"/>
                    </a:solidFill>
                  </a:tcPr>
                </a:tc>
                <a:extLst>
                  <a:ext uri="{0D108BD9-81ED-4DB2-BD59-A6C34878D82A}">
                    <a16:rowId xmlns:a16="http://schemas.microsoft.com/office/drawing/2014/main" val="10000"/>
                  </a:ext>
                </a:extLst>
              </a:tr>
              <a:tr h="3108960">
                <a:tc>
                  <a:txBody>
                    <a:bodyPr/>
                    <a:lstStyle/>
                    <a:p>
                      <a:pPr>
                        <a:lnSpc>
                          <a:spcPct val="100000"/>
                        </a:lnSpc>
                        <a:spcBef>
                          <a:spcPts val="355"/>
                        </a:spcBef>
                      </a:pPr>
                      <a:endParaRPr sz="3600">
                        <a:latin typeface="Times New Roman"/>
                        <a:cs typeface="Times New Roman"/>
                      </a:endParaRPr>
                    </a:p>
                    <a:p>
                      <a:pPr algn="ctr">
                        <a:lnSpc>
                          <a:spcPct val="100000"/>
                        </a:lnSpc>
                      </a:pPr>
                      <a:r>
                        <a:rPr sz="3600" spc="-10" dirty="0">
                          <a:solidFill>
                            <a:srgbClr val="001F5F"/>
                          </a:solidFill>
                          <a:latin typeface="Times New Roman"/>
                          <a:cs typeface="Times New Roman"/>
                        </a:rPr>
                        <a:t>Milling</a:t>
                      </a:r>
                      <a:endParaRPr sz="3600">
                        <a:latin typeface="Times New Roman"/>
                        <a:cs typeface="Times New Roman"/>
                      </a:endParaRPr>
                    </a:p>
                  </a:txBody>
                  <a:tcPr marL="0" marR="0" marT="4508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FC000"/>
                    </a:solidFill>
                  </a:tcPr>
                </a:tc>
                <a:tc>
                  <a:txBody>
                    <a:bodyPr/>
                    <a:lstStyle/>
                    <a:p>
                      <a:pPr marL="379095" marR="132715" indent="-287020" algn="just">
                        <a:lnSpc>
                          <a:spcPct val="100000"/>
                        </a:lnSpc>
                        <a:spcBef>
                          <a:spcPts val="270"/>
                        </a:spcBef>
                        <a:buFont typeface="Arial MT"/>
                        <a:buChar char="•"/>
                        <a:tabLst>
                          <a:tab pos="379095" algn="l"/>
                        </a:tabLst>
                      </a:pPr>
                      <a:r>
                        <a:rPr sz="1800" spc="-35" dirty="0">
                          <a:solidFill>
                            <a:srgbClr val="001F5F"/>
                          </a:solidFill>
                          <a:latin typeface="Times New Roman"/>
                          <a:cs typeface="Times New Roman"/>
                        </a:rPr>
                        <a:t>Removal</a:t>
                      </a:r>
                      <a:r>
                        <a:rPr sz="1800" spc="20" dirty="0">
                          <a:solidFill>
                            <a:srgbClr val="001F5F"/>
                          </a:solidFill>
                          <a:latin typeface="Times New Roman"/>
                          <a:cs typeface="Times New Roman"/>
                        </a:rPr>
                        <a:t> </a:t>
                      </a:r>
                      <a:r>
                        <a:rPr sz="1800" dirty="0">
                          <a:solidFill>
                            <a:srgbClr val="001F5F"/>
                          </a:solidFill>
                          <a:latin typeface="Times New Roman"/>
                          <a:cs typeface="Times New Roman"/>
                        </a:rPr>
                        <a:t>of</a:t>
                      </a:r>
                      <a:r>
                        <a:rPr sz="1800" spc="170" dirty="0">
                          <a:solidFill>
                            <a:srgbClr val="001F5F"/>
                          </a:solidFill>
                          <a:latin typeface="Times New Roman"/>
                          <a:cs typeface="Times New Roman"/>
                        </a:rPr>
                        <a:t> </a:t>
                      </a:r>
                      <a:r>
                        <a:rPr sz="1800" dirty="0">
                          <a:solidFill>
                            <a:srgbClr val="001F5F"/>
                          </a:solidFill>
                          <a:latin typeface="Times New Roman"/>
                          <a:cs typeface="Times New Roman"/>
                        </a:rPr>
                        <a:t>outer</a:t>
                      </a:r>
                      <a:r>
                        <a:rPr sz="1800" spc="20" dirty="0">
                          <a:solidFill>
                            <a:srgbClr val="001F5F"/>
                          </a:solidFill>
                          <a:latin typeface="Times New Roman"/>
                          <a:cs typeface="Times New Roman"/>
                        </a:rPr>
                        <a:t> </a:t>
                      </a:r>
                      <a:r>
                        <a:rPr sz="1800" spc="-10" dirty="0">
                          <a:solidFill>
                            <a:srgbClr val="001F5F"/>
                          </a:solidFill>
                          <a:latin typeface="Times New Roman"/>
                          <a:cs typeface="Times New Roman"/>
                        </a:rPr>
                        <a:t>covering </a:t>
                      </a:r>
                      <a:r>
                        <a:rPr sz="1800" dirty="0">
                          <a:solidFill>
                            <a:srgbClr val="001F5F"/>
                          </a:solidFill>
                          <a:latin typeface="Times New Roman"/>
                          <a:cs typeface="Times New Roman"/>
                        </a:rPr>
                        <a:t>(husk</a:t>
                      </a:r>
                      <a:r>
                        <a:rPr sz="1800" spc="225" dirty="0">
                          <a:solidFill>
                            <a:srgbClr val="001F5F"/>
                          </a:solidFill>
                          <a:latin typeface="Times New Roman"/>
                          <a:cs typeface="Times New Roman"/>
                        </a:rPr>
                        <a:t> </a:t>
                      </a:r>
                      <a:r>
                        <a:rPr sz="1800" dirty="0">
                          <a:solidFill>
                            <a:srgbClr val="001F5F"/>
                          </a:solidFill>
                          <a:latin typeface="Times New Roman"/>
                          <a:cs typeface="Times New Roman"/>
                        </a:rPr>
                        <a:t>or</a:t>
                      </a:r>
                      <a:r>
                        <a:rPr sz="1800" spc="215" dirty="0">
                          <a:solidFill>
                            <a:srgbClr val="001F5F"/>
                          </a:solidFill>
                          <a:latin typeface="Times New Roman"/>
                          <a:cs typeface="Times New Roman"/>
                        </a:rPr>
                        <a:t> </a:t>
                      </a:r>
                      <a:r>
                        <a:rPr sz="1800" dirty="0">
                          <a:solidFill>
                            <a:srgbClr val="001F5F"/>
                          </a:solidFill>
                          <a:latin typeface="Times New Roman"/>
                          <a:cs typeface="Times New Roman"/>
                        </a:rPr>
                        <a:t>hull)—</a:t>
                      </a:r>
                      <a:r>
                        <a:rPr sz="1800" spc="-10" dirty="0">
                          <a:solidFill>
                            <a:srgbClr val="001F5F"/>
                          </a:solidFill>
                          <a:latin typeface="Times New Roman"/>
                          <a:cs typeface="Times New Roman"/>
                        </a:rPr>
                        <a:t>dehulling </a:t>
                      </a:r>
                      <a:r>
                        <a:rPr sz="1800" dirty="0">
                          <a:solidFill>
                            <a:srgbClr val="001F5F"/>
                          </a:solidFill>
                          <a:latin typeface="Times New Roman"/>
                          <a:cs typeface="Times New Roman"/>
                        </a:rPr>
                        <a:t>or</a:t>
                      </a:r>
                      <a:r>
                        <a:rPr sz="1800" spc="125" dirty="0">
                          <a:solidFill>
                            <a:srgbClr val="001F5F"/>
                          </a:solidFill>
                          <a:latin typeface="Times New Roman"/>
                          <a:cs typeface="Times New Roman"/>
                        </a:rPr>
                        <a:t> </a:t>
                      </a:r>
                      <a:r>
                        <a:rPr sz="1800" dirty="0">
                          <a:solidFill>
                            <a:srgbClr val="001F5F"/>
                          </a:solidFill>
                          <a:latin typeface="Times New Roman"/>
                          <a:cs typeface="Times New Roman"/>
                        </a:rPr>
                        <a:t>dehusking</a:t>
                      </a:r>
                      <a:r>
                        <a:rPr sz="1800" spc="105" dirty="0">
                          <a:solidFill>
                            <a:srgbClr val="001F5F"/>
                          </a:solidFill>
                          <a:latin typeface="Times New Roman"/>
                          <a:cs typeface="Times New Roman"/>
                        </a:rPr>
                        <a:t> </a:t>
                      </a:r>
                      <a:r>
                        <a:rPr sz="1800" spc="-10" dirty="0">
                          <a:solidFill>
                            <a:srgbClr val="001F5F"/>
                          </a:solidFill>
                          <a:latin typeface="Times New Roman"/>
                          <a:cs typeface="Times New Roman"/>
                        </a:rPr>
                        <a:t>process</a:t>
                      </a:r>
                      <a:endParaRPr sz="1800">
                        <a:latin typeface="Times New Roman"/>
                        <a:cs typeface="Times New Roman"/>
                      </a:endParaRPr>
                    </a:p>
                    <a:p>
                      <a:pPr>
                        <a:lnSpc>
                          <a:spcPct val="100000"/>
                        </a:lnSpc>
                        <a:spcBef>
                          <a:spcPts val="95"/>
                        </a:spcBef>
                        <a:buClr>
                          <a:srgbClr val="001F5F"/>
                        </a:buClr>
                        <a:buFont typeface="Arial MT"/>
                        <a:buChar char="•"/>
                      </a:pPr>
                      <a:endParaRPr sz="1800">
                        <a:latin typeface="Times New Roman"/>
                        <a:cs typeface="Times New Roman"/>
                      </a:endParaRPr>
                    </a:p>
                    <a:p>
                      <a:pPr marL="379095" marR="116839" indent="-287020">
                        <a:lnSpc>
                          <a:spcPct val="100000"/>
                        </a:lnSpc>
                        <a:buFont typeface="Arial MT"/>
                        <a:buChar char="•"/>
                        <a:tabLst>
                          <a:tab pos="379095" algn="l"/>
                        </a:tabLst>
                      </a:pPr>
                      <a:r>
                        <a:rPr sz="1800" spc="-35" dirty="0">
                          <a:solidFill>
                            <a:srgbClr val="001F5F"/>
                          </a:solidFill>
                          <a:latin typeface="Times New Roman"/>
                          <a:cs typeface="Times New Roman"/>
                        </a:rPr>
                        <a:t>Removal</a:t>
                      </a:r>
                      <a:r>
                        <a:rPr sz="1800" spc="80" dirty="0">
                          <a:solidFill>
                            <a:srgbClr val="001F5F"/>
                          </a:solidFill>
                          <a:latin typeface="Times New Roman"/>
                          <a:cs typeface="Times New Roman"/>
                        </a:rPr>
                        <a:t> </a:t>
                      </a:r>
                      <a:r>
                        <a:rPr sz="1800" dirty="0">
                          <a:solidFill>
                            <a:srgbClr val="001F5F"/>
                          </a:solidFill>
                          <a:latin typeface="Times New Roman"/>
                          <a:cs typeface="Times New Roman"/>
                        </a:rPr>
                        <a:t>of</a:t>
                      </a:r>
                      <a:r>
                        <a:rPr sz="1800" spc="250" dirty="0">
                          <a:solidFill>
                            <a:srgbClr val="001F5F"/>
                          </a:solidFill>
                          <a:latin typeface="Times New Roman"/>
                          <a:cs typeface="Times New Roman"/>
                        </a:rPr>
                        <a:t> </a:t>
                      </a:r>
                      <a:r>
                        <a:rPr sz="1800" dirty="0">
                          <a:solidFill>
                            <a:srgbClr val="001F5F"/>
                          </a:solidFill>
                          <a:latin typeface="Times New Roman"/>
                          <a:cs typeface="Times New Roman"/>
                        </a:rPr>
                        <a:t>pericarp</a:t>
                      </a:r>
                      <a:r>
                        <a:rPr sz="1800" spc="75" dirty="0">
                          <a:solidFill>
                            <a:srgbClr val="001F5F"/>
                          </a:solidFill>
                          <a:latin typeface="Times New Roman"/>
                          <a:cs typeface="Times New Roman"/>
                        </a:rPr>
                        <a:t> </a:t>
                      </a:r>
                      <a:r>
                        <a:rPr sz="1800" spc="-320" dirty="0">
                          <a:solidFill>
                            <a:srgbClr val="001F5F"/>
                          </a:solidFill>
                          <a:latin typeface="Times New Roman"/>
                          <a:cs typeface="Times New Roman"/>
                        </a:rPr>
                        <a:t>&amp;</a:t>
                      </a:r>
                      <a:r>
                        <a:rPr sz="1800" dirty="0">
                          <a:solidFill>
                            <a:srgbClr val="001F5F"/>
                          </a:solidFill>
                          <a:latin typeface="Times New Roman"/>
                          <a:cs typeface="Times New Roman"/>
                        </a:rPr>
                        <a:t> testa</a:t>
                      </a:r>
                      <a:r>
                        <a:rPr sz="1800" spc="110" dirty="0">
                          <a:solidFill>
                            <a:srgbClr val="001F5F"/>
                          </a:solidFill>
                          <a:latin typeface="Times New Roman"/>
                          <a:cs typeface="Times New Roman"/>
                        </a:rPr>
                        <a:t> </a:t>
                      </a:r>
                      <a:r>
                        <a:rPr sz="1800" spc="50" dirty="0">
                          <a:solidFill>
                            <a:srgbClr val="001F5F"/>
                          </a:solidFill>
                          <a:latin typeface="Times New Roman"/>
                          <a:cs typeface="Times New Roman"/>
                        </a:rPr>
                        <a:t>and</a:t>
                      </a:r>
                      <a:r>
                        <a:rPr sz="1800" spc="100" dirty="0">
                          <a:solidFill>
                            <a:srgbClr val="001F5F"/>
                          </a:solidFill>
                          <a:latin typeface="Times New Roman"/>
                          <a:cs typeface="Times New Roman"/>
                        </a:rPr>
                        <a:t> </a:t>
                      </a:r>
                      <a:r>
                        <a:rPr sz="1800" dirty="0">
                          <a:solidFill>
                            <a:srgbClr val="001F5F"/>
                          </a:solidFill>
                          <a:latin typeface="Times New Roman"/>
                          <a:cs typeface="Times New Roman"/>
                        </a:rPr>
                        <a:t>aleurone</a:t>
                      </a:r>
                      <a:r>
                        <a:rPr sz="1800" spc="110" dirty="0">
                          <a:solidFill>
                            <a:srgbClr val="001F5F"/>
                          </a:solidFill>
                          <a:latin typeface="Times New Roman"/>
                          <a:cs typeface="Times New Roman"/>
                        </a:rPr>
                        <a:t> </a:t>
                      </a:r>
                      <a:r>
                        <a:rPr sz="1800" dirty="0">
                          <a:solidFill>
                            <a:srgbClr val="001F5F"/>
                          </a:solidFill>
                          <a:latin typeface="Times New Roman"/>
                          <a:cs typeface="Times New Roman"/>
                        </a:rPr>
                        <a:t>or</a:t>
                      </a:r>
                      <a:r>
                        <a:rPr sz="1800" spc="100" dirty="0">
                          <a:solidFill>
                            <a:srgbClr val="001F5F"/>
                          </a:solidFill>
                          <a:latin typeface="Times New Roman"/>
                          <a:cs typeface="Times New Roman"/>
                        </a:rPr>
                        <a:t> </a:t>
                      </a:r>
                      <a:r>
                        <a:rPr sz="1800" spc="40" dirty="0">
                          <a:solidFill>
                            <a:srgbClr val="001F5F"/>
                          </a:solidFill>
                          <a:latin typeface="Times New Roman"/>
                          <a:cs typeface="Times New Roman"/>
                        </a:rPr>
                        <a:t>bran </a:t>
                      </a:r>
                      <a:r>
                        <a:rPr sz="1800" spc="-270" dirty="0">
                          <a:solidFill>
                            <a:srgbClr val="001F5F"/>
                          </a:solidFill>
                          <a:latin typeface="Times New Roman"/>
                          <a:cs typeface="Times New Roman"/>
                        </a:rPr>
                        <a:t>&amp;</a:t>
                      </a:r>
                      <a:r>
                        <a:rPr sz="1800" spc="-15" dirty="0">
                          <a:solidFill>
                            <a:srgbClr val="001F5F"/>
                          </a:solidFill>
                          <a:latin typeface="Times New Roman"/>
                          <a:cs typeface="Times New Roman"/>
                        </a:rPr>
                        <a:t> </a:t>
                      </a:r>
                      <a:r>
                        <a:rPr sz="1800" spc="-10" dirty="0">
                          <a:solidFill>
                            <a:srgbClr val="001F5F"/>
                          </a:solidFill>
                          <a:latin typeface="Times New Roman"/>
                          <a:cs typeface="Times New Roman"/>
                        </a:rPr>
                        <a:t>germ— whitening/polishing process</a:t>
                      </a:r>
                      <a:endParaRPr sz="1800">
                        <a:latin typeface="Times New Roman"/>
                        <a:cs typeface="Times New Roman"/>
                      </a:endParaRPr>
                    </a:p>
                    <a:p>
                      <a:pPr marL="379095" marR="387985" indent="-287020">
                        <a:lnSpc>
                          <a:spcPct val="100000"/>
                        </a:lnSpc>
                        <a:spcBef>
                          <a:spcPts val="5"/>
                        </a:spcBef>
                        <a:buFont typeface="Arial MT"/>
                        <a:buChar char="•"/>
                        <a:tabLst>
                          <a:tab pos="379095" algn="l"/>
                        </a:tabLst>
                      </a:pPr>
                      <a:r>
                        <a:rPr sz="1800" dirty="0">
                          <a:solidFill>
                            <a:srgbClr val="001F5F"/>
                          </a:solidFill>
                          <a:latin typeface="Times New Roman"/>
                          <a:cs typeface="Times New Roman"/>
                        </a:rPr>
                        <a:t>Milling</a:t>
                      </a:r>
                      <a:r>
                        <a:rPr sz="1800" spc="-15" dirty="0">
                          <a:solidFill>
                            <a:srgbClr val="001F5F"/>
                          </a:solidFill>
                          <a:latin typeface="Times New Roman"/>
                          <a:cs typeface="Times New Roman"/>
                        </a:rPr>
                        <a:t> </a:t>
                      </a:r>
                      <a:r>
                        <a:rPr sz="1800" dirty="0">
                          <a:solidFill>
                            <a:srgbClr val="001F5F"/>
                          </a:solidFill>
                          <a:latin typeface="Times New Roman"/>
                          <a:cs typeface="Times New Roman"/>
                        </a:rPr>
                        <a:t>recovery</a:t>
                      </a:r>
                      <a:r>
                        <a:rPr sz="1800" spc="-10" dirty="0">
                          <a:solidFill>
                            <a:srgbClr val="001F5F"/>
                          </a:solidFill>
                          <a:latin typeface="Times New Roman"/>
                          <a:cs typeface="Times New Roman"/>
                        </a:rPr>
                        <a:t> </a:t>
                      </a:r>
                      <a:r>
                        <a:rPr sz="1800" spc="60" dirty="0">
                          <a:solidFill>
                            <a:srgbClr val="001F5F"/>
                          </a:solidFill>
                          <a:latin typeface="Times New Roman"/>
                          <a:cs typeface="Times New Roman"/>
                        </a:rPr>
                        <a:t>–62</a:t>
                      </a:r>
                      <a:r>
                        <a:rPr sz="1800" spc="-10" dirty="0">
                          <a:solidFill>
                            <a:srgbClr val="001F5F"/>
                          </a:solidFill>
                          <a:latin typeface="Times New Roman"/>
                          <a:cs typeface="Times New Roman"/>
                        </a:rPr>
                        <a:t> </a:t>
                      </a:r>
                      <a:r>
                        <a:rPr sz="1800" spc="-25" dirty="0">
                          <a:solidFill>
                            <a:srgbClr val="001F5F"/>
                          </a:solidFill>
                          <a:latin typeface="Times New Roman"/>
                          <a:cs typeface="Times New Roman"/>
                        </a:rPr>
                        <a:t>to </a:t>
                      </a:r>
                      <a:r>
                        <a:rPr sz="1800" spc="90" dirty="0">
                          <a:solidFill>
                            <a:srgbClr val="001F5F"/>
                          </a:solidFill>
                          <a:latin typeface="Times New Roman"/>
                          <a:cs typeface="Times New Roman"/>
                        </a:rPr>
                        <a:t>68</a:t>
                      </a:r>
                      <a:r>
                        <a:rPr sz="1800" spc="5" dirty="0">
                          <a:solidFill>
                            <a:srgbClr val="001F5F"/>
                          </a:solidFill>
                          <a:latin typeface="Times New Roman"/>
                          <a:cs typeface="Times New Roman"/>
                        </a:rPr>
                        <a:t> </a:t>
                      </a:r>
                      <a:r>
                        <a:rPr sz="1800" spc="-10" dirty="0">
                          <a:solidFill>
                            <a:srgbClr val="001F5F"/>
                          </a:solidFill>
                          <a:latin typeface="Times New Roman"/>
                          <a:cs typeface="Times New Roman"/>
                        </a:rPr>
                        <a:t>(rice)</a:t>
                      </a:r>
                      <a:endParaRPr sz="1800">
                        <a:latin typeface="Times New Roman"/>
                        <a:cs typeface="Times New Roman"/>
                      </a:endParaRPr>
                    </a:p>
                  </a:txBody>
                  <a:tcPr marL="0" marR="0" marT="3429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FC000"/>
                    </a:solidFill>
                  </a:tcPr>
                </a:tc>
                <a:tc>
                  <a:txBody>
                    <a:bodyPr/>
                    <a:lstStyle/>
                    <a:p>
                      <a:pPr>
                        <a:lnSpc>
                          <a:spcPct val="100000"/>
                        </a:lnSpc>
                      </a:pPr>
                      <a:endParaRPr sz="1800">
                        <a:latin typeface="Times New Roman"/>
                        <a:cs typeface="Times New Roman"/>
                      </a:endParaRPr>
                    </a:p>
                    <a:p>
                      <a:pPr>
                        <a:lnSpc>
                          <a:spcPct val="100000"/>
                        </a:lnSpc>
                        <a:spcBef>
                          <a:spcPts val="450"/>
                        </a:spcBef>
                      </a:pPr>
                      <a:endParaRPr sz="1800">
                        <a:latin typeface="Times New Roman"/>
                        <a:cs typeface="Times New Roman"/>
                      </a:endParaRPr>
                    </a:p>
                    <a:p>
                      <a:pPr marL="379730" indent="-287020">
                        <a:lnSpc>
                          <a:spcPct val="100000"/>
                        </a:lnSpc>
                        <a:buFont typeface="Arial MT"/>
                        <a:buChar char="•"/>
                        <a:tabLst>
                          <a:tab pos="379730" algn="l"/>
                        </a:tabLst>
                      </a:pPr>
                      <a:r>
                        <a:rPr sz="1800" spc="-60" dirty="0">
                          <a:solidFill>
                            <a:srgbClr val="001F5F"/>
                          </a:solidFill>
                          <a:latin typeface="Times New Roman"/>
                          <a:cs typeface="Times New Roman"/>
                        </a:rPr>
                        <a:t>Rice</a:t>
                      </a:r>
                      <a:r>
                        <a:rPr sz="1800" spc="10" dirty="0">
                          <a:solidFill>
                            <a:srgbClr val="001F5F"/>
                          </a:solidFill>
                          <a:latin typeface="Times New Roman"/>
                          <a:cs typeface="Times New Roman"/>
                        </a:rPr>
                        <a:t> </a:t>
                      </a:r>
                      <a:r>
                        <a:rPr sz="1800" dirty="0">
                          <a:solidFill>
                            <a:srgbClr val="001F5F"/>
                          </a:solidFill>
                          <a:latin typeface="Times New Roman"/>
                          <a:cs typeface="Times New Roman"/>
                        </a:rPr>
                        <a:t>mills</a:t>
                      </a:r>
                      <a:r>
                        <a:rPr sz="1800" spc="50" dirty="0">
                          <a:solidFill>
                            <a:srgbClr val="001F5F"/>
                          </a:solidFill>
                          <a:latin typeface="Times New Roman"/>
                          <a:cs typeface="Times New Roman"/>
                        </a:rPr>
                        <a:t> </a:t>
                      </a:r>
                      <a:r>
                        <a:rPr sz="1800" dirty="0">
                          <a:solidFill>
                            <a:srgbClr val="001F5F"/>
                          </a:solidFill>
                          <a:latin typeface="Times New Roman"/>
                          <a:cs typeface="Times New Roman"/>
                        </a:rPr>
                        <a:t>(dehulling</a:t>
                      </a:r>
                      <a:r>
                        <a:rPr sz="1800" spc="50" dirty="0">
                          <a:solidFill>
                            <a:srgbClr val="001F5F"/>
                          </a:solidFill>
                          <a:latin typeface="Times New Roman"/>
                          <a:cs typeface="Times New Roman"/>
                        </a:rPr>
                        <a:t> </a:t>
                      </a:r>
                      <a:r>
                        <a:rPr sz="1800" spc="-50" dirty="0">
                          <a:solidFill>
                            <a:srgbClr val="001F5F"/>
                          </a:solidFill>
                          <a:latin typeface="Times New Roman"/>
                          <a:cs typeface="Times New Roman"/>
                        </a:rPr>
                        <a:t>–</a:t>
                      </a:r>
                      <a:endParaRPr sz="1800">
                        <a:latin typeface="Times New Roman"/>
                        <a:cs typeface="Times New Roman"/>
                      </a:endParaRPr>
                    </a:p>
                    <a:p>
                      <a:pPr marL="379730">
                        <a:lnSpc>
                          <a:spcPct val="100000"/>
                        </a:lnSpc>
                        <a:spcBef>
                          <a:spcPts val="5"/>
                        </a:spcBef>
                      </a:pPr>
                      <a:r>
                        <a:rPr sz="1800" spc="-10" dirty="0">
                          <a:solidFill>
                            <a:srgbClr val="001F5F"/>
                          </a:solidFill>
                          <a:latin typeface="Times New Roman"/>
                          <a:cs typeface="Times New Roman"/>
                        </a:rPr>
                        <a:t>grading)</a:t>
                      </a:r>
                      <a:endParaRPr sz="1800">
                        <a:latin typeface="Times New Roman"/>
                        <a:cs typeface="Times New Roman"/>
                      </a:endParaRPr>
                    </a:p>
                    <a:p>
                      <a:pPr>
                        <a:lnSpc>
                          <a:spcPct val="100000"/>
                        </a:lnSpc>
                        <a:spcBef>
                          <a:spcPts val="90"/>
                        </a:spcBef>
                      </a:pPr>
                      <a:endParaRPr sz="1800">
                        <a:latin typeface="Times New Roman"/>
                        <a:cs typeface="Times New Roman"/>
                      </a:endParaRPr>
                    </a:p>
                    <a:p>
                      <a:pPr marL="379730" indent="-287020">
                        <a:lnSpc>
                          <a:spcPct val="100000"/>
                        </a:lnSpc>
                        <a:buFont typeface="Arial MT"/>
                        <a:buChar char="•"/>
                        <a:tabLst>
                          <a:tab pos="379730" algn="l"/>
                        </a:tabLst>
                      </a:pPr>
                      <a:r>
                        <a:rPr sz="1800" dirty="0">
                          <a:solidFill>
                            <a:srgbClr val="001F5F"/>
                          </a:solidFill>
                          <a:latin typeface="Times New Roman"/>
                          <a:cs typeface="Times New Roman"/>
                        </a:rPr>
                        <a:t>Corn</a:t>
                      </a:r>
                      <a:r>
                        <a:rPr sz="1800" spc="20" dirty="0">
                          <a:solidFill>
                            <a:srgbClr val="001F5F"/>
                          </a:solidFill>
                          <a:latin typeface="Times New Roman"/>
                          <a:cs typeface="Times New Roman"/>
                        </a:rPr>
                        <a:t> </a:t>
                      </a:r>
                      <a:r>
                        <a:rPr sz="1800" dirty="0">
                          <a:solidFill>
                            <a:srgbClr val="001F5F"/>
                          </a:solidFill>
                          <a:latin typeface="Times New Roman"/>
                          <a:cs typeface="Times New Roman"/>
                        </a:rPr>
                        <a:t>mills</a:t>
                      </a:r>
                      <a:r>
                        <a:rPr sz="1800" spc="40" dirty="0">
                          <a:solidFill>
                            <a:srgbClr val="001F5F"/>
                          </a:solidFill>
                          <a:latin typeface="Times New Roman"/>
                          <a:cs typeface="Times New Roman"/>
                        </a:rPr>
                        <a:t> </a:t>
                      </a:r>
                      <a:r>
                        <a:rPr sz="1800" spc="55" dirty="0">
                          <a:solidFill>
                            <a:srgbClr val="001F5F"/>
                          </a:solidFill>
                          <a:latin typeface="Times New Roman"/>
                          <a:cs typeface="Times New Roman"/>
                        </a:rPr>
                        <a:t>(dry-</a:t>
                      </a:r>
                      <a:r>
                        <a:rPr sz="1800" spc="-25" dirty="0">
                          <a:solidFill>
                            <a:srgbClr val="001F5F"/>
                          </a:solidFill>
                          <a:latin typeface="Times New Roman"/>
                          <a:cs typeface="Times New Roman"/>
                        </a:rPr>
                        <a:t>wet</a:t>
                      </a:r>
                      <a:endParaRPr sz="1800">
                        <a:latin typeface="Times New Roman"/>
                        <a:cs typeface="Times New Roman"/>
                      </a:endParaRPr>
                    </a:p>
                    <a:p>
                      <a:pPr marL="379730">
                        <a:lnSpc>
                          <a:spcPct val="100000"/>
                        </a:lnSpc>
                      </a:pPr>
                      <a:r>
                        <a:rPr sz="1800" spc="-10" dirty="0">
                          <a:solidFill>
                            <a:srgbClr val="001F5F"/>
                          </a:solidFill>
                          <a:latin typeface="Times New Roman"/>
                          <a:cs typeface="Times New Roman"/>
                        </a:rPr>
                        <a:t>process)</a:t>
                      </a:r>
                      <a:endParaRPr sz="18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FC000"/>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95044" y="483806"/>
            <a:ext cx="6935470" cy="1123950"/>
          </a:xfrm>
          <a:prstGeom prst="rect">
            <a:avLst/>
          </a:prstGeom>
        </p:spPr>
        <p:txBody>
          <a:bodyPr vert="horz" wrap="square" lIns="0" tIns="12700" rIns="0" bIns="0" rtlCol="0">
            <a:spAutoFit/>
          </a:bodyPr>
          <a:lstStyle/>
          <a:p>
            <a:pPr marL="2336800" marR="5080" indent="-2324735">
              <a:lnSpc>
                <a:spcPct val="100000"/>
              </a:lnSpc>
              <a:spcBef>
                <a:spcPts val="100"/>
              </a:spcBef>
            </a:pPr>
            <a:r>
              <a:rPr sz="3600" dirty="0">
                <a:solidFill>
                  <a:srgbClr val="000000"/>
                </a:solidFill>
              </a:rPr>
              <a:t>Harvesting</a:t>
            </a:r>
            <a:r>
              <a:rPr sz="3600" spc="-15" dirty="0">
                <a:solidFill>
                  <a:srgbClr val="000000"/>
                </a:solidFill>
              </a:rPr>
              <a:t> </a:t>
            </a:r>
            <a:r>
              <a:rPr sz="3600" spc="105" dirty="0">
                <a:solidFill>
                  <a:srgbClr val="000000"/>
                </a:solidFill>
              </a:rPr>
              <a:t>and</a:t>
            </a:r>
            <a:r>
              <a:rPr sz="3600" spc="-25" dirty="0">
                <a:solidFill>
                  <a:srgbClr val="000000"/>
                </a:solidFill>
              </a:rPr>
              <a:t> </a:t>
            </a:r>
            <a:r>
              <a:rPr sz="3600" dirty="0">
                <a:solidFill>
                  <a:srgbClr val="000000"/>
                </a:solidFill>
              </a:rPr>
              <a:t>Postharvest </a:t>
            </a:r>
            <a:r>
              <a:rPr sz="3600" spc="-10" dirty="0">
                <a:solidFill>
                  <a:srgbClr val="000000"/>
                </a:solidFill>
              </a:rPr>
              <a:t>Handling (Vegetables)</a:t>
            </a:r>
            <a:endParaRPr sz="3600"/>
          </a:p>
        </p:txBody>
      </p:sp>
      <p:sp>
        <p:nvSpPr>
          <p:cNvPr id="3" name="object 3"/>
          <p:cNvSpPr/>
          <p:nvPr/>
        </p:nvSpPr>
        <p:spPr>
          <a:xfrm>
            <a:off x="179387" y="3733101"/>
            <a:ext cx="8964930" cy="3125470"/>
          </a:xfrm>
          <a:custGeom>
            <a:avLst/>
            <a:gdLst/>
            <a:ahLst/>
            <a:cxnLst/>
            <a:rect l="l" t="t" r="r" b="b"/>
            <a:pathLst>
              <a:path w="8964930" h="3125470">
                <a:moveTo>
                  <a:pt x="3477641" y="0"/>
                </a:moveTo>
                <a:lnTo>
                  <a:pt x="0" y="0"/>
                </a:lnTo>
                <a:lnTo>
                  <a:pt x="0" y="3124898"/>
                </a:lnTo>
                <a:lnTo>
                  <a:pt x="3477641" y="3124898"/>
                </a:lnTo>
                <a:lnTo>
                  <a:pt x="3477641" y="0"/>
                </a:lnTo>
                <a:close/>
              </a:path>
              <a:path w="8964930" h="3125470">
                <a:moveTo>
                  <a:pt x="8964612" y="0"/>
                </a:moveTo>
                <a:lnTo>
                  <a:pt x="3477704" y="0"/>
                </a:lnTo>
                <a:lnTo>
                  <a:pt x="3477704" y="3124898"/>
                </a:lnTo>
                <a:lnTo>
                  <a:pt x="8964612" y="3124898"/>
                </a:lnTo>
                <a:lnTo>
                  <a:pt x="8964612" y="0"/>
                </a:lnTo>
                <a:close/>
              </a:path>
            </a:pathLst>
          </a:custGeom>
          <a:solidFill>
            <a:srgbClr val="CADFF0"/>
          </a:solidFill>
        </p:spPr>
        <p:txBody>
          <a:bodyPr wrap="square" lIns="0" tIns="0" rIns="0" bIns="0" rtlCol="0"/>
          <a:lstStyle/>
          <a:p>
            <a:endParaRPr/>
          </a:p>
        </p:txBody>
      </p:sp>
      <p:graphicFrame>
        <p:nvGraphicFramePr>
          <p:cNvPr id="4" name="object 4"/>
          <p:cNvGraphicFramePr>
            <a:graphicFrameLocks noGrp="1"/>
          </p:cNvGraphicFramePr>
          <p:nvPr/>
        </p:nvGraphicFramePr>
        <p:xfrm>
          <a:off x="173037" y="1684401"/>
          <a:ext cx="9047480" cy="5166360"/>
        </p:xfrm>
        <a:graphic>
          <a:graphicData uri="http://schemas.openxmlformats.org/drawingml/2006/table">
            <a:tbl>
              <a:tblPr firstRow="1" bandRow="1">
                <a:tableStyleId>{2D5ABB26-0587-4C30-8999-92F81FD0307C}</a:tableStyleId>
              </a:tblPr>
              <a:tblGrid>
                <a:gridCol w="3477895">
                  <a:extLst>
                    <a:ext uri="{9D8B030D-6E8A-4147-A177-3AD203B41FA5}">
                      <a16:colId xmlns:a16="http://schemas.microsoft.com/office/drawing/2014/main" val="20000"/>
                    </a:ext>
                  </a:extLst>
                </a:gridCol>
                <a:gridCol w="5483860">
                  <a:extLst>
                    <a:ext uri="{9D8B030D-6E8A-4147-A177-3AD203B41FA5}">
                      <a16:colId xmlns:a16="http://schemas.microsoft.com/office/drawing/2014/main" val="20001"/>
                    </a:ext>
                  </a:extLst>
                </a:gridCol>
              </a:tblGrid>
              <a:tr h="639445">
                <a:tc>
                  <a:txBody>
                    <a:bodyPr/>
                    <a:lstStyle/>
                    <a:p>
                      <a:pPr marL="833755">
                        <a:lnSpc>
                          <a:spcPct val="100000"/>
                        </a:lnSpc>
                        <a:spcBef>
                          <a:spcPts val="185"/>
                        </a:spcBef>
                      </a:pPr>
                      <a:r>
                        <a:rPr sz="3200" spc="-10" dirty="0">
                          <a:solidFill>
                            <a:srgbClr val="FFFFFF"/>
                          </a:solidFill>
                          <a:latin typeface="Times New Roman"/>
                          <a:cs typeface="Times New Roman"/>
                        </a:rPr>
                        <a:t>Harvesting</a:t>
                      </a:r>
                      <a:endParaRPr sz="3200">
                        <a:latin typeface="Times New Roman"/>
                        <a:cs typeface="Times New Roman"/>
                      </a:endParaRPr>
                    </a:p>
                  </a:txBody>
                  <a:tcPr marL="0" marR="0" marT="234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9DD9"/>
                    </a:solidFill>
                  </a:tcPr>
                </a:tc>
                <a:tc>
                  <a:txBody>
                    <a:bodyPr/>
                    <a:lstStyle/>
                    <a:p>
                      <a:pPr>
                        <a:lnSpc>
                          <a:spcPct val="100000"/>
                        </a:lnSpc>
                        <a:spcBef>
                          <a:spcPts val="335"/>
                        </a:spcBef>
                      </a:pPr>
                      <a:endParaRPr sz="1800">
                        <a:latin typeface="Times New Roman"/>
                        <a:cs typeface="Times New Roman"/>
                      </a:endParaRPr>
                    </a:p>
                    <a:p>
                      <a:pPr marL="2540" algn="ctr">
                        <a:lnSpc>
                          <a:spcPct val="100000"/>
                        </a:lnSpc>
                      </a:pPr>
                      <a:r>
                        <a:rPr sz="1800" b="1" dirty="0">
                          <a:solidFill>
                            <a:srgbClr val="FFFFFF"/>
                          </a:solidFill>
                          <a:latin typeface="Constantia"/>
                          <a:cs typeface="Constantia"/>
                        </a:rPr>
                        <a:t>Based</a:t>
                      </a:r>
                      <a:r>
                        <a:rPr sz="1800" b="1" spc="-70" dirty="0">
                          <a:solidFill>
                            <a:srgbClr val="FFFFFF"/>
                          </a:solidFill>
                          <a:latin typeface="Constantia"/>
                          <a:cs typeface="Constantia"/>
                        </a:rPr>
                        <a:t> </a:t>
                      </a:r>
                      <a:r>
                        <a:rPr sz="1800" b="1" dirty="0">
                          <a:solidFill>
                            <a:srgbClr val="FFFFFF"/>
                          </a:solidFill>
                          <a:latin typeface="Constantia"/>
                          <a:cs typeface="Constantia"/>
                        </a:rPr>
                        <a:t>on</a:t>
                      </a:r>
                      <a:r>
                        <a:rPr sz="1800" b="1" spc="-60" dirty="0">
                          <a:solidFill>
                            <a:srgbClr val="FFFFFF"/>
                          </a:solidFill>
                          <a:latin typeface="Constantia"/>
                          <a:cs typeface="Constantia"/>
                        </a:rPr>
                        <a:t> </a:t>
                      </a:r>
                      <a:r>
                        <a:rPr sz="1800" b="1" spc="-10" dirty="0">
                          <a:solidFill>
                            <a:srgbClr val="FFFFFF"/>
                          </a:solidFill>
                          <a:latin typeface="Constantia"/>
                          <a:cs typeface="Constantia"/>
                        </a:rPr>
                        <a:t>maturity</a:t>
                      </a:r>
                      <a:r>
                        <a:rPr sz="1800" b="1" spc="-55" dirty="0">
                          <a:solidFill>
                            <a:srgbClr val="FFFFFF"/>
                          </a:solidFill>
                          <a:latin typeface="Constantia"/>
                          <a:cs typeface="Constantia"/>
                        </a:rPr>
                        <a:t> </a:t>
                      </a:r>
                      <a:r>
                        <a:rPr sz="1800" b="1" spc="-10" dirty="0">
                          <a:solidFill>
                            <a:srgbClr val="FFFFFF"/>
                          </a:solidFill>
                          <a:latin typeface="Constantia"/>
                          <a:cs typeface="Constantia"/>
                        </a:rPr>
                        <a:t>indices</a:t>
                      </a:r>
                      <a:endParaRPr sz="1800">
                        <a:latin typeface="Constantia"/>
                        <a:cs typeface="Constantia"/>
                      </a:endParaRPr>
                    </a:p>
                  </a:txBody>
                  <a:tcPr marL="0" marR="0" marT="42545" marB="0">
                    <a:lnL w="12700">
                      <a:solidFill>
                        <a:srgbClr val="FFFFFF"/>
                      </a:solidFill>
                      <a:prstDash val="solid"/>
                    </a:lnL>
                    <a:lnR w="6350">
                      <a:solidFill>
                        <a:srgbClr val="FFFFFF"/>
                      </a:solidFill>
                      <a:prstDash val="solid"/>
                    </a:lnR>
                    <a:lnT w="12700">
                      <a:solidFill>
                        <a:srgbClr val="FFFFFF"/>
                      </a:solidFill>
                      <a:prstDash val="solid"/>
                    </a:lnT>
                    <a:lnB w="38100">
                      <a:solidFill>
                        <a:srgbClr val="FFFFFF"/>
                      </a:solidFill>
                      <a:prstDash val="solid"/>
                    </a:lnB>
                    <a:solidFill>
                      <a:srgbClr val="009DD9"/>
                    </a:solidFill>
                  </a:tcPr>
                </a:tc>
                <a:extLst>
                  <a:ext uri="{0D108BD9-81ED-4DB2-BD59-A6C34878D82A}">
                    <a16:rowId xmlns:a16="http://schemas.microsoft.com/office/drawing/2014/main" val="10000"/>
                  </a:ext>
                </a:extLst>
              </a:tr>
              <a:tr h="579120">
                <a:tc>
                  <a:txBody>
                    <a:bodyPr/>
                    <a:lstStyle/>
                    <a:p>
                      <a:pPr marL="90805">
                        <a:lnSpc>
                          <a:spcPct val="100000"/>
                        </a:lnSpc>
                        <a:spcBef>
                          <a:spcPts val="190"/>
                        </a:spcBef>
                      </a:pPr>
                      <a:r>
                        <a:rPr sz="3200" dirty="0">
                          <a:latin typeface="Times New Roman"/>
                          <a:cs typeface="Times New Roman"/>
                        </a:rPr>
                        <a:t>Cleaning</a:t>
                      </a:r>
                      <a:r>
                        <a:rPr sz="3200" spc="-20" dirty="0">
                          <a:latin typeface="Times New Roman"/>
                          <a:cs typeface="Times New Roman"/>
                        </a:rPr>
                        <a:t> </a:t>
                      </a:r>
                      <a:r>
                        <a:rPr sz="3200" spc="735" dirty="0">
                          <a:latin typeface="Times New Roman"/>
                          <a:cs typeface="Times New Roman"/>
                        </a:rPr>
                        <a:t>/</a:t>
                      </a:r>
                      <a:r>
                        <a:rPr sz="3200" spc="-40" dirty="0">
                          <a:latin typeface="Times New Roman"/>
                          <a:cs typeface="Times New Roman"/>
                        </a:rPr>
                        <a:t> </a:t>
                      </a:r>
                      <a:r>
                        <a:rPr sz="3200" spc="-10" dirty="0">
                          <a:latin typeface="Times New Roman"/>
                          <a:cs typeface="Times New Roman"/>
                        </a:rPr>
                        <a:t>Sorting</a:t>
                      </a:r>
                      <a:endParaRPr sz="3200">
                        <a:latin typeface="Times New Roman"/>
                        <a:cs typeface="Times New Roman"/>
                      </a:endParaRPr>
                    </a:p>
                  </a:txBody>
                  <a:tcPr marL="0" marR="0" marT="2413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DFF0"/>
                    </a:solidFill>
                  </a:tcPr>
                </a:tc>
                <a:tc>
                  <a:txBody>
                    <a:bodyPr/>
                    <a:lstStyle/>
                    <a:p>
                      <a:pPr marL="92075">
                        <a:lnSpc>
                          <a:spcPct val="100000"/>
                        </a:lnSpc>
                        <a:spcBef>
                          <a:spcPts val="225"/>
                        </a:spcBef>
                      </a:pPr>
                      <a:r>
                        <a:rPr sz="2400" dirty="0">
                          <a:latin typeface="Times New Roman"/>
                          <a:cs typeface="Times New Roman"/>
                        </a:rPr>
                        <a:t>Quality</a:t>
                      </a:r>
                      <a:r>
                        <a:rPr sz="2400" spc="175" dirty="0">
                          <a:latin typeface="Times New Roman"/>
                          <a:cs typeface="Times New Roman"/>
                        </a:rPr>
                        <a:t> </a:t>
                      </a:r>
                      <a:r>
                        <a:rPr sz="2400" dirty="0">
                          <a:latin typeface="Times New Roman"/>
                          <a:cs typeface="Times New Roman"/>
                        </a:rPr>
                        <a:t>control</a:t>
                      </a:r>
                      <a:r>
                        <a:rPr sz="2400" spc="175" dirty="0">
                          <a:latin typeface="Times New Roman"/>
                          <a:cs typeface="Times New Roman"/>
                        </a:rPr>
                        <a:t> </a:t>
                      </a:r>
                      <a:r>
                        <a:rPr sz="2400" spc="-20" dirty="0">
                          <a:latin typeface="Times New Roman"/>
                          <a:cs typeface="Times New Roman"/>
                        </a:rPr>
                        <a:t>stage</a:t>
                      </a:r>
                      <a:endParaRPr sz="2400">
                        <a:latin typeface="Times New Roman"/>
                        <a:cs typeface="Times New Roman"/>
                      </a:endParaRPr>
                    </a:p>
                  </a:txBody>
                  <a:tcPr marL="0" marR="0" marT="28575" marB="0">
                    <a:lnL w="12700">
                      <a:solidFill>
                        <a:srgbClr val="FFFFFF"/>
                      </a:solidFill>
                      <a:prstDash val="solid"/>
                    </a:lnL>
                    <a:lnR w="6350">
                      <a:solidFill>
                        <a:srgbClr val="FFFFFF"/>
                      </a:solidFill>
                      <a:prstDash val="solid"/>
                    </a:lnR>
                    <a:lnT w="38100">
                      <a:solidFill>
                        <a:srgbClr val="FFFFFF"/>
                      </a:solidFill>
                      <a:prstDash val="solid"/>
                    </a:lnT>
                    <a:lnB w="12700">
                      <a:solidFill>
                        <a:srgbClr val="FFFFFF"/>
                      </a:solidFill>
                      <a:prstDash val="solid"/>
                    </a:lnB>
                    <a:solidFill>
                      <a:srgbClr val="CADFF0"/>
                    </a:solidFill>
                  </a:tcPr>
                </a:tc>
                <a:extLst>
                  <a:ext uri="{0D108BD9-81ED-4DB2-BD59-A6C34878D82A}">
                    <a16:rowId xmlns:a16="http://schemas.microsoft.com/office/drawing/2014/main" val="10001"/>
                  </a:ext>
                </a:extLst>
              </a:tr>
              <a:tr h="822960">
                <a:tc>
                  <a:txBody>
                    <a:bodyPr/>
                    <a:lstStyle/>
                    <a:p>
                      <a:pPr marL="90805">
                        <a:lnSpc>
                          <a:spcPct val="100000"/>
                        </a:lnSpc>
                        <a:spcBef>
                          <a:spcPts val="190"/>
                        </a:spcBef>
                      </a:pPr>
                      <a:r>
                        <a:rPr sz="3200" spc="-10" dirty="0">
                          <a:latin typeface="Times New Roman"/>
                          <a:cs typeface="Times New Roman"/>
                        </a:rPr>
                        <a:t>Packing</a:t>
                      </a:r>
                      <a:endParaRPr sz="3200">
                        <a:latin typeface="Times New Roman"/>
                        <a:cs typeface="Times New Roman"/>
                      </a:endParaRPr>
                    </a:p>
                  </a:txBody>
                  <a:tcPr marL="0" marR="0" marT="241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FF8"/>
                    </a:solidFill>
                  </a:tcPr>
                </a:tc>
                <a:tc>
                  <a:txBody>
                    <a:bodyPr/>
                    <a:lstStyle/>
                    <a:p>
                      <a:pPr marL="92075">
                        <a:lnSpc>
                          <a:spcPct val="100000"/>
                        </a:lnSpc>
                        <a:spcBef>
                          <a:spcPts val="225"/>
                        </a:spcBef>
                      </a:pPr>
                      <a:r>
                        <a:rPr sz="2400" dirty="0">
                          <a:latin typeface="Times New Roman"/>
                          <a:cs typeface="Times New Roman"/>
                        </a:rPr>
                        <a:t>Appropriate</a:t>
                      </a:r>
                      <a:r>
                        <a:rPr sz="2400" spc="90" dirty="0">
                          <a:latin typeface="Times New Roman"/>
                          <a:cs typeface="Times New Roman"/>
                        </a:rPr>
                        <a:t> </a:t>
                      </a:r>
                      <a:r>
                        <a:rPr sz="2400" dirty="0">
                          <a:latin typeface="Times New Roman"/>
                          <a:cs typeface="Times New Roman"/>
                        </a:rPr>
                        <a:t>containers</a:t>
                      </a:r>
                      <a:r>
                        <a:rPr sz="2400" spc="110" dirty="0">
                          <a:latin typeface="Times New Roman"/>
                          <a:cs typeface="Times New Roman"/>
                        </a:rPr>
                        <a:t> </a:t>
                      </a:r>
                      <a:r>
                        <a:rPr sz="2400" dirty="0">
                          <a:latin typeface="Times New Roman"/>
                          <a:cs typeface="Times New Roman"/>
                        </a:rPr>
                        <a:t>to</a:t>
                      </a:r>
                      <a:r>
                        <a:rPr sz="2400" spc="135" dirty="0">
                          <a:latin typeface="Times New Roman"/>
                          <a:cs typeface="Times New Roman"/>
                        </a:rPr>
                        <a:t> </a:t>
                      </a:r>
                      <a:r>
                        <a:rPr sz="2400" dirty="0">
                          <a:latin typeface="Times New Roman"/>
                          <a:cs typeface="Times New Roman"/>
                        </a:rPr>
                        <a:t>avoid</a:t>
                      </a:r>
                      <a:r>
                        <a:rPr sz="2400" spc="140" dirty="0">
                          <a:latin typeface="Times New Roman"/>
                          <a:cs typeface="Times New Roman"/>
                        </a:rPr>
                        <a:t> </a:t>
                      </a:r>
                      <a:r>
                        <a:rPr sz="2400" spc="-10" dirty="0">
                          <a:latin typeface="Times New Roman"/>
                          <a:cs typeface="Times New Roman"/>
                        </a:rPr>
                        <a:t>physical</a:t>
                      </a:r>
                      <a:endParaRPr sz="2400">
                        <a:latin typeface="Times New Roman"/>
                        <a:cs typeface="Times New Roman"/>
                      </a:endParaRPr>
                    </a:p>
                    <a:p>
                      <a:pPr marL="92075">
                        <a:lnSpc>
                          <a:spcPct val="100000"/>
                        </a:lnSpc>
                        <a:spcBef>
                          <a:spcPts val="5"/>
                        </a:spcBef>
                      </a:pPr>
                      <a:r>
                        <a:rPr sz="2400" dirty="0">
                          <a:latin typeface="Times New Roman"/>
                          <a:cs typeface="Times New Roman"/>
                        </a:rPr>
                        <a:t>damage</a:t>
                      </a:r>
                      <a:r>
                        <a:rPr sz="2400" spc="15" dirty="0">
                          <a:latin typeface="Times New Roman"/>
                          <a:cs typeface="Times New Roman"/>
                        </a:rPr>
                        <a:t> </a:t>
                      </a:r>
                      <a:r>
                        <a:rPr sz="2400" spc="50" dirty="0">
                          <a:latin typeface="Times New Roman"/>
                          <a:cs typeface="Times New Roman"/>
                        </a:rPr>
                        <a:t>during</a:t>
                      </a:r>
                      <a:r>
                        <a:rPr sz="2400" spc="10" dirty="0">
                          <a:latin typeface="Times New Roman"/>
                          <a:cs typeface="Times New Roman"/>
                        </a:rPr>
                        <a:t> </a:t>
                      </a:r>
                      <a:r>
                        <a:rPr sz="2400" spc="45" dirty="0">
                          <a:latin typeface="Times New Roman"/>
                          <a:cs typeface="Times New Roman"/>
                        </a:rPr>
                        <a:t>transport</a:t>
                      </a:r>
                      <a:endParaRPr sz="2400">
                        <a:latin typeface="Times New Roman"/>
                        <a:cs typeface="Times New Roman"/>
                      </a:endParaRPr>
                    </a:p>
                  </a:txBody>
                  <a:tcPr marL="0" marR="0" marT="28575" marB="0">
                    <a:lnL w="12700">
                      <a:solidFill>
                        <a:srgbClr val="FFFFFF"/>
                      </a:solidFill>
                      <a:prstDash val="solid"/>
                    </a:lnL>
                    <a:lnR w="6350">
                      <a:solidFill>
                        <a:srgbClr val="FFFFFF"/>
                      </a:solidFill>
                      <a:prstDash val="solid"/>
                    </a:lnR>
                    <a:lnT w="12700">
                      <a:solidFill>
                        <a:srgbClr val="FFFFFF"/>
                      </a:solidFill>
                      <a:prstDash val="solid"/>
                    </a:lnT>
                    <a:lnB w="12700">
                      <a:solidFill>
                        <a:srgbClr val="FFFFFF"/>
                      </a:solidFill>
                      <a:prstDash val="solid"/>
                    </a:lnB>
                    <a:solidFill>
                      <a:srgbClr val="E7EFF8"/>
                    </a:solidFill>
                  </a:tcPr>
                </a:tc>
                <a:extLst>
                  <a:ext uri="{0D108BD9-81ED-4DB2-BD59-A6C34878D82A}">
                    <a16:rowId xmlns:a16="http://schemas.microsoft.com/office/drawing/2014/main" val="10002"/>
                  </a:ext>
                </a:extLst>
              </a:tr>
              <a:tr h="3124835">
                <a:tc>
                  <a:txBody>
                    <a:bodyPr/>
                    <a:lstStyle/>
                    <a:p>
                      <a:pPr marL="90805" marR="104139">
                        <a:lnSpc>
                          <a:spcPct val="100000"/>
                        </a:lnSpc>
                        <a:spcBef>
                          <a:spcPts val="190"/>
                        </a:spcBef>
                      </a:pPr>
                      <a:r>
                        <a:rPr sz="3200" spc="-25" dirty="0">
                          <a:latin typeface="Times New Roman"/>
                          <a:cs typeface="Times New Roman"/>
                        </a:rPr>
                        <a:t>Storage</a:t>
                      </a:r>
                      <a:r>
                        <a:rPr sz="3200" spc="-155" dirty="0">
                          <a:latin typeface="Times New Roman"/>
                          <a:cs typeface="Times New Roman"/>
                        </a:rPr>
                        <a:t> </a:t>
                      </a:r>
                      <a:r>
                        <a:rPr sz="3200" spc="-10" dirty="0">
                          <a:latin typeface="Times New Roman"/>
                          <a:cs typeface="Times New Roman"/>
                        </a:rPr>
                        <a:t>(prolonging </a:t>
                      </a:r>
                      <a:r>
                        <a:rPr sz="3200" dirty="0">
                          <a:latin typeface="Times New Roman"/>
                          <a:cs typeface="Times New Roman"/>
                        </a:rPr>
                        <a:t>shelf</a:t>
                      </a:r>
                      <a:r>
                        <a:rPr sz="3200" spc="215" dirty="0">
                          <a:latin typeface="Times New Roman"/>
                          <a:cs typeface="Times New Roman"/>
                        </a:rPr>
                        <a:t> </a:t>
                      </a:r>
                      <a:r>
                        <a:rPr sz="3200" spc="-20" dirty="0">
                          <a:latin typeface="Times New Roman"/>
                          <a:cs typeface="Times New Roman"/>
                        </a:rPr>
                        <a:t>life)</a:t>
                      </a:r>
                      <a:endParaRPr sz="3200">
                        <a:latin typeface="Times New Roman"/>
                        <a:cs typeface="Times New Roman"/>
                      </a:endParaRPr>
                    </a:p>
                  </a:txBody>
                  <a:tcPr marL="0" marR="0" marT="24130" marB="0">
                    <a:lnL w="12700">
                      <a:solidFill>
                        <a:srgbClr val="FFFFFF"/>
                      </a:solidFill>
                      <a:prstDash val="solid"/>
                    </a:lnL>
                    <a:lnR w="12700">
                      <a:solidFill>
                        <a:srgbClr val="FFFFFF"/>
                      </a:solidFill>
                      <a:prstDash val="solid"/>
                    </a:lnR>
                    <a:lnT w="12700">
                      <a:solidFill>
                        <a:srgbClr val="FFFFFF"/>
                      </a:solidFill>
                      <a:prstDash val="solid"/>
                    </a:lnT>
                    <a:solidFill>
                      <a:srgbClr val="CADFF0"/>
                    </a:solidFill>
                  </a:tcPr>
                </a:tc>
                <a:tc>
                  <a:txBody>
                    <a:bodyPr/>
                    <a:lstStyle/>
                    <a:p>
                      <a:pPr marL="379095" marR="300990" indent="-287020">
                        <a:lnSpc>
                          <a:spcPct val="100000"/>
                        </a:lnSpc>
                        <a:spcBef>
                          <a:spcPts val="229"/>
                        </a:spcBef>
                        <a:buFont typeface="Arial MT"/>
                        <a:buChar char="•"/>
                        <a:tabLst>
                          <a:tab pos="379095" algn="l"/>
                        </a:tabLst>
                      </a:pPr>
                      <a:r>
                        <a:rPr sz="2400" dirty="0">
                          <a:latin typeface="Times New Roman"/>
                          <a:cs typeface="Times New Roman"/>
                        </a:rPr>
                        <a:t>Under</a:t>
                      </a:r>
                      <a:r>
                        <a:rPr sz="2400" spc="125" dirty="0">
                          <a:latin typeface="Times New Roman"/>
                          <a:cs typeface="Times New Roman"/>
                        </a:rPr>
                        <a:t> </a:t>
                      </a:r>
                      <a:r>
                        <a:rPr sz="2400" spc="55" dirty="0">
                          <a:latin typeface="Times New Roman"/>
                          <a:cs typeface="Times New Roman"/>
                        </a:rPr>
                        <a:t>ordinary</a:t>
                      </a:r>
                      <a:r>
                        <a:rPr sz="2400" spc="110" dirty="0">
                          <a:latin typeface="Times New Roman"/>
                          <a:cs typeface="Times New Roman"/>
                        </a:rPr>
                        <a:t> </a:t>
                      </a:r>
                      <a:r>
                        <a:rPr sz="2400" dirty="0">
                          <a:latin typeface="Times New Roman"/>
                          <a:cs typeface="Times New Roman"/>
                        </a:rPr>
                        <a:t>condition</a:t>
                      </a:r>
                      <a:r>
                        <a:rPr sz="2400" spc="155" dirty="0">
                          <a:latin typeface="Times New Roman"/>
                          <a:cs typeface="Times New Roman"/>
                        </a:rPr>
                        <a:t> </a:t>
                      </a:r>
                      <a:r>
                        <a:rPr sz="2400" spc="170" dirty="0">
                          <a:latin typeface="Times New Roman"/>
                          <a:cs typeface="Times New Roman"/>
                        </a:rPr>
                        <a:t>--</a:t>
                      </a:r>
                      <a:r>
                        <a:rPr sz="2400" spc="120" dirty="0">
                          <a:latin typeface="Times New Roman"/>
                          <a:cs typeface="Times New Roman"/>
                        </a:rPr>
                        <a:t>- </a:t>
                      </a:r>
                      <a:r>
                        <a:rPr sz="2400" dirty="0">
                          <a:latin typeface="Times New Roman"/>
                          <a:cs typeface="Times New Roman"/>
                        </a:rPr>
                        <a:t>evaporative</a:t>
                      </a:r>
                      <a:r>
                        <a:rPr sz="2400" spc="45" dirty="0">
                          <a:latin typeface="Times New Roman"/>
                          <a:cs typeface="Times New Roman"/>
                        </a:rPr>
                        <a:t> </a:t>
                      </a:r>
                      <a:r>
                        <a:rPr sz="2400" dirty="0">
                          <a:latin typeface="Times New Roman"/>
                          <a:cs typeface="Times New Roman"/>
                        </a:rPr>
                        <a:t>cooling</a:t>
                      </a:r>
                      <a:r>
                        <a:rPr sz="2400" spc="35" dirty="0">
                          <a:latin typeface="Times New Roman"/>
                          <a:cs typeface="Times New Roman"/>
                        </a:rPr>
                        <a:t> </a:t>
                      </a:r>
                      <a:r>
                        <a:rPr sz="2400" dirty="0">
                          <a:latin typeface="Times New Roman"/>
                          <a:cs typeface="Times New Roman"/>
                        </a:rPr>
                        <a:t>–</a:t>
                      </a:r>
                      <a:r>
                        <a:rPr sz="2400" spc="45" dirty="0">
                          <a:latin typeface="Times New Roman"/>
                          <a:cs typeface="Times New Roman"/>
                        </a:rPr>
                        <a:t> </a:t>
                      </a:r>
                      <a:r>
                        <a:rPr sz="2400" dirty="0">
                          <a:latin typeface="Times New Roman"/>
                          <a:cs typeface="Times New Roman"/>
                        </a:rPr>
                        <a:t>sprinkling</a:t>
                      </a:r>
                      <a:r>
                        <a:rPr sz="2400" spc="30" dirty="0">
                          <a:latin typeface="Times New Roman"/>
                          <a:cs typeface="Times New Roman"/>
                        </a:rPr>
                        <a:t> </a:t>
                      </a:r>
                      <a:r>
                        <a:rPr sz="2400" spc="-25" dirty="0">
                          <a:latin typeface="Times New Roman"/>
                          <a:cs typeface="Times New Roman"/>
                        </a:rPr>
                        <a:t>of </a:t>
                      </a:r>
                      <a:r>
                        <a:rPr sz="2400" dirty="0">
                          <a:latin typeface="Times New Roman"/>
                          <a:cs typeface="Times New Roman"/>
                        </a:rPr>
                        <a:t>water</a:t>
                      </a:r>
                      <a:r>
                        <a:rPr sz="2400" spc="25" dirty="0">
                          <a:latin typeface="Times New Roman"/>
                          <a:cs typeface="Times New Roman"/>
                        </a:rPr>
                        <a:t> </a:t>
                      </a:r>
                      <a:r>
                        <a:rPr sz="2400" dirty="0">
                          <a:latin typeface="Times New Roman"/>
                          <a:cs typeface="Times New Roman"/>
                        </a:rPr>
                        <a:t>on</a:t>
                      </a:r>
                      <a:r>
                        <a:rPr sz="2400" spc="20" dirty="0">
                          <a:latin typeface="Times New Roman"/>
                          <a:cs typeface="Times New Roman"/>
                        </a:rPr>
                        <a:t> </a:t>
                      </a:r>
                      <a:r>
                        <a:rPr sz="2400" dirty="0">
                          <a:latin typeface="Times New Roman"/>
                          <a:cs typeface="Times New Roman"/>
                        </a:rPr>
                        <a:t>leafy</a:t>
                      </a:r>
                      <a:r>
                        <a:rPr sz="2400" spc="-5" dirty="0">
                          <a:latin typeface="Times New Roman"/>
                          <a:cs typeface="Times New Roman"/>
                        </a:rPr>
                        <a:t> </a:t>
                      </a:r>
                      <a:r>
                        <a:rPr sz="2400" spc="-20" dirty="0">
                          <a:latin typeface="Times New Roman"/>
                          <a:cs typeface="Times New Roman"/>
                        </a:rPr>
                        <a:t>vegetables</a:t>
                      </a:r>
                      <a:r>
                        <a:rPr sz="2400" spc="25" dirty="0">
                          <a:latin typeface="Times New Roman"/>
                          <a:cs typeface="Times New Roman"/>
                        </a:rPr>
                        <a:t> </a:t>
                      </a:r>
                      <a:r>
                        <a:rPr sz="2400" spc="55" dirty="0">
                          <a:latin typeface="Times New Roman"/>
                          <a:cs typeface="Times New Roman"/>
                        </a:rPr>
                        <a:t>or</a:t>
                      </a:r>
                      <a:r>
                        <a:rPr sz="2400" spc="5" dirty="0">
                          <a:latin typeface="Times New Roman"/>
                          <a:cs typeface="Times New Roman"/>
                        </a:rPr>
                        <a:t> </a:t>
                      </a:r>
                      <a:r>
                        <a:rPr sz="2400" spc="-10" dirty="0">
                          <a:latin typeface="Times New Roman"/>
                          <a:cs typeface="Times New Roman"/>
                        </a:rPr>
                        <a:t>short </a:t>
                      </a:r>
                      <a:r>
                        <a:rPr sz="2400" dirty="0">
                          <a:latin typeface="Times New Roman"/>
                          <a:cs typeface="Times New Roman"/>
                        </a:rPr>
                        <a:t>storage </a:t>
                      </a:r>
                      <a:r>
                        <a:rPr sz="2400" spc="55" dirty="0">
                          <a:latin typeface="Times New Roman"/>
                          <a:cs typeface="Times New Roman"/>
                        </a:rPr>
                        <a:t>in</a:t>
                      </a:r>
                      <a:r>
                        <a:rPr sz="2400" spc="10" dirty="0">
                          <a:latin typeface="Times New Roman"/>
                          <a:cs typeface="Times New Roman"/>
                        </a:rPr>
                        <a:t> </a:t>
                      </a:r>
                      <a:r>
                        <a:rPr sz="2400" spc="-10" dirty="0">
                          <a:latin typeface="Times New Roman"/>
                          <a:cs typeface="Times New Roman"/>
                        </a:rPr>
                        <a:t>shelves</a:t>
                      </a:r>
                      <a:r>
                        <a:rPr sz="2400" spc="-5" dirty="0">
                          <a:latin typeface="Times New Roman"/>
                          <a:cs typeface="Times New Roman"/>
                        </a:rPr>
                        <a:t> </a:t>
                      </a:r>
                      <a:r>
                        <a:rPr sz="2400" spc="55" dirty="0">
                          <a:latin typeface="Times New Roman"/>
                          <a:cs typeface="Times New Roman"/>
                        </a:rPr>
                        <a:t>in</a:t>
                      </a:r>
                      <a:r>
                        <a:rPr sz="2400" spc="10" dirty="0">
                          <a:latin typeface="Times New Roman"/>
                          <a:cs typeface="Times New Roman"/>
                        </a:rPr>
                        <a:t> </a:t>
                      </a:r>
                      <a:r>
                        <a:rPr sz="2400" spc="50" dirty="0">
                          <a:latin typeface="Times New Roman"/>
                          <a:cs typeface="Times New Roman"/>
                        </a:rPr>
                        <a:t>a</a:t>
                      </a:r>
                      <a:r>
                        <a:rPr sz="2400" spc="5" dirty="0">
                          <a:latin typeface="Times New Roman"/>
                          <a:cs typeface="Times New Roman"/>
                        </a:rPr>
                        <a:t> </a:t>
                      </a:r>
                      <a:r>
                        <a:rPr sz="2400" dirty="0">
                          <a:latin typeface="Times New Roman"/>
                          <a:cs typeface="Times New Roman"/>
                        </a:rPr>
                        <a:t>wet</a:t>
                      </a:r>
                      <a:r>
                        <a:rPr sz="2400" spc="15" dirty="0">
                          <a:latin typeface="Times New Roman"/>
                          <a:cs typeface="Times New Roman"/>
                        </a:rPr>
                        <a:t> </a:t>
                      </a:r>
                      <a:r>
                        <a:rPr sz="2400" dirty="0">
                          <a:latin typeface="Times New Roman"/>
                          <a:cs typeface="Times New Roman"/>
                        </a:rPr>
                        <a:t>cloth</a:t>
                      </a:r>
                      <a:r>
                        <a:rPr sz="2400" spc="-10" dirty="0">
                          <a:latin typeface="Times New Roman"/>
                          <a:cs typeface="Times New Roman"/>
                        </a:rPr>
                        <a:t> </a:t>
                      </a:r>
                      <a:r>
                        <a:rPr sz="2400" dirty="0">
                          <a:latin typeface="Times New Roman"/>
                          <a:cs typeface="Times New Roman"/>
                        </a:rPr>
                        <a:t>tent</a:t>
                      </a:r>
                      <a:r>
                        <a:rPr sz="2400" spc="15" dirty="0">
                          <a:latin typeface="Times New Roman"/>
                          <a:cs typeface="Times New Roman"/>
                        </a:rPr>
                        <a:t> </a:t>
                      </a:r>
                      <a:r>
                        <a:rPr sz="2400" spc="-25" dirty="0">
                          <a:latin typeface="Times New Roman"/>
                          <a:cs typeface="Times New Roman"/>
                        </a:rPr>
                        <a:t>to </a:t>
                      </a:r>
                      <a:r>
                        <a:rPr sz="2400" dirty="0">
                          <a:latin typeface="Times New Roman"/>
                          <a:cs typeface="Times New Roman"/>
                        </a:rPr>
                        <a:t>avoid</a:t>
                      </a:r>
                      <a:r>
                        <a:rPr sz="2400" spc="-110" dirty="0">
                          <a:latin typeface="Times New Roman"/>
                          <a:cs typeface="Times New Roman"/>
                        </a:rPr>
                        <a:t> </a:t>
                      </a:r>
                      <a:r>
                        <a:rPr sz="2400" spc="-10" dirty="0">
                          <a:latin typeface="Times New Roman"/>
                          <a:cs typeface="Times New Roman"/>
                        </a:rPr>
                        <a:t>dessiccation</a:t>
                      </a:r>
                      <a:endParaRPr sz="2400">
                        <a:latin typeface="Times New Roman"/>
                        <a:cs typeface="Times New Roman"/>
                      </a:endParaRPr>
                    </a:p>
                    <a:p>
                      <a:pPr>
                        <a:lnSpc>
                          <a:spcPct val="100000"/>
                        </a:lnSpc>
                        <a:spcBef>
                          <a:spcPts val="125"/>
                        </a:spcBef>
                        <a:buFont typeface="Arial MT"/>
                        <a:buChar char="•"/>
                      </a:pPr>
                      <a:endParaRPr sz="2400">
                        <a:latin typeface="Times New Roman"/>
                        <a:cs typeface="Times New Roman"/>
                      </a:endParaRPr>
                    </a:p>
                    <a:p>
                      <a:pPr marL="455295" indent="-363220">
                        <a:lnSpc>
                          <a:spcPct val="100000"/>
                        </a:lnSpc>
                        <a:buFont typeface="Arial MT"/>
                        <a:buChar char="•"/>
                        <a:tabLst>
                          <a:tab pos="455295" algn="l"/>
                        </a:tabLst>
                      </a:pPr>
                      <a:r>
                        <a:rPr sz="2400" dirty="0">
                          <a:latin typeface="Times New Roman"/>
                          <a:cs typeface="Times New Roman"/>
                        </a:rPr>
                        <a:t>Cold</a:t>
                      </a:r>
                      <a:r>
                        <a:rPr sz="2400" spc="-60" dirty="0">
                          <a:latin typeface="Times New Roman"/>
                          <a:cs typeface="Times New Roman"/>
                        </a:rPr>
                        <a:t> </a:t>
                      </a:r>
                      <a:r>
                        <a:rPr sz="2400" dirty="0">
                          <a:latin typeface="Times New Roman"/>
                          <a:cs typeface="Times New Roman"/>
                        </a:rPr>
                        <a:t>storage</a:t>
                      </a:r>
                      <a:r>
                        <a:rPr sz="2400" spc="-40" dirty="0">
                          <a:latin typeface="Times New Roman"/>
                          <a:cs typeface="Times New Roman"/>
                        </a:rPr>
                        <a:t> </a:t>
                      </a:r>
                      <a:r>
                        <a:rPr sz="2400" dirty="0">
                          <a:latin typeface="Times New Roman"/>
                          <a:cs typeface="Times New Roman"/>
                        </a:rPr>
                        <a:t>–</a:t>
                      </a:r>
                      <a:r>
                        <a:rPr sz="2400" spc="-40" dirty="0">
                          <a:latin typeface="Times New Roman"/>
                          <a:cs typeface="Times New Roman"/>
                        </a:rPr>
                        <a:t> </a:t>
                      </a:r>
                      <a:r>
                        <a:rPr sz="2400" dirty="0">
                          <a:latin typeface="Times New Roman"/>
                          <a:cs typeface="Times New Roman"/>
                        </a:rPr>
                        <a:t>low</a:t>
                      </a:r>
                      <a:r>
                        <a:rPr sz="2400" spc="-65" dirty="0">
                          <a:latin typeface="Times New Roman"/>
                          <a:cs typeface="Times New Roman"/>
                        </a:rPr>
                        <a:t> </a:t>
                      </a:r>
                      <a:r>
                        <a:rPr sz="2400" spc="55" dirty="0">
                          <a:latin typeface="Times New Roman"/>
                          <a:cs typeface="Times New Roman"/>
                        </a:rPr>
                        <a:t>temperature</a:t>
                      </a:r>
                      <a:r>
                        <a:rPr sz="2400" spc="-55" dirty="0">
                          <a:latin typeface="Times New Roman"/>
                          <a:cs typeface="Times New Roman"/>
                        </a:rPr>
                        <a:t> </a:t>
                      </a:r>
                      <a:r>
                        <a:rPr sz="2400" spc="-10" dirty="0">
                          <a:latin typeface="Times New Roman"/>
                          <a:cs typeface="Times New Roman"/>
                        </a:rPr>
                        <a:t>(about</a:t>
                      </a:r>
                      <a:endParaRPr sz="2400">
                        <a:latin typeface="Times New Roman"/>
                        <a:cs typeface="Times New Roman"/>
                      </a:endParaRPr>
                    </a:p>
                    <a:p>
                      <a:pPr marL="379095">
                        <a:lnSpc>
                          <a:spcPct val="100000"/>
                        </a:lnSpc>
                        <a:spcBef>
                          <a:spcPts val="5"/>
                        </a:spcBef>
                      </a:pPr>
                      <a:r>
                        <a:rPr sz="2400" dirty="0">
                          <a:latin typeface="Times New Roman"/>
                          <a:cs typeface="Times New Roman"/>
                        </a:rPr>
                        <a:t>12</a:t>
                      </a:r>
                      <a:r>
                        <a:rPr sz="2400" baseline="24305" dirty="0">
                          <a:latin typeface="Times New Roman"/>
                          <a:cs typeface="Times New Roman"/>
                        </a:rPr>
                        <a:t>o</a:t>
                      </a:r>
                      <a:r>
                        <a:rPr sz="2400" dirty="0">
                          <a:latin typeface="Times New Roman"/>
                          <a:cs typeface="Times New Roman"/>
                        </a:rPr>
                        <a:t>C)</a:t>
                      </a:r>
                      <a:r>
                        <a:rPr sz="2400" spc="140" dirty="0">
                          <a:latin typeface="Times New Roman"/>
                          <a:cs typeface="Times New Roman"/>
                        </a:rPr>
                        <a:t> </a:t>
                      </a:r>
                      <a:r>
                        <a:rPr sz="2400" dirty="0">
                          <a:latin typeface="Times New Roman"/>
                          <a:cs typeface="Times New Roman"/>
                        </a:rPr>
                        <a:t>to</a:t>
                      </a:r>
                      <a:r>
                        <a:rPr sz="2400" spc="130" dirty="0">
                          <a:latin typeface="Times New Roman"/>
                          <a:cs typeface="Times New Roman"/>
                        </a:rPr>
                        <a:t> </a:t>
                      </a:r>
                      <a:r>
                        <a:rPr sz="2400" spc="75" dirty="0">
                          <a:latin typeface="Times New Roman"/>
                          <a:cs typeface="Times New Roman"/>
                        </a:rPr>
                        <a:t>retard</a:t>
                      </a:r>
                      <a:r>
                        <a:rPr sz="2400" spc="114" dirty="0">
                          <a:latin typeface="Times New Roman"/>
                          <a:cs typeface="Times New Roman"/>
                        </a:rPr>
                        <a:t> </a:t>
                      </a:r>
                      <a:r>
                        <a:rPr sz="2400" dirty="0">
                          <a:latin typeface="Times New Roman"/>
                          <a:cs typeface="Times New Roman"/>
                        </a:rPr>
                        <a:t>respiration</a:t>
                      </a:r>
                      <a:r>
                        <a:rPr sz="2400" spc="85" dirty="0">
                          <a:latin typeface="Times New Roman"/>
                          <a:cs typeface="Times New Roman"/>
                        </a:rPr>
                        <a:t> </a:t>
                      </a:r>
                      <a:r>
                        <a:rPr sz="2400" spc="40" dirty="0">
                          <a:latin typeface="Times New Roman"/>
                          <a:cs typeface="Times New Roman"/>
                        </a:rPr>
                        <a:t>and</a:t>
                      </a:r>
                      <a:endParaRPr sz="2400">
                        <a:latin typeface="Times New Roman"/>
                        <a:cs typeface="Times New Roman"/>
                      </a:endParaRPr>
                    </a:p>
                  </a:txBody>
                  <a:tcPr marL="0" marR="0" marT="29209" marB="0">
                    <a:lnL w="12700">
                      <a:solidFill>
                        <a:srgbClr val="FFFFFF"/>
                      </a:solidFill>
                      <a:prstDash val="solid"/>
                    </a:lnL>
                    <a:lnR w="6350">
                      <a:solidFill>
                        <a:srgbClr val="FFFFFF"/>
                      </a:solidFill>
                      <a:prstDash val="solid"/>
                    </a:lnR>
                    <a:lnT w="12700">
                      <a:solidFill>
                        <a:srgbClr val="FFFFFF"/>
                      </a:solidFill>
                      <a:prstDash val="solid"/>
                    </a:lnT>
                    <a:solidFill>
                      <a:srgbClr val="CADFF0"/>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64857" y="500316"/>
            <a:ext cx="8074025" cy="5756910"/>
          </a:xfrm>
          <a:prstGeom prst="rect">
            <a:avLst/>
          </a:prstGeom>
        </p:spPr>
        <p:txBody>
          <a:bodyPr vert="horz" wrap="square" lIns="0" tIns="58419" rIns="0" bIns="0" rtlCol="0">
            <a:spAutoFit/>
          </a:bodyPr>
          <a:lstStyle/>
          <a:p>
            <a:pPr marL="285750" marR="7620" indent="-285750" algn="just">
              <a:lnSpc>
                <a:spcPct val="90000"/>
              </a:lnSpc>
              <a:spcBef>
                <a:spcPts val="459"/>
              </a:spcBef>
              <a:buClr>
                <a:srgbClr val="0AD0D9"/>
              </a:buClr>
              <a:buSzPct val="85000"/>
              <a:buFont typeface="Segoe UI Symbol"/>
              <a:buChar char="⚫"/>
              <a:tabLst>
                <a:tab pos="287020" algn="l"/>
              </a:tabLst>
            </a:pPr>
            <a:r>
              <a:rPr sz="3000" dirty="0">
                <a:latin typeface="Times New Roman"/>
                <a:cs typeface="Times New Roman"/>
              </a:rPr>
              <a:t>Transport</a:t>
            </a:r>
            <a:r>
              <a:rPr sz="3000" spc="335" dirty="0">
                <a:latin typeface="Times New Roman"/>
                <a:cs typeface="Times New Roman"/>
              </a:rPr>
              <a:t>  </a:t>
            </a:r>
            <a:r>
              <a:rPr sz="3000" dirty="0">
                <a:latin typeface="Times New Roman"/>
                <a:cs typeface="Times New Roman"/>
              </a:rPr>
              <a:t>packages</a:t>
            </a:r>
            <a:r>
              <a:rPr sz="3000" spc="335" dirty="0">
                <a:latin typeface="Times New Roman"/>
                <a:cs typeface="Times New Roman"/>
              </a:rPr>
              <a:t>  </a:t>
            </a:r>
            <a:r>
              <a:rPr sz="3000" dirty="0">
                <a:latin typeface="Times New Roman"/>
                <a:cs typeface="Times New Roman"/>
              </a:rPr>
              <a:t>should</a:t>
            </a:r>
            <a:r>
              <a:rPr sz="3000" spc="315" dirty="0">
                <a:latin typeface="Times New Roman"/>
                <a:cs typeface="Times New Roman"/>
              </a:rPr>
              <a:t>  </a:t>
            </a:r>
            <a:r>
              <a:rPr sz="3000" dirty="0">
                <a:latin typeface="Times New Roman"/>
                <a:cs typeface="Times New Roman"/>
              </a:rPr>
              <a:t>be</a:t>
            </a:r>
            <a:r>
              <a:rPr sz="3000" spc="320" dirty="0">
                <a:latin typeface="Times New Roman"/>
                <a:cs typeface="Times New Roman"/>
              </a:rPr>
              <a:t>  </a:t>
            </a:r>
            <a:r>
              <a:rPr sz="3000" spc="65" dirty="0">
                <a:latin typeface="Times New Roman"/>
                <a:cs typeface="Times New Roman"/>
              </a:rPr>
              <a:t>appropriate</a:t>
            </a:r>
            <a:r>
              <a:rPr sz="3000" spc="330" dirty="0">
                <a:latin typeface="Times New Roman"/>
                <a:cs typeface="Times New Roman"/>
              </a:rPr>
              <a:t>  </a:t>
            </a:r>
            <a:r>
              <a:rPr sz="3000" spc="-25" dirty="0">
                <a:latin typeface="Times New Roman"/>
                <a:cs typeface="Times New Roman"/>
              </a:rPr>
              <a:t>to 	</a:t>
            </a:r>
            <a:r>
              <a:rPr sz="3000" spc="60" dirty="0">
                <a:latin typeface="Times New Roman"/>
                <a:cs typeface="Times New Roman"/>
              </a:rPr>
              <a:t>ensure</a:t>
            </a:r>
            <a:r>
              <a:rPr sz="3000" spc="575" dirty="0">
                <a:latin typeface="Times New Roman"/>
                <a:cs typeface="Times New Roman"/>
              </a:rPr>
              <a:t> </a:t>
            </a:r>
            <a:r>
              <a:rPr sz="3000" dirty="0">
                <a:latin typeface="Times New Roman"/>
                <a:cs typeface="Times New Roman"/>
              </a:rPr>
              <a:t>adequate</a:t>
            </a:r>
            <a:r>
              <a:rPr sz="3000" spc="565" dirty="0">
                <a:latin typeface="Times New Roman"/>
                <a:cs typeface="Times New Roman"/>
              </a:rPr>
              <a:t> </a:t>
            </a:r>
            <a:r>
              <a:rPr sz="3000" dirty="0">
                <a:latin typeface="Times New Roman"/>
                <a:cs typeface="Times New Roman"/>
              </a:rPr>
              <a:t>protection</a:t>
            </a:r>
            <a:r>
              <a:rPr sz="3000" spc="555" dirty="0">
                <a:latin typeface="Times New Roman"/>
                <a:cs typeface="Times New Roman"/>
              </a:rPr>
              <a:t> </a:t>
            </a:r>
            <a:r>
              <a:rPr sz="3000" spc="85" dirty="0">
                <a:latin typeface="Times New Roman"/>
                <a:cs typeface="Times New Roman"/>
              </a:rPr>
              <a:t>and</a:t>
            </a:r>
            <a:r>
              <a:rPr sz="3000" spc="550" dirty="0">
                <a:latin typeface="Times New Roman"/>
                <a:cs typeface="Times New Roman"/>
              </a:rPr>
              <a:t> </a:t>
            </a:r>
            <a:r>
              <a:rPr sz="3000" dirty="0">
                <a:latin typeface="Times New Roman"/>
                <a:cs typeface="Times New Roman"/>
              </a:rPr>
              <a:t>safe</a:t>
            </a:r>
            <a:r>
              <a:rPr sz="3000" spc="565" dirty="0">
                <a:latin typeface="Times New Roman"/>
                <a:cs typeface="Times New Roman"/>
              </a:rPr>
              <a:t> </a:t>
            </a:r>
            <a:r>
              <a:rPr sz="3000" dirty="0">
                <a:latin typeface="Times New Roman"/>
                <a:cs typeface="Times New Roman"/>
              </a:rPr>
              <a:t>delivery</a:t>
            </a:r>
            <a:r>
              <a:rPr sz="3000" spc="555" dirty="0">
                <a:latin typeface="Times New Roman"/>
                <a:cs typeface="Times New Roman"/>
              </a:rPr>
              <a:t> </a:t>
            </a:r>
            <a:r>
              <a:rPr sz="3000" spc="-25" dirty="0">
                <a:latin typeface="Times New Roman"/>
                <a:cs typeface="Times New Roman"/>
              </a:rPr>
              <a:t>of 	</a:t>
            </a:r>
            <a:r>
              <a:rPr sz="3000" dirty="0">
                <a:latin typeface="Times New Roman"/>
                <a:cs typeface="Times New Roman"/>
              </a:rPr>
              <a:t>the</a:t>
            </a:r>
            <a:r>
              <a:rPr sz="3000" spc="65" dirty="0">
                <a:latin typeface="Times New Roman"/>
                <a:cs typeface="Times New Roman"/>
              </a:rPr>
              <a:t> </a:t>
            </a:r>
            <a:r>
              <a:rPr sz="3000" spc="60" dirty="0">
                <a:latin typeface="Times New Roman"/>
                <a:cs typeface="Times New Roman"/>
              </a:rPr>
              <a:t>produce</a:t>
            </a:r>
            <a:r>
              <a:rPr sz="3000" spc="85" dirty="0">
                <a:latin typeface="Times New Roman"/>
                <a:cs typeface="Times New Roman"/>
              </a:rPr>
              <a:t> </a:t>
            </a:r>
            <a:r>
              <a:rPr sz="3000" dirty="0">
                <a:latin typeface="Times New Roman"/>
                <a:cs typeface="Times New Roman"/>
              </a:rPr>
              <a:t>from</a:t>
            </a:r>
            <a:r>
              <a:rPr sz="3000" spc="105" dirty="0">
                <a:latin typeface="Times New Roman"/>
                <a:cs typeface="Times New Roman"/>
              </a:rPr>
              <a:t> </a:t>
            </a:r>
            <a:r>
              <a:rPr sz="3000" spc="50" dirty="0">
                <a:latin typeface="Times New Roman"/>
                <a:cs typeface="Times New Roman"/>
              </a:rPr>
              <a:t>the</a:t>
            </a:r>
            <a:r>
              <a:rPr sz="3000" spc="65" dirty="0">
                <a:latin typeface="Times New Roman"/>
                <a:cs typeface="Times New Roman"/>
              </a:rPr>
              <a:t> </a:t>
            </a:r>
            <a:r>
              <a:rPr sz="3000" spc="70" dirty="0">
                <a:latin typeface="Times New Roman"/>
                <a:cs typeface="Times New Roman"/>
              </a:rPr>
              <a:t>producer</a:t>
            </a:r>
            <a:r>
              <a:rPr sz="3000" spc="100" dirty="0">
                <a:latin typeface="Times New Roman"/>
                <a:cs typeface="Times New Roman"/>
              </a:rPr>
              <a:t> </a:t>
            </a:r>
            <a:r>
              <a:rPr sz="3000" dirty="0">
                <a:latin typeface="Times New Roman"/>
                <a:cs typeface="Times New Roman"/>
              </a:rPr>
              <a:t>to</a:t>
            </a:r>
            <a:r>
              <a:rPr sz="3000" spc="80" dirty="0">
                <a:latin typeface="Times New Roman"/>
                <a:cs typeface="Times New Roman"/>
              </a:rPr>
              <a:t> </a:t>
            </a:r>
            <a:r>
              <a:rPr sz="3000" dirty="0">
                <a:latin typeface="Times New Roman"/>
                <a:cs typeface="Times New Roman"/>
              </a:rPr>
              <a:t>the</a:t>
            </a:r>
            <a:r>
              <a:rPr sz="3000" spc="65" dirty="0">
                <a:latin typeface="Times New Roman"/>
                <a:cs typeface="Times New Roman"/>
              </a:rPr>
              <a:t> </a:t>
            </a:r>
            <a:r>
              <a:rPr sz="3000" spc="-10" dirty="0">
                <a:latin typeface="Times New Roman"/>
                <a:cs typeface="Times New Roman"/>
              </a:rPr>
              <a:t>consumer</a:t>
            </a:r>
            <a:endParaRPr sz="3000">
              <a:latin typeface="Times New Roman"/>
              <a:cs typeface="Times New Roman"/>
            </a:endParaRPr>
          </a:p>
          <a:p>
            <a:pPr>
              <a:lnSpc>
                <a:spcPct val="100000"/>
              </a:lnSpc>
              <a:spcBef>
                <a:spcPts val="869"/>
              </a:spcBef>
            </a:pPr>
            <a:endParaRPr sz="3000">
              <a:latin typeface="Times New Roman"/>
              <a:cs typeface="Times New Roman"/>
            </a:endParaRPr>
          </a:p>
          <a:p>
            <a:pPr marL="296545" indent="-287020">
              <a:lnSpc>
                <a:spcPct val="100000"/>
              </a:lnSpc>
              <a:spcBef>
                <a:spcPts val="5"/>
              </a:spcBef>
              <a:buClr>
                <a:srgbClr val="0AD0D9"/>
              </a:buClr>
              <a:buSzPct val="91666"/>
              <a:buFont typeface="Wingdings"/>
              <a:buChar char=""/>
              <a:tabLst>
                <a:tab pos="296545" algn="l"/>
              </a:tabLst>
            </a:pPr>
            <a:r>
              <a:rPr sz="3000" spc="-40" dirty="0">
                <a:solidFill>
                  <a:srgbClr val="C00000"/>
                </a:solidFill>
                <a:latin typeface="Times New Roman"/>
                <a:cs typeface="Times New Roman"/>
              </a:rPr>
              <a:t>Kinds</a:t>
            </a:r>
            <a:r>
              <a:rPr sz="3000" spc="-110" dirty="0">
                <a:solidFill>
                  <a:srgbClr val="C00000"/>
                </a:solidFill>
                <a:latin typeface="Times New Roman"/>
                <a:cs typeface="Times New Roman"/>
              </a:rPr>
              <a:t> </a:t>
            </a:r>
            <a:r>
              <a:rPr sz="3000" dirty="0">
                <a:solidFill>
                  <a:srgbClr val="C00000"/>
                </a:solidFill>
                <a:latin typeface="Times New Roman"/>
                <a:cs typeface="Times New Roman"/>
              </a:rPr>
              <a:t>of</a:t>
            </a:r>
            <a:r>
              <a:rPr sz="3000" spc="155" dirty="0">
                <a:solidFill>
                  <a:srgbClr val="C00000"/>
                </a:solidFill>
                <a:latin typeface="Times New Roman"/>
                <a:cs typeface="Times New Roman"/>
              </a:rPr>
              <a:t> </a:t>
            </a:r>
            <a:r>
              <a:rPr sz="3000" spc="-10" dirty="0">
                <a:solidFill>
                  <a:srgbClr val="C00000"/>
                </a:solidFill>
                <a:latin typeface="Times New Roman"/>
                <a:cs typeface="Times New Roman"/>
              </a:rPr>
              <a:t>packages:</a:t>
            </a:r>
            <a:endParaRPr sz="3000">
              <a:latin typeface="Times New Roman"/>
              <a:cs typeface="Times New Roman"/>
            </a:endParaRPr>
          </a:p>
          <a:p>
            <a:pPr>
              <a:lnSpc>
                <a:spcPct val="100000"/>
              </a:lnSpc>
              <a:spcBef>
                <a:spcPts val="1380"/>
              </a:spcBef>
            </a:pPr>
            <a:endParaRPr sz="3000">
              <a:latin typeface="Times New Roman"/>
              <a:cs typeface="Times New Roman"/>
            </a:endParaRPr>
          </a:p>
          <a:p>
            <a:pPr marL="286385" marR="5080" indent="-278765" algn="just">
              <a:lnSpc>
                <a:spcPct val="86000"/>
              </a:lnSpc>
              <a:buSzPct val="91666"/>
              <a:buFont typeface="Wingdings"/>
              <a:buChar char=""/>
              <a:tabLst>
                <a:tab pos="286385" algn="l"/>
                <a:tab pos="298450" algn="l"/>
              </a:tabLst>
            </a:pPr>
            <a:r>
              <a:rPr sz="3000" dirty="0">
                <a:solidFill>
                  <a:srgbClr val="0AD0D9"/>
                </a:solidFill>
                <a:latin typeface="Times New Roman"/>
                <a:cs typeface="Times New Roman"/>
              </a:rPr>
              <a:t>	</a:t>
            </a:r>
            <a:r>
              <a:rPr sz="3000" spc="-30" dirty="0">
                <a:solidFill>
                  <a:srgbClr val="001F5F"/>
                </a:solidFill>
                <a:latin typeface="Times New Roman"/>
                <a:cs typeface="Times New Roman"/>
              </a:rPr>
              <a:t>Flexible</a:t>
            </a:r>
            <a:r>
              <a:rPr sz="3000" dirty="0">
                <a:solidFill>
                  <a:srgbClr val="001F5F"/>
                </a:solidFill>
                <a:latin typeface="Times New Roman"/>
                <a:cs typeface="Times New Roman"/>
              </a:rPr>
              <a:t> packages</a:t>
            </a:r>
            <a:r>
              <a:rPr sz="3000" spc="25" dirty="0">
                <a:solidFill>
                  <a:srgbClr val="001F5F"/>
                </a:solidFill>
                <a:latin typeface="Times New Roman"/>
                <a:cs typeface="Times New Roman"/>
              </a:rPr>
              <a:t> </a:t>
            </a:r>
            <a:r>
              <a:rPr sz="3000" dirty="0">
                <a:latin typeface="Times New Roman"/>
                <a:cs typeface="Times New Roman"/>
              </a:rPr>
              <a:t>–</a:t>
            </a:r>
            <a:r>
              <a:rPr sz="3000" spc="-10" dirty="0">
                <a:latin typeface="Times New Roman"/>
                <a:cs typeface="Times New Roman"/>
              </a:rPr>
              <a:t> </a:t>
            </a:r>
            <a:r>
              <a:rPr sz="2750" i="1" spc="-30" dirty="0">
                <a:latin typeface="Times New Roman"/>
                <a:cs typeface="Times New Roman"/>
              </a:rPr>
              <a:t>burlap</a:t>
            </a:r>
            <a:r>
              <a:rPr sz="2750" i="1" spc="-110" dirty="0">
                <a:latin typeface="Times New Roman"/>
                <a:cs typeface="Times New Roman"/>
              </a:rPr>
              <a:t> </a:t>
            </a:r>
            <a:r>
              <a:rPr sz="2750" i="1" spc="-35" dirty="0">
                <a:latin typeface="Times New Roman"/>
                <a:cs typeface="Times New Roman"/>
              </a:rPr>
              <a:t>or</a:t>
            </a:r>
            <a:r>
              <a:rPr sz="2750" i="1" spc="-120" dirty="0">
                <a:latin typeface="Times New Roman"/>
                <a:cs typeface="Times New Roman"/>
              </a:rPr>
              <a:t> </a:t>
            </a:r>
            <a:r>
              <a:rPr sz="2750" i="1" dirty="0">
                <a:latin typeface="Times New Roman"/>
                <a:cs typeface="Times New Roman"/>
              </a:rPr>
              <a:t>gunny</a:t>
            </a:r>
            <a:r>
              <a:rPr sz="2750" i="1" spc="-100" dirty="0">
                <a:latin typeface="Times New Roman"/>
                <a:cs typeface="Times New Roman"/>
              </a:rPr>
              <a:t> </a:t>
            </a:r>
            <a:r>
              <a:rPr sz="2750" i="1" spc="-70" dirty="0">
                <a:latin typeface="Times New Roman"/>
                <a:cs typeface="Times New Roman"/>
              </a:rPr>
              <a:t>sack,</a:t>
            </a:r>
            <a:r>
              <a:rPr sz="2750" i="1" spc="-80" dirty="0">
                <a:latin typeface="Times New Roman"/>
                <a:cs typeface="Times New Roman"/>
              </a:rPr>
              <a:t> </a:t>
            </a:r>
            <a:r>
              <a:rPr sz="2750" i="1" dirty="0">
                <a:latin typeface="Times New Roman"/>
                <a:cs typeface="Times New Roman"/>
              </a:rPr>
              <a:t>mesh</a:t>
            </a:r>
            <a:r>
              <a:rPr sz="2750" i="1" spc="-114" dirty="0">
                <a:latin typeface="Times New Roman"/>
                <a:cs typeface="Times New Roman"/>
              </a:rPr>
              <a:t> </a:t>
            </a:r>
            <a:r>
              <a:rPr sz="2750" i="1" spc="-30" dirty="0">
                <a:latin typeface="Times New Roman"/>
                <a:cs typeface="Times New Roman"/>
              </a:rPr>
              <a:t>or</a:t>
            </a:r>
            <a:r>
              <a:rPr sz="2750" i="1" spc="-120" dirty="0">
                <a:latin typeface="Times New Roman"/>
                <a:cs typeface="Times New Roman"/>
              </a:rPr>
              <a:t> </a:t>
            </a:r>
            <a:r>
              <a:rPr sz="2750" i="1" spc="-25" dirty="0">
                <a:latin typeface="Times New Roman"/>
                <a:cs typeface="Times New Roman"/>
              </a:rPr>
              <a:t>net </a:t>
            </a:r>
            <a:r>
              <a:rPr sz="2750" i="1" dirty="0">
                <a:latin typeface="Times New Roman"/>
                <a:cs typeface="Times New Roman"/>
              </a:rPr>
              <a:t>bags,</a:t>
            </a:r>
            <a:r>
              <a:rPr sz="2750" i="1" spc="655" dirty="0">
                <a:latin typeface="Times New Roman"/>
                <a:cs typeface="Times New Roman"/>
              </a:rPr>
              <a:t> </a:t>
            </a:r>
            <a:r>
              <a:rPr sz="2750" i="1" spc="-295" dirty="0">
                <a:latin typeface="Times New Roman"/>
                <a:cs typeface="Times New Roman"/>
              </a:rPr>
              <a:t>PEBs,</a:t>
            </a:r>
            <a:r>
              <a:rPr sz="2750" i="1" spc="670" dirty="0">
                <a:latin typeface="Times New Roman"/>
                <a:cs typeface="Times New Roman"/>
              </a:rPr>
              <a:t> </a:t>
            </a:r>
            <a:r>
              <a:rPr sz="2750" i="1" dirty="0">
                <a:latin typeface="Times New Roman"/>
                <a:cs typeface="Times New Roman"/>
              </a:rPr>
              <a:t>palm</a:t>
            </a:r>
            <a:r>
              <a:rPr sz="2750" i="1" spc="645" dirty="0">
                <a:latin typeface="Times New Roman"/>
                <a:cs typeface="Times New Roman"/>
              </a:rPr>
              <a:t> </a:t>
            </a:r>
            <a:r>
              <a:rPr sz="2750" i="1" dirty="0">
                <a:latin typeface="Times New Roman"/>
                <a:cs typeface="Times New Roman"/>
              </a:rPr>
              <a:t>leaf,</a:t>
            </a:r>
            <a:r>
              <a:rPr sz="2750" i="1" spc="665" dirty="0">
                <a:latin typeface="Times New Roman"/>
                <a:cs typeface="Times New Roman"/>
              </a:rPr>
              <a:t> </a:t>
            </a:r>
            <a:r>
              <a:rPr sz="2750" i="1" dirty="0">
                <a:latin typeface="Times New Roman"/>
                <a:cs typeface="Times New Roman"/>
              </a:rPr>
              <a:t>bags/baskets,</a:t>
            </a:r>
            <a:r>
              <a:rPr sz="2750" i="1" spc="665" dirty="0">
                <a:latin typeface="Times New Roman"/>
                <a:cs typeface="Times New Roman"/>
              </a:rPr>
              <a:t> </a:t>
            </a:r>
            <a:r>
              <a:rPr sz="2750" i="1" dirty="0">
                <a:latin typeface="Times New Roman"/>
                <a:cs typeface="Times New Roman"/>
              </a:rPr>
              <a:t>sacks</a:t>
            </a:r>
            <a:r>
              <a:rPr sz="2750" i="1" spc="630" dirty="0">
                <a:latin typeface="Times New Roman"/>
                <a:cs typeface="Times New Roman"/>
              </a:rPr>
              <a:t> </a:t>
            </a:r>
            <a:r>
              <a:rPr sz="2750" i="1" dirty="0">
                <a:latin typeface="Times New Roman"/>
                <a:cs typeface="Times New Roman"/>
              </a:rPr>
              <a:t>of</a:t>
            </a:r>
            <a:r>
              <a:rPr sz="2750" i="1" spc="65" dirty="0">
                <a:latin typeface="Times New Roman"/>
                <a:cs typeface="Times New Roman"/>
              </a:rPr>
              <a:t>  </a:t>
            </a:r>
            <a:r>
              <a:rPr sz="2750" i="1" spc="-10" dirty="0">
                <a:latin typeface="Times New Roman"/>
                <a:cs typeface="Times New Roman"/>
              </a:rPr>
              <a:t>woven </a:t>
            </a:r>
            <a:r>
              <a:rPr sz="2750" i="1" spc="-70" dirty="0">
                <a:latin typeface="Times New Roman"/>
                <a:cs typeface="Times New Roman"/>
              </a:rPr>
              <a:t>plastic</a:t>
            </a:r>
            <a:r>
              <a:rPr sz="2750" i="1" spc="-55" dirty="0">
                <a:latin typeface="Times New Roman"/>
                <a:cs typeface="Times New Roman"/>
              </a:rPr>
              <a:t> </a:t>
            </a:r>
            <a:r>
              <a:rPr sz="2750" i="1" spc="-10" dirty="0">
                <a:latin typeface="Times New Roman"/>
                <a:cs typeface="Times New Roman"/>
              </a:rPr>
              <a:t>fabric</a:t>
            </a:r>
            <a:endParaRPr sz="2750">
              <a:latin typeface="Times New Roman"/>
              <a:cs typeface="Times New Roman"/>
            </a:endParaRPr>
          </a:p>
          <a:p>
            <a:pPr>
              <a:lnSpc>
                <a:spcPct val="100000"/>
              </a:lnSpc>
              <a:spcBef>
                <a:spcPts val="1625"/>
              </a:spcBef>
              <a:buClr>
                <a:srgbClr val="0AD0D9"/>
              </a:buClr>
              <a:buFont typeface="Wingdings"/>
              <a:buChar char=""/>
            </a:pPr>
            <a:endParaRPr sz="2750">
              <a:latin typeface="Times New Roman"/>
              <a:cs typeface="Times New Roman"/>
            </a:endParaRPr>
          </a:p>
          <a:p>
            <a:pPr marL="286385" marR="6350" indent="-274320" algn="just">
              <a:lnSpc>
                <a:spcPct val="85700"/>
              </a:lnSpc>
              <a:buClr>
                <a:srgbClr val="0AD0D9"/>
              </a:buClr>
              <a:buSzPct val="91666"/>
              <a:buFont typeface="Wingdings"/>
              <a:buChar char=""/>
              <a:tabLst>
                <a:tab pos="286385" algn="l"/>
                <a:tab pos="394970" algn="l"/>
              </a:tabLst>
            </a:pPr>
            <a:r>
              <a:rPr sz="3000" spc="-20" dirty="0">
                <a:solidFill>
                  <a:srgbClr val="001F5F"/>
                </a:solidFill>
                <a:latin typeface="Times New Roman"/>
                <a:cs typeface="Times New Roman"/>
              </a:rPr>
              <a:t>	Rigid</a:t>
            </a:r>
            <a:r>
              <a:rPr sz="3000" spc="130" dirty="0">
                <a:solidFill>
                  <a:srgbClr val="001F5F"/>
                </a:solidFill>
                <a:latin typeface="Times New Roman"/>
                <a:cs typeface="Times New Roman"/>
              </a:rPr>
              <a:t> </a:t>
            </a:r>
            <a:r>
              <a:rPr sz="3000" spc="85" dirty="0">
                <a:solidFill>
                  <a:srgbClr val="001F5F"/>
                </a:solidFill>
                <a:latin typeface="Times New Roman"/>
                <a:cs typeface="Times New Roman"/>
              </a:rPr>
              <a:t>and</a:t>
            </a:r>
            <a:r>
              <a:rPr sz="3000" spc="120" dirty="0">
                <a:solidFill>
                  <a:srgbClr val="001F5F"/>
                </a:solidFill>
                <a:latin typeface="Times New Roman"/>
                <a:cs typeface="Times New Roman"/>
              </a:rPr>
              <a:t> </a:t>
            </a:r>
            <a:r>
              <a:rPr sz="3000" dirty="0">
                <a:solidFill>
                  <a:srgbClr val="001F5F"/>
                </a:solidFill>
                <a:latin typeface="Times New Roman"/>
                <a:cs typeface="Times New Roman"/>
              </a:rPr>
              <a:t>semi-rigid</a:t>
            </a:r>
            <a:r>
              <a:rPr sz="3000" spc="135" dirty="0">
                <a:solidFill>
                  <a:srgbClr val="001F5F"/>
                </a:solidFill>
                <a:latin typeface="Times New Roman"/>
                <a:cs typeface="Times New Roman"/>
              </a:rPr>
              <a:t> </a:t>
            </a:r>
            <a:r>
              <a:rPr sz="3000" dirty="0">
                <a:latin typeface="Times New Roman"/>
                <a:cs typeface="Times New Roman"/>
              </a:rPr>
              <a:t>–</a:t>
            </a:r>
            <a:r>
              <a:rPr sz="3000" spc="125" dirty="0">
                <a:latin typeface="Times New Roman"/>
                <a:cs typeface="Times New Roman"/>
              </a:rPr>
              <a:t> </a:t>
            </a:r>
            <a:r>
              <a:rPr sz="2750" i="1" spc="-50" dirty="0">
                <a:latin typeface="Times New Roman"/>
                <a:cs typeface="Times New Roman"/>
              </a:rPr>
              <a:t>baskets</a:t>
            </a:r>
            <a:r>
              <a:rPr sz="2750" i="1" spc="10" dirty="0">
                <a:latin typeface="Times New Roman"/>
                <a:cs typeface="Times New Roman"/>
              </a:rPr>
              <a:t> </a:t>
            </a:r>
            <a:r>
              <a:rPr sz="2750" i="1" spc="-30" dirty="0">
                <a:latin typeface="Times New Roman"/>
                <a:cs typeface="Times New Roman"/>
              </a:rPr>
              <a:t>(bamboo</a:t>
            </a:r>
            <a:r>
              <a:rPr sz="2750" i="1" spc="20" dirty="0">
                <a:latin typeface="Times New Roman"/>
                <a:cs typeface="Times New Roman"/>
              </a:rPr>
              <a:t> </a:t>
            </a:r>
            <a:r>
              <a:rPr sz="2750" i="1" dirty="0">
                <a:latin typeface="Times New Roman"/>
                <a:cs typeface="Times New Roman"/>
              </a:rPr>
              <a:t>and</a:t>
            </a:r>
            <a:r>
              <a:rPr sz="2750" i="1" spc="15" dirty="0">
                <a:latin typeface="Times New Roman"/>
                <a:cs typeface="Times New Roman"/>
              </a:rPr>
              <a:t> </a:t>
            </a:r>
            <a:r>
              <a:rPr sz="2750" i="1" spc="-20" dirty="0">
                <a:latin typeface="Times New Roman"/>
                <a:cs typeface="Times New Roman"/>
              </a:rPr>
              <a:t>rattan), </a:t>
            </a:r>
            <a:r>
              <a:rPr sz="2750" i="1" dirty="0">
                <a:latin typeface="Times New Roman"/>
                <a:cs typeface="Times New Roman"/>
              </a:rPr>
              <a:t>wooden</a:t>
            </a:r>
            <a:r>
              <a:rPr sz="2750" i="1" spc="515" dirty="0">
                <a:latin typeface="Times New Roman"/>
                <a:cs typeface="Times New Roman"/>
              </a:rPr>
              <a:t>  </a:t>
            </a:r>
            <a:r>
              <a:rPr sz="2750" i="1" dirty="0">
                <a:latin typeface="Times New Roman"/>
                <a:cs typeface="Times New Roman"/>
              </a:rPr>
              <a:t>crates,</a:t>
            </a:r>
            <a:r>
              <a:rPr sz="2750" i="1" spc="550" dirty="0">
                <a:latin typeface="Times New Roman"/>
                <a:cs typeface="Times New Roman"/>
              </a:rPr>
              <a:t>  </a:t>
            </a:r>
            <a:r>
              <a:rPr sz="2750" i="1" dirty="0">
                <a:latin typeface="Times New Roman"/>
                <a:cs typeface="Times New Roman"/>
              </a:rPr>
              <a:t>cartons,</a:t>
            </a:r>
            <a:r>
              <a:rPr sz="2750" i="1" spc="550" dirty="0">
                <a:latin typeface="Times New Roman"/>
                <a:cs typeface="Times New Roman"/>
              </a:rPr>
              <a:t>  </a:t>
            </a:r>
            <a:r>
              <a:rPr sz="2750" i="1" dirty="0">
                <a:latin typeface="Times New Roman"/>
                <a:cs typeface="Times New Roman"/>
              </a:rPr>
              <a:t>wood</a:t>
            </a:r>
            <a:r>
              <a:rPr sz="2750" i="1" spc="520" dirty="0">
                <a:latin typeface="Times New Roman"/>
                <a:cs typeface="Times New Roman"/>
              </a:rPr>
              <a:t>  </a:t>
            </a:r>
            <a:r>
              <a:rPr sz="2750" i="1" dirty="0">
                <a:latin typeface="Times New Roman"/>
                <a:cs typeface="Times New Roman"/>
              </a:rPr>
              <a:t>paper,</a:t>
            </a:r>
            <a:r>
              <a:rPr sz="2750" i="1" spc="550" dirty="0">
                <a:latin typeface="Times New Roman"/>
                <a:cs typeface="Times New Roman"/>
              </a:rPr>
              <a:t>  </a:t>
            </a:r>
            <a:r>
              <a:rPr sz="2750" i="1" spc="-20" dirty="0">
                <a:latin typeface="Times New Roman"/>
                <a:cs typeface="Times New Roman"/>
              </a:rPr>
              <a:t>laminated </a:t>
            </a:r>
            <a:r>
              <a:rPr sz="2750" i="1" spc="-60" dirty="0">
                <a:latin typeface="Times New Roman"/>
                <a:cs typeface="Times New Roman"/>
              </a:rPr>
              <a:t>container,</a:t>
            </a:r>
            <a:r>
              <a:rPr sz="2750" i="1" spc="-75" dirty="0">
                <a:latin typeface="Times New Roman"/>
                <a:cs typeface="Times New Roman"/>
              </a:rPr>
              <a:t> </a:t>
            </a:r>
            <a:r>
              <a:rPr sz="2750" i="1" spc="-70" dirty="0">
                <a:latin typeface="Times New Roman"/>
                <a:cs typeface="Times New Roman"/>
              </a:rPr>
              <a:t>plastic</a:t>
            </a:r>
            <a:r>
              <a:rPr sz="2750" i="1" spc="-85" dirty="0">
                <a:latin typeface="Times New Roman"/>
                <a:cs typeface="Times New Roman"/>
              </a:rPr>
              <a:t> </a:t>
            </a:r>
            <a:r>
              <a:rPr sz="2750" i="1" spc="-80" dirty="0">
                <a:latin typeface="Times New Roman"/>
                <a:cs typeface="Times New Roman"/>
              </a:rPr>
              <a:t>crates </a:t>
            </a:r>
            <a:r>
              <a:rPr sz="2750" i="1" dirty="0">
                <a:latin typeface="Times New Roman"/>
                <a:cs typeface="Times New Roman"/>
              </a:rPr>
              <a:t>and</a:t>
            </a:r>
            <a:r>
              <a:rPr sz="2750" i="1" spc="-105" dirty="0">
                <a:latin typeface="Times New Roman"/>
                <a:cs typeface="Times New Roman"/>
              </a:rPr>
              <a:t> </a:t>
            </a:r>
            <a:r>
              <a:rPr sz="2750" i="1" spc="-40" dirty="0">
                <a:latin typeface="Times New Roman"/>
                <a:cs typeface="Times New Roman"/>
              </a:rPr>
              <a:t>foamed</a:t>
            </a:r>
            <a:r>
              <a:rPr sz="2750" i="1" spc="-114" dirty="0">
                <a:latin typeface="Times New Roman"/>
                <a:cs typeface="Times New Roman"/>
              </a:rPr>
              <a:t> </a:t>
            </a:r>
            <a:r>
              <a:rPr sz="2750" i="1" spc="-70" dirty="0">
                <a:latin typeface="Times New Roman"/>
                <a:cs typeface="Times New Roman"/>
              </a:rPr>
              <a:t>plastic</a:t>
            </a:r>
            <a:r>
              <a:rPr sz="2750" i="1" spc="-90" dirty="0">
                <a:latin typeface="Times New Roman"/>
                <a:cs typeface="Times New Roman"/>
              </a:rPr>
              <a:t> </a:t>
            </a:r>
            <a:r>
              <a:rPr sz="2750" i="1" spc="-10" dirty="0">
                <a:latin typeface="Times New Roman"/>
                <a:cs typeface="Times New Roman"/>
              </a:rPr>
              <a:t>boxes</a:t>
            </a:r>
            <a:endParaRPr sz="2750">
              <a:latin typeface="Times New Roman"/>
              <a:cs typeface="Times New Roman"/>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328419" y="1122680"/>
            <a:ext cx="6225794" cy="4684014"/>
          </a:xfrm>
          <a:prstGeom prst="rect">
            <a:avLst/>
          </a:prstGeom>
        </p:spPr>
      </p:pic>
      <p:sp>
        <p:nvSpPr>
          <p:cNvPr id="3" name="object 3"/>
          <p:cNvSpPr/>
          <p:nvPr/>
        </p:nvSpPr>
        <p:spPr>
          <a:xfrm>
            <a:off x="1102360" y="896619"/>
            <a:ext cx="6680200" cy="5138420"/>
          </a:xfrm>
          <a:custGeom>
            <a:avLst/>
            <a:gdLst/>
            <a:ahLst/>
            <a:cxnLst/>
            <a:rect l="l" t="t" r="r" b="b"/>
            <a:pathLst>
              <a:path w="6680200" h="5138420">
                <a:moveTo>
                  <a:pt x="6497320" y="182880"/>
                </a:moveTo>
                <a:lnTo>
                  <a:pt x="6451600" y="182880"/>
                </a:lnTo>
                <a:lnTo>
                  <a:pt x="6451600" y="228600"/>
                </a:lnTo>
                <a:lnTo>
                  <a:pt x="6451600" y="4909820"/>
                </a:lnTo>
                <a:lnTo>
                  <a:pt x="228600" y="4909820"/>
                </a:lnTo>
                <a:lnTo>
                  <a:pt x="228600" y="228600"/>
                </a:lnTo>
                <a:lnTo>
                  <a:pt x="6451600" y="228600"/>
                </a:lnTo>
                <a:lnTo>
                  <a:pt x="6451600" y="182880"/>
                </a:lnTo>
                <a:lnTo>
                  <a:pt x="182880" y="182880"/>
                </a:lnTo>
                <a:lnTo>
                  <a:pt x="182880" y="228600"/>
                </a:lnTo>
                <a:lnTo>
                  <a:pt x="182880" y="4909820"/>
                </a:lnTo>
                <a:lnTo>
                  <a:pt x="182880" y="4955540"/>
                </a:lnTo>
                <a:lnTo>
                  <a:pt x="6497320" y="4955540"/>
                </a:lnTo>
                <a:lnTo>
                  <a:pt x="6497320" y="4909820"/>
                </a:lnTo>
                <a:lnTo>
                  <a:pt x="6497320" y="228600"/>
                </a:lnTo>
                <a:lnTo>
                  <a:pt x="6497320" y="182880"/>
                </a:lnTo>
                <a:close/>
              </a:path>
              <a:path w="6680200" h="5138420">
                <a:moveTo>
                  <a:pt x="6680200" y="0"/>
                </a:moveTo>
                <a:lnTo>
                  <a:pt x="6543040" y="0"/>
                </a:lnTo>
                <a:lnTo>
                  <a:pt x="6543040" y="137160"/>
                </a:lnTo>
                <a:lnTo>
                  <a:pt x="6543040" y="5001260"/>
                </a:lnTo>
                <a:lnTo>
                  <a:pt x="137160" y="5001260"/>
                </a:lnTo>
                <a:lnTo>
                  <a:pt x="137160" y="137160"/>
                </a:lnTo>
                <a:lnTo>
                  <a:pt x="6543040" y="137160"/>
                </a:lnTo>
                <a:lnTo>
                  <a:pt x="6543040" y="0"/>
                </a:lnTo>
                <a:lnTo>
                  <a:pt x="0" y="0"/>
                </a:lnTo>
                <a:lnTo>
                  <a:pt x="0" y="137160"/>
                </a:lnTo>
                <a:lnTo>
                  <a:pt x="0" y="5001260"/>
                </a:lnTo>
                <a:lnTo>
                  <a:pt x="0" y="5138420"/>
                </a:lnTo>
                <a:lnTo>
                  <a:pt x="6680200" y="5138420"/>
                </a:lnTo>
                <a:lnTo>
                  <a:pt x="6680200" y="5001260"/>
                </a:lnTo>
                <a:lnTo>
                  <a:pt x="6680200" y="137160"/>
                </a:lnTo>
                <a:lnTo>
                  <a:pt x="6680200" y="0"/>
                </a:lnTo>
                <a:close/>
              </a:path>
            </a:pathLst>
          </a:custGeom>
          <a:solidFill>
            <a:srgbClr val="000000"/>
          </a:solidFill>
        </p:spPr>
        <p:txBody>
          <a:bodyPr wrap="square" lIns="0" tIns="0" rIns="0" bIns="0" rtlCol="0"/>
          <a:lstStyle/>
          <a:p>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30" y="0"/>
            <a:ext cx="9145905" cy="6614159"/>
            <a:chOff x="-830" y="0"/>
            <a:chExt cx="9145905" cy="6614159"/>
          </a:xfrm>
        </p:grpSpPr>
        <p:pic>
          <p:nvPicPr>
            <p:cNvPr id="3" name="object 3"/>
            <p:cNvPicPr/>
            <p:nvPr/>
          </p:nvPicPr>
          <p:blipFill>
            <a:blip r:embed="rId2" cstate="print"/>
            <a:stretch>
              <a:fillRect/>
            </a:stretch>
          </p:blipFill>
          <p:spPr>
            <a:xfrm>
              <a:off x="609599" y="474980"/>
              <a:ext cx="7922514" cy="6050534"/>
            </a:xfrm>
            <a:prstGeom prst="rect">
              <a:avLst/>
            </a:prstGeom>
          </p:spPr>
        </p:pic>
        <p:sp>
          <p:nvSpPr>
            <p:cNvPr id="4" name="object 4"/>
            <p:cNvSpPr/>
            <p:nvPr/>
          </p:nvSpPr>
          <p:spPr>
            <a:xfrm>
              <a:off x="523240" y="388619"/>
              <a:ext cx="8097520" cy="6225540"/>
            </a:xfrm>
            <a:custGeom>
              <a:avLst/>
              <a:gdLst/>
              <a:ahLst/>
              <a:cxnLst/>
              <a:rect l="l" t="t" r="r" b="b"/>
              <a:pathLst>
                <a:path w="8097520" h="6225540">
                  <a:moveTo>
                    <a:pt x="8026400" y="71120"/>
                  </a:moveTo>
                  <a:lnTo>
                    <a:pt x="8008620" y="71120"/>
                  </a:lnTo>
                  <a:lnTo>
                    <a:pt x="8008620" y="88900"/>
                  </a:lnTo>
                  <a:lnTo>
                    <a:pt x="8008620" y="6136640"/>
                  </a:lnTo>
                  <a:lnTo>
                    <a:pt x="88900" y="6136640"/>
                  </a:lnTo>
                  <a:lnTo>
                    <a:pt x="88900" y="88900"/>
                  </a:lnTo>
                  <a:lnTo>
                    <a:pt x="8008620" y="88900"/>
                  </a:lnTo>
                  <a:lnTo>
                    <a:pt x="8008620" y="71120"/>
                  </a:lnTo>
                  <a:lnTo>
                    <a:pt x="71120" y="71120"/>
                  </a:lnTo>
                  <a:lnTo>
                    <a:pt x="71120" y="88900"/>
                  </a:lnTo>
                  <a:lnTo>
                    <a:pt x="71120" y="6136640"/>
                  </a:lnTo>
                  <a:lnTo>
                    <a:pt x="71120" y="6154420"/>
                  </a:lnTo>
                  <a:lnTo>
                    <a:pt x="8026400" y="6154420"/>
                  </a:lnTo>
                  <a:lnTo>
                    <a:pt x="8026400" y="6136652"/>
                  </a:lnTo>
                  <a:lnTo>
                    <a:pt x="8026400" y="88900"/>
                  </a:lnTo>
                  <a:lnTo>
                    <a:pt x="8026400" y="71120"/>
                  </a:lnTo>
                  <a:close/>
                </a:path>
                <a:path w="8097520" h="6225540">
                  <a:moveTo>
                    <a:pt x="8097520" y="0"/>
                  </a:moveTo>
                  <a:lnTo>
                    <a:pt x="8044180" y="0"/>
                  </a:lnTo>
                  <a:lnTo>
                    <a:pt x="8044180" y="53340"/>
                  </a:lnTo>
                  <a:lnTo>
                    <a:pt x="8044180" y="6172200"/>
                  </a:lnTo>
                  <a:lnTo>
                    <a:pt x="53340" y="6172200"/>
                  </a:lnTo>
                  <a:lnTo>
                    <a:pt x="53340" y="53340"/>
                  </a:lnTo>
                  <a:lnTo>
                    <a:pt x="8044180" y="53340"/>
                  </a:lnTo>
                  <a:lnTo>
                    <a:pt x="8044180" y="0"/>
                  </a:lnTo>
                  <a:lnTo>
                    <a:pt x="0" y="0"/>
                  </a:lnTo>
                  <a:lnTo>
                    <a:pt x="0" y="53340"/>
                  </a:lnTo>
                  <a:lnTo>
                    <a:pt x="0" y="6172200"/>
                  </a:lnTo>
                  <a:lnTo>
                    <a:pt x="0" y="6225540"/>
                  </a:lnTo>
                  <a:lnTo>
                    <a:pt x="8097520" y="6225540"/>
                  </a:lnTo>
                  <a:lnTo>
                    <a:pt x="8097520" y="6172212"/>
                  </a:lnTo>
                  <a:lnTo>
                    <a:pt x="8097520" y="53340"/>
                  </a:lnTo>
                  <a:lnTo>
                    <a:pt x="8097520" y="0"/>
                  </a:lnTo>
                  <a:close/>
                </a:path>
              </a:pathLst>
            </a:custGeom>
            <a:solidFill>
              <a:srgbClr val="000000"/>
            </a:solidFill>
          </p:spPr>
          <p:txBody>
            <a:bodyPr wrap="square" lIns="0" tIns="0" rIns="0" bIns="0" rtlCol="0"/>
            <a:lstStyle/>
            <a:p>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30" y="0"/>
            <a:ext cx="9145905" cy="6685280"/>
            <a:chOff x="-830" y="0"/>
            <a:chExt cx="9145905" cy="6685280"/>
          </a:xfrm>
        </p:grpSpPr>
        <p:pic>
          <p:nvPicPr>
            <p:cNvPr id="3" name="object 3"/>
            <p:cNvPicPr/>
            <p:nvPr/>
          </p:nvPicPr>
          <p:blipFill>
            <a:blip r:embed="rId2" cstate="print"/>
            <a:stretch>
              <a:fillRect/>
            </a:stretch>
          </p:blipFill>
          <p:spPr>
            <a:xfrm>
              <a:off x="609599" y="474980"/>
              <a:ext cx="8138414" cy="6121654"/>
            </a:xfrm>
            <a:prstGeom prst="rect">
              <a:avLst/>
            </a:prstGeom>
          </p:spPr>
        </p:pic>
        <p:sp>
          <p:nvSpPr>
            <p:cNvPr id="4" name="object 4"/>
            <p:cNvSpPr/>
            <p:nvPr/>
          </p:nvSpPr>
          <p:spPr>
            <a:xfrm>
              <a:off x="523240" y="388619"/>
              <a:ext cx="8313420" cy="6296660"/>
            </a:xfrm>
            <a:custGeom>
              <a:avLst/>
              <a:gdLst/>
              <a:ahLst/>
              <a:cxnLst/>
              <a:rect l="l" t="t" r="r" b="b"/>
              <a:pathLst>
                <a:path w="8313420" h="6296659">
                  <a:moveTo>
                    <a:pt x="8242300" y="71120"/>
                  </a:moveTo>
                  <a:lnTo>
                    <a:pt x="8224520" y="71120"/>
                  </a:lnTo>
                  <a:lnTo>
                    <a:pt x="8224520" y="88900"/>
                  </a:lnTo>
                  <a:lnTo>
                    <a:pt x="8224520" y="6207760"/>
                  </a:lnTo>
                  <a:lnTo>
                    <a:pt x="88900" y="6207760"/>
                  </a:lnTo>
                  <a:lnTo>
                    <a:pt x="88900" y="88900"/>
                  </a:lnTo>
                  <a:lnTo>
                    <a:pt x="8224520" y="88900"/>
                  </a:lnTo>
                  <a:lnTo>
                    <a:pt x="8224520" y="71120"/>
                  </a:lnTo>
                  <a:lnTo>
                    <a:pt x="71120" y="71120"/>
                  </a:lnTo>
                  <a:lnTo>
                    <a:pt x="71120" y="88900"/>
                  </a:lnTo>
                  <a:lnTo>
                    <a:pt x="71120" y="6207760"/>
                  </a:lnTo>
                  <a:lnTo>
                    <a:pt x="71120" y="6225540"/>
                  </a:lnTo>
                  <a:lnTo>
                    <a:pt x="8242300" y="6225540"/>
                  </a:lnTo>
                  <a:lnTo>
                    <a:pt x="8242300" y="6207772"/>
                  </a:lnTo>
                  <a:lnTo>
                    <a:pt x="8242300" y="88900"/>
                  </a:lnTo>
                  <a:lnTo>
                    <a:pt x="8242300" y="71120"/>
                  </a:lnTo>
                  <a:close/>
                </a:path>
                <a:path w="8313420" h="6296659">
                  <a:moveTo>
                    <a:pt x="8313420" y="0"/>
                  </a:moveTo>
                  <a:lnTo>
                    <a:pt x="8260080" y="0"/>
                  </a:lnTo>
                  <a:lnTo>
                    <a:pt x="8260080" y="53340"/>
                  </a:lnTo>
                  <a:lnTo>
                    <a:pt x="8260080" y="6243320"/>
                  </a:lnTo>
                  <a:lnTo>
                    <a:pt x="53340" y="6243320"/>
                  </a:lnTo>
                  <a:lnTo>
                    <a:pt x="53340" y="53340"/>
                  </a:lnTo>
                  <a:lnTo>
                    <a:pt x="8260080" y="53340"/>
                  </a:lnTo>
                  <a:lnTo>
                    <a:pt x="8260080" y="0"/>
                  </a:lnTo>
                  <a:lnTo>
                    <a:pt x="0" y="0"/>
                  </a:lnTo>
                  <a:lnTo>
                    <a:pt x="0" y="53340"/>
                  </a:lnTo>
                  <a:lnTo>
                    <a:pt x="0" y="6243320"/>
                  </a:lnTo>
                  <a:lnTo>
                    <a:pt x="0" y="6296660"/>
                  </a:lnTo>
                  <a:lnTo>
                    <a:pt x="8313420" y="6296660"/>
                  </a:lnTo>
                  <a:lnTo>
                    <a:pt x="8313420" y="6243320"/>
                  </a:lnTo>
                  <a:lnTo>
                    <a:pt x="8313420" y="53340"/>
                  </a:lnTo>
                  <a:lnTo>
                    <a:pt x="8313420" y="0"/>
                  </a:lnTo>
                  <a:close/>
                </a:path>
              </a:pathLst>
            </a:custGeom>
            <a:solidFill>
              <a:srgbClr val="000000"/>
            </a:solidFill>
          </p:spPr>
          <p:txBody>
            <a:bodyPr wrap="square" lIns="0" tIns="0" rIns="0" bIns="0" rtlCol="0"/>
            <a:lstStyle/>
            <a:p>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4500" y="286956"/>
            <a:ext cx="7832725" cy="1398270"/>
          </a:xfrm>
          <a:prstGeom prst="rect">
            <a:avLst/>
          </a:prstGeom>
        </p:spPr>
        <p:txBody>
          <a:bodyPr vert="horz" wrap="square" lIns="0" tIns="12700" rIns="0" bIns="0" rtlCol="0">
            <a:spAutoFit/>
          </a:bodyPr>
          <a:lstStyle/>
          <a:p>
            <a:pPr marL="12700" marR="5080">
              <a:lnSpc>
                <a:spcPct val="100000"/>
              </a:lnSpc>
              <a:spcBef>
                <a:spcPts val="100"/>
              </a:spcBef>
            </a:pPr>
            <a:r>
              <a:rPr sz="4500" dirty="0"/>
              <a:t>I.</a:t>
            </a:r>
            <a:r>
              <a:rPr sz="4500" spc="-90" dirty="0"/>
              <a:t> </a:t>
            </a:r>
            <a:r>
              <a:rPr sz="4500" dirty="0"/>
              <a:t>Harvesting</a:t>
            </a:r>
            <a:r>
              <a:rPr sz="4500" spc="-105" dirty="0"/>
              <a:t> </a:t>
            </a:r>
            <a:r>
              <a:rPr sz="4500" spc="145" dirty="0"/>
              <a:t>and</a:t>
            </a:r>
            <a:r>
              <a:rPr sz="4500" spc="-70" dirty="0"/>
              <a:t> </a:t>
            </a:r>
            <a:r>
              <a:rPr sz="4500" spc="-60" dirty="0"/>
              <a:t>Post</a:t>
            </a:r>
            <a:r>
              <a:rPr sz="4500" spc="-90" dirty="0"/>
              <a:t> </a:t>
            </a:r>
            <a:r>
              <a:rPr sz="4500" spc="-10" dirty="0"/>
              <a:t>Production Technology</a:t>
            </a:r>
            <a:endParaRPr sz="4500"/>
          </a:p>
        </p:txBody>
      </p:sp>
      <p:sp>
        <p:nvSpPr>
          <p:cNvPr id="3" name="object 3"/>
          <p:cNvSpPr txBox="1"/>
          <p:nvPr/>
        </p:nvSpPr>
        <p:spPr>
          <a:xfrm>
            <a:off x="1241107" y="2261171"/>
            <a:ext cx="6632575" cy="3476625"/>
          </a:xfrm>
          <a:prstGeom prst="rect">
            <a:avLst/>
          </a:prstGeom>
        </p:spPr>
        <p:txBody>
          <a:bodyPr vert="horz" wrap="square" lIns="0" tIns="111760" rIns="0" bIns="0" rtlCol="0">
            <a:spAutoFit/>
          </a:bodyPr>
          <a:lstStyle/>
          <a:p>
            <a:pPr marL="314325" indent="-313055">
              <a:lnSpc>
                <a:spcPct val="100000"/>
              </a:lnSpc>
              <a:spcBef>
                <a:spcPts val="880"/>
              </a:spcBef>
              <a:buClr>
                <a:srgbClr val="0AD0D9"/>
              </a:buClr>
              <a:buSzPct val="90625"/>
              <a:buFont typeface="Wingdings"/>
              <a:buChar char=""/>
              <a:tabLst>
                <a:tab pos="314325" algn="l"/>
              </a:tabLst>
            </a:pPr>
            <a:r>
              <a:rPr sz="3200" spc="50" dirty="0">
                <a:latin typeface="Times New Roman"/>
                <a:cs typeface="Times New Roman"/>
              </a:rPr>
              <a:t>Maturity</a:t>
            </a:r>
            <a:r>
              <a:rPr sz="3200" spc="-25" dirty="0">
                <a:latin typeface="Times New Roman"/>
                <a:cs typeface="Times New Roman"/>
              </a:rPr>
              <a:t> </a:t>
            </a:r>
            <a:r>
              <a:rPr sz="3200" spc="-10" dirty="0">
                <a:latin typeface="Times New Roman"/>
                <a:cs typeface="Times New Roman"/>
              </a:rPr>
              <a:t>Indices</a:t>
            </a:r>
            <a:endParaRPr sz="3200">
              <a:latin typeface="Times New Roman"/>
              <a:cs typeface="Times New Roman"/>
            </a:endParaRPr>
          </a:p>
          <a:p>
            <a:pPr marL="415925" indent="-403225">
              <a:lnSpc>
                <a:spcPct val="100000"/>
              </a:lnSpc>
              <a:spcBef>
                <a:spcPts val="785"/>
              </a:spcBef>
              <a:buClr>
                <a:srgbClr val="0AD0D9"/>
              </a:buClr>
              <a:buSzPct val="95312"/>
              <a:buFont typeface="Wingdings"/>
              <a:buChar char=""/>
              <a:tabLst>
                <a:tab pos="415925" algn="l"/>
              </a:tabLst>
            </a:pPr>
            <a:r>
              <a:rPr sz="3200" spc="-35" dirty="0">
                <a:latin typeface="Times New Roman"/>
                <a:cs typeface="Times New Roman"/>
              </a:rPr>
              <a:t>Physiological</a:t>
            </a:r>
            <a:r>
              <a:rPr sz="3200" spc="-110" dirty="0">
                <a:latin typeface="Times New Roman"/>
                <a:cs typeface="Times New Roman"/>
              </a:rPr>
              <a:t> </a:t>
            </a:r>
            <a:r>
              <a:rPr sz="3200" spc="-25" dirty="0">
                <a:latin typeface="Times New Roman"/>
                <a:cs typeface="Times New Roman"/>
              </a:rPr>
              <a:t>Processes</a:t>
            </a:r>
            <a:r>
              <a:rPr sz="3200" spc="-105" dirty="0">
                <a:latin typeface="Times New Roman"/>
                <a:cs typeface="Times New Roman"/>
              </a:rPr>
              <a:t> </a:t>
            </a:r>
            <a:r>
              <a:rPr sz="3200" spc="65" dirty="0">
                <a:latin typeface="Times New Roman"/>
                <a:cs typeface="Times New Roman"/>
              </a:rPr>
              <a:t>at</a:t>
            </a:r>
            <a:r>
              <a:rPr sz="3200" spc="-80" dirty="0">
                <a:latin typeface="Times New Roman"/>
                <a:cs typeface="Times New Roman"/>
              </a:rPr>
              <a:t> </a:t>
            </a:r>
            <a:r>
              <a:rPr sz="3200" spc="-10" dirty="0">
                <a:latin typeface="Times New Roman"/>
                <a:cs typeface="Times New Roman"/>
              </a:rPr>
              <a:t>Postharvest</a:t>
            </a:r>
            <a:endParaRPr sz="3200">
              <a:latin typeface="Times New Roman"/>
              <a:cs typeface="Times New Roman"/>
            </a:endParaRPr>
          </a:p>
          <a:p>
            <a:pPr marL="287020" marR="501650" indent="-274955">
              <a:lnSpc>
                <a:spcPct val="100000"/>
              </a:lnSpc>
              <a:spcBef>
                <a:spcPts val="760"/>
              </a:spcBef>
              <a:buClr>
                <a:srgbClr val="0AD0D9"/>
              </a:buClr>
              <a:buSzPct val="95312"/>
              <a:buFont typeface="Wingdings"/>
              <a:buChar char=""/>
              <a:tabLst>
                <a:tab pos="287020" algn="l"/>
                <a:tab pos="415925" algn="l"/>
              </a:tabLst>
            </a:pPr>
            <a:r>
              <a:rPr sz="3200" dirty="0">
                <a:latin typeface="Times New Roman"/>
                <a:cs typeface="Times New Roman"/>
              </a:rPr>
              <a:t>Considerations</a:t>
            </a:r>
            <a:r>
              <a:rPr sz="3200" spc="45" dirty="0">
                <a:latin typeface="Times New Roman"/>
                <a:cs typeface="Times New Roman"/>
              </a:rPr>
              <a:t> </a:t>
            </a:r>
            <a:r>
              <a:rPr sz="3200" spc="105" dirty="0">
                <a:latin typeface="Times New Roman"/>
                <a:cs typeface="Times New Roman"/>
              </a:rPr>
              <a:t>and</a:t>
            </a:r>
            <a:r>
              <a:rPr sz="3200" spc="100" dirty="0">
                <a:latin typeface="Times New Roman"/>
                <a:cs typeface="Times New Roman"/>
              </a:rPr>
              <a:t> </a:t>
            </a:r>
            <a:r>
              <a:rPr sz="3200" dirty="0">
                <a:latin typeface="Times New Roman"/>
                <a:cs typeface="Times New Roman"/>
              </a:rPr>
              <a:t>Approaches</a:t>
            </a:r>
            <a:r>
              <a:rPr sz="3200" spc="30" dirty="0">
                <a:latin typeface="Times New Roman"/>
                <a:cs typeface="Times New Roman"/>
              </a:rPr>
              <a:t> </a:t>
            </a:r>
            <a:r>
              <a:rPr sz="3200" spc="40" dirty="0">
                <a:latin typeface="Times New Roman"/>
                <a:cs typeface="Times New Roman"/>
              </a:rPr>
              <a:t>in </a:t>
            </a:r>
            <a:r>
              <a:rPr sz="3200" spc="-25" dirty="0">
                <a:latin typeface="Times New Roman"/>
                <a:cs typeface="Times New Roman"/>
              </a:rPr>
              <a:t>PHH</a:t>
            </a:r>
            <a:endParaRPr sz="3200">
              <a:latin typeface="Times New Roman"/>
              <a:cs typeface="Times New Roman"/>
            </a:endParaRPr>
          </a:p>
          <a:p>
            <a:pPr marL="287020" marR="1084580" indent="-274955">
              <a:lnSpc>
                <a:spcPct val="100000"/>
              </a:lnSpc>
              <a:spcBef>
                <a:spcPts val="844"/>
              </a:spcBef>
              <a:buClr>
                <a:srgbClr val="0AD0D9"/>
              </a:buClr>
              <a:buSzPct val="94444"/>
              <a:buFont typeface="Wingdings"/>
              <a:buChar char=""/>
              <a:tabLst>
                <a:tab pos="287020" algn="l"/>
                <a:tab pos="466090" algn="l"/>
              </a:tabLst>
            </a:pPr>
            <a:r>
              <a:rPr sz="3600" dirty="0">
                <a:latin typeface="Times New Roman"/>
                <a:cs typeface="Times New Roman"/>
              </a:rPr>
              <a:t>Harvesting</a:t>
            </a:r>
            <a:r>
              <a:rPr sz="3600" spc="-25" dirty="0">
                <a:latin typeface="Times New Roman"/>
                <a:cs typeface="Times New Roman"/>
              </a:rPr>
              <a:t> </a:t>
            </a:r>
            <a:r>
              <a:rPr sz="3600" spc="114" dirty="0">
                <a:latin typeface="Times New Roman"/>
                <a:cs typeface="Times New Roman"/>
              </a:rPr>
              <a:t>and</a:t>
            </a:r>
            <a:r>
              <a:rPr sz="3600" dirty="0">
                <a:latin typeface="Times New Roman"/>
                <a:cs typeface="Times New Roman"/>
              </a:rPr>
              <a:t> </a:t>
            </a:r>
            <a:r>
              <a:rPr sz="3600" spc="-10" dirty="0">
                <a:latin typeface="Times New Roman"/>
                <a:cs typeface="Times New Roman"/>
              </a:rPr>
              <a:t>Postharvest Handling</a:t>
            </a:r>
            <a:endParaRPr sz="3600">
              <a:latin typeface="Times New Roman"/>
              <a:cs typeface="Times New Roman"/>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30" y="0"/>
            <a:ext cx="9145905" cy="6833234"/>
            <a:chOff x="-830" y="0"/>
            <a:chExt cx="9145905" cy="6833234"/>
          </a:xfrm>
        </p:grpSpPr>
        <p:pic>
          <p:nvPicPr>
            <p:cNvPr id="3" name="object 3"/>
            <p:cNvPicPr/>
            <p:nvPr/>
          </p:nvPicPr>
          <p:blipFill>
            <a:blip r:embed="rId2" cstate="print"/>
            <a:stretch>
              <a:fillRect/>
            </a:stretch>
          </p:blipFill>
          <p:spPr>
            <a:xfrm>
              <a:off x="1341119" y="276859"/>
              <a:ext cx="4069333" cy="2916174"/>
            </a:xfrm>
            <a:prstGeom prst="rect">
              <a:avLst/>
            </a:prstGeom>
          </p:spPr>
        </p:pic>
        <p:pic>
          <p:nvPicPr>
            <p:cNvPr id="4" name="object 4"/>
            <p:cNvPicPr/>
            <p:nvPr/>
          </p:nvPicPr>
          <p:blipFill>
            <a:blip r:embed="rId3" cstate="print"/>
            <a:stretch>
              <a:fillRect/>
            </a:stretch>
          </p:blipFill>
          <p:spPr>
            <a:xfrm>
              <a:off x="1404619" y="340359"/>
              <a:ext cx="3888739" cy="2735580"/>
            </a:xfrm>
            <a:prstGeom prst="rect">
              <a:avLst/>
            </a:prstGeom>
          </p:spPr>
        </p:pic>
        <p:sp>
          <p:nvSpPr>
            <p:cNvPr id="5" name="object 5"/>
            <p:cNvSpPr/>
            <p:nvPr/>
          </p:nvSpPr>
          <p:spPr>
            <a:xfrm>
              <a:off x="1385569" y="321309"/>
              <a:ext cx="3926840" cy="2773680"/>
            </a:xfrm>
            <a:custGeom>
              <a:avLst/>
              <a:gdLst/>
              <a:ahLst/>
              <a:cxnLst/>
              <a:rect l="l" t="t" r="r" b="b"/>
              <a:pathLst>
                <a:path w="3926840" h="2773680">
                  <a:moveTo>
                    <a:pt x="0" y="2773680"/>
                  </a:moveTo>
                  <a:lnTo>
                    <a:pt x="3926839" y="2773680"/>
                  </a:lnTo>
                  <a:lnTo>
                    <a:pt x="3926839" y="0"/>
                  </a:lnTo>
                  <a:lnTo>
                    <a:pt x="0" y="0"/>
                  </a:lnTo>
                  <a:lnTo>
                    <a:pt x="0" y="2773680"/>
                  </a:lnTo>
                  <a:close/>
                </a:path>
              </a:pathLst>
            </a:custGeom>
            <a:ln w="38100">
              <a:solidFill>
                <a:srgbClr val="FFFF00"/>
              </a:solidFill>
            </a:ln>
          </p:spPr>
          <p:txBody>
            <a:bodyPr wrap="square" lIns="0" tIns="0" rIns="0" bIns="0" rtlCol="0"/>
            <a:lstStyle/>
            <a:p>
              <a:endParaRPr/>
            </a:p>
          </p:txBody>
        </p:sp>
        <p:pic>
          <p:nvPicPr>
            <p:cNvPr id="6" name="object 6"/>
            <p:cNvPicPr/>
            <p:nvPr/>
          </p:nvPicPr>
          <p:blipFill>
            <a:blip r:embed="rId4" cstate="print"/>
            <a:stretch>
              <a:fillRect/>
            </a:stretch>
          </p:blipFill>
          <p:spPr>
            <a:xfrm>
              <a:off x="5913119" y="337820"/>
              <a:ext cx="3027933" cy="3817874"/>
            </a:xfrm>
            <a:prstGeom prst="rect">
              <a:avLst/>
            </a:prstGeom>
          </p:spPr>
        </p:pic>
        <p:sp>
          <p:nvSpPr>
            <p:cNvPr id="7" name="object 7"/>
            <p:cNvSpPr/>
            <p:nvPr/>
          </p:nvSpPr>
          <p:spPr>
            <a:xfrm>
              <a:off x="5826760" y="251459"/>
              <a:ext cx="3202940" cy="3992879"/>
            </a:xfrm>
            <a:custGeom>
              <a:avLst/>
              <a:gdLst/>
              <a:ahLst/>
              <a:cxnLst/>
              <a:rect l="l" t="t" r="r" b="b"/>
              <a:pathLst>
                <a:path w="3202940" h="3992879">
                  <a:moveTo>
                    <a:pt x="3131820" y="71120"/>
                  </a:moveTo>
                  <a:lnTo>
                    <a:pt x="3114040" y="71120"/>
                  </a:lnTo>
                  <a:lnTo>
                    <a:pt x="3114040" y="88900"/>
                  </a:lnTo>
                  <a:lnTo>
                    <a:pt x="3114040" y="3903980"/>
                  </a:lnTo>
                  <a:lnTo>
                    <a:pt x="88900" y="3903980"/>
                  </a:lnTo>
                  <a:lnTo>
                    <a:pt x="88900" y="88900"/>
                  </a:lnTo>
                  <a:lnTo>
                    <a:pt x="3114040" y="88900"/>
                  </a:lnTo>
                  <a:lnTo>
                    <a:pt x="3114040" y="71120"/>
                  </a:lnTo>
                  <a:lnTo>
                    <a:pt x="71120" y="71120"/>
                  </a:lnTo>
                  <a:lnTo>
                    <a:pt x="71120" y="88900"/>
                  </a:lnTo>
                  <a:lnTo>
                    <a:pt x="71120" y="3903980"/>
                  </a:lnTo>
                  <a:lnTo>
                    <a:pt x="71120" y="3921760"/>
                  </a:lnTo>
                  <a:lnTo>
                    <a:pt x="3131820" y="3921760"/>
                  </a:lnTo>
                  <a:lnTo>
                    <a:pt x="3131820" y="3903980"/>
                  </a:lnTo>
                  <a:lnTo>
                    <a:pt x="3131820" y="88900"/>
                  </a:lnTo>
                  <a:lnTo>
                    <a:pt x="3131820" y="71120"/>
                  </a:lnTo>
                  <a:close/>
                </a:path>
                <a:path w="3202940" h="3992879">
                  <a:moveTo>
                    <a:pt x="3202940" y="0"/>
                  </a:moveTo>
                  <a:lnTo>
                    <a:pt x="3149600" y="0"/>
                  </a:lnTo>
                  <a:lnTo>
                    <a:pt x="3149600" y="53340"/>
                  </a:lnTo>
                  <a:lnTo>
                    <a:pt x="3149600" y="3939540"/>
                  </a:lnTo>
                  <a:lnTo>
                    <a:pt x="53340" y="3939540"/>
                  </a:lnTo>
                  <a:lnTo>
                    <a:pt x="53340" y="53340"/>
                  </a:lnTo>
                  <a:lnTo>
                    <a:pt x="3149600" y="53340"/>
                  </a:lnTo>
                  <a:lnTo>
                    <a:pt x="3149600" y="0"/>
                  </a:lnTo>
                  <a:lnTo>
                    <a:pt x="0" y="0"/>
                  </a:lnTo>
                  <a:lnTo>
                    <a:pt x="0" y="53340"/>
                  </a:lnTo>
                  <a:lnTo>
                    <a:pt x="0" y="3939540"/>
                  </a:lnTo>
                  <a:lnTo>
                    <a:pt x="0" y="3992880"/>
                  </a:lnTo>
                  <a:lnTo>
                    <a:pt x="3202940" y="3992880"/>
                  </a:lnTo>
                  <a:lnTo>
                    <a:pt x="3202940" y="3939540"/>
                  </a:lnTo>
                  <a:lnTo>
                    <a:pt x="3202940" y="53340"/>
                  </a:lnTo>
                  <a:lnTo>
                    <a:pt x="3202940" y="0"/>
                  </a:lnTo>
                  <a:close/>
                </a:path>
              </a:pathLst>
            </a:custGeom>
            <a:solidFill>
              <a:srgbClr val="000000"/>
            </a:solidFill>
          </p:spPr>
          <p:txBody>
            <a:bodyPr wrap="square" lIns="0" tIns="0" rIns="0" bIns="0" rtlCol="0"/>
            <a:lstStyle/>
            <a:p>
              <a:endParaRPr/>
            </a:p>
          </p:txBody>
        </p:sp>
        <p:pic>
          <p:nvPicPr>
            <p:cNvPr id="8" name="object 8"/>
            <p:cNvPicPr/>
            <p:nvPr/>
          </p:nvPicPr>
          <p:blipFill>
            <a:blip r:embed="rId5" cstate="print"/>
            <a:stretch>
              <a:fillRect/>
            </a:stretch>
          </p:blipFill>
          <p:spPr>
            <a:xfrm>
              <a:off x="891539" y="3421379"/>
              <a:ext cx="5557774" cy="3411474"/>
            </a:xfrm>
            <a:prstGeom prst="rect">
              <a:avLst/>
            </a:prstGeom>
          </p:spPr>
        </p:pic>
        <p:pic>
          <p:nvPicPr>
            <p:cNvPr id="9" name="object 9"/>
            <p:cNvPicPr/>
            <p:nvPr/>
          </p:nvPicPr>
          <p:blipFill>
            <a:blip r:embed="rId6" cstate="print"/>
            <a:stretch>
              <a:fillRect/>
            </a:stretch>
          </p:blipFill>
          <p:spPr>
            <a:xfrm>
              <a:off x="1043939" y="3573779"/>
              <a:ext cx="5184140" cy="3037839"/>
            </a:xfrm>
            <a:prstGeom prst="rect">
              <a:avLst/>
            </a:prstGeom>
          </p:spPr>
        </p:pic>
        <p:sp>
          <p:nvSpPr>
            <p:cNvPr id="10" name="object 10"/>
            <p:cNvSpPr/>
            <p:nvPr/>
          </p:nvSpPr>
          <p:spPr>
            <a:xfrm>
              <a:off x="980439" y="3510279"/>
              <a:ext cx="5311140" cy="3164840"/>
            </a:xfrm>
            <a:custGeom>
              <a:avLst/>
              <a:gdLst/>
              <a:ahLst/>
              <a:cxnLst/>
              <a:rect l="l" t="t" r="r" b="b"/>
              <a:pathLst>
                <a:path w="5311140" h="3164840">
                  <a:moveTo>
                    <a:pt x="0" y="3164839"/>
                  </a:moveTo>
                  <a:lnTo>
                    <a:pt x="5311140" y="3164839"/>
                  </a:lnTo>
                  <a:lnTo>
                    <a:pt x="5311140" y="0"/>
                  </a:lnTo>
                  <a:lnTo>
                    <a:pt x="0" y="0"/>
                  </a:lnTo>
                  <a:lnTo>
                    <a:pt x="0" y="3164839"/>
                  </a:lnTo>
                  <a:close/>
                </a:path>
              </a:pathLst>
            </a:custGeom>
            <a:ln w="127000">
              <a:solidFill>
                <a:srgbClr val="000000"/>
              </a:solidFill>
            </a:ln>
          </p:spPr>
          <p:txBody>
            <a:bodyPr wrap="square" lIns="0" tIns="0" rIns="0" bIns="0" rtlCol="0"/>
            <a:lstStyle/>
            <a:p>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30" y="0"/>
            <a:ext cx="9145905" cy="4020820"/>
            <a:chOff x="-830" y="0"/>
            <a:chExt cx="9145905" cy="4020820"/>
          </a:xfrm>
        </p:grpSpPr>
        <p:pic>
          <p:nvPicPr>
            <p:cNvPr id="3" name="object 3"/>
            <p:cNvPicPr/>
            <p:nvPr/>
          </p:nvPicPr>
          <p:blipFill>
            <a:blip r:embed="rId2" cstate="print"/>
            <a:stretch>
              <a:fillRect/>
            </a:stretch>
          </p:blipFill>
          <p:spPr>
            <a:xfrm>
              <a:off x="680719" y="401320"/>
              <a:ext cx="3530854" cy="3530854"/>
            </a:xfrm>
            <a:prstGeom prst="rect">
              <a:avLst/>
            </a:prstGeom>
          </p:spPr>
        </p:pic>
        <p:sp>
          <p:nvSpPr>
            <p:cNvPr id="4" name="object 4"/>
            <p:cNvSpPr/>
            <p:nvPr/>
          </p:nvSpPr>
          <p:spPr>
            <a:xfrm>
              <a:off x="594360" y="314959"/>
              <a:ext cx="3705860" cy="3705860"/>
            </a:xfrm>
            <a:custGeom>
              <a:avLst/>
              <a:gdLst/>
              <a:ahLst/>
              <a:cxnLst/>
              <a:rect l="l" t="t" r="r" b="b"/>
              <a:pathLst>
                <a:path w="3705860" h="3705860">
                  <a:moveTo>
                    <a:pt x="3634740" y="71120"/>
                  </a:moveTo>
                  <a:lnTo>
                    <a:pt x="71120" y="71120"/>
                  </a:lnTo>
                  <a:lnTo>
                    <a:pt x="71120" y="88900"/>
                  </a:lnTo>
                  <a:lnTo>
                    <a:pt x="71120" y="3616960"/>
                  </a:lnTo>
                  <a:lnTo>
                    <a:pt x="71120" y="3634740"/>
                  </a:lnTo>
                  <a:lnTo>
                    <a:pt x="3634740" y="3634740"/>
                  </a:lnTo>
                  <a:lnTo>
                    <a:pt x="3634740" y="3616972"/>
                  </a:lnTo>
                  <a:lnTo>
                    <a:pt x="3634740" y="88900"/>
                  </a:lnTo>
                  <a:lnTo>
                    <a:pt x="3616960" y="88912"/>
                  </a:lnTo>
                  <a:lnTo>
                    <a:pt x="3616960" y="3616960"/>
                  </a:lnTo>
                  <a:lnTo>
                    <a:pt x="88900" y="3616960"/>
                  </a:lnTo>
                  <a:lnTo>
                    <a:pt x="88900" y="88900"/>
                  </a:lnTo>
                  <a:lnTo>
                    <a:pt x="3634740" y="88900"/>
                  </a:lnTo>
                  <a:lnTo>
                    <a:pt x="3634740" y="71120"/>
                  </a:lnTo>
                  <a:close/>
                </a:path>
                <a:path w="3705860" h="3705860">
                  <a:moveTo>
                    <a:pt x="3705860" y="0"/>
                  </a:moveTo>
                  <a:lnTo>
                    <a:pt x="3652520" y="0"/>
                  </a:lnTo>
                  <a:lnTo>
                    <a:pt x="3652520" y="53340"/>
                  </a:lnTo>
                  <a:lnTo>
                    <a:pt x="3652520" y="3652520"/>
                  </a:lnTo>
                  <a:lnTo>
                    <a:pt x="53340" y="3652520"/>
                  </a:lnTo>
                  <a:lnTo>
                    <a:pt x="53340" y="53340"/>
                  </a:lnTo>
                  <a:lnTo>
                    <a:pt x="3652520" y="53340"/>
                  </a:lnTo>
                  <a:lnTo>
                    <a:pt x="3652520" y="0"/>
                  </a:lnTo>
                  <a:lnTo>
                    <a:pt x="0" y="0"/>
                  </a:lnTo>
                  <a:lnTo>
                    <a:pt x="0" y="53340"/>
                  </a:lnTo>
                  <a:lnTo>
                    <a:pt x="0" y="3652520"/>
                  </a:lnTo>
                  <a:lnTo>
                    <a:pt x="0" y="3705860"/>
                  </a:lnTo>
                  <a:lnTo>
                    <a:pt x="3705860" y="3705860"/>
                  </a:lnTo>
                  <a:lnTo>
                    <a:pt x="3705860" y="3652520"/>
                  </a:lnTo>
                  <a:lnTo>
                    <a:pt x="3705860" y="53340"/>
                  </a:lnTo>
                  <a:lnTo>
                    <a:pt x="3705860" y="0"/>
                  </a:lnTo>
                  <a:close/>
                </a:path>
              </a:pathLst>
            </a:custGeom>
            <a:solidFill>
              <a:srgbClr val="000000"/>
            </a:solidFill>
          </p:spPr>
          <p:txBody>
            <a:bodyPr wrap="square" lIns="0" tIns="0" rIns="0" bIns="0" rtlCol="0"/>
            <a:lstStyle/>
            <a:p>
              <a:endParaRPr/>
            </a:p>
          </p:txBody>
        </p:sp>
      </p:grpSp>
      <p:grpSp>
        <p:nvGrpSpPr>
          <p:cNvPr id="5" name="object 5"/>
          <p:cNvGrpSpPr/>
          <p:nvPr/>
        </p:nvGrpSpPr>
        <p:grpSpPr>
          <a:xfrm>
            <a:off x="810259" y="4208779"/>
            <a:ext cx="3987800" cy="2649220"/>
            <a:chOff x="810259" y="4208779"/>
            <a:chExt cx="3987800" cy="2649220"/>
          </a:xfrm>
        </p:grpSpPr>
        <p:pic>
          <p:nvPicPr>
            <p:cNvPr id="6" name="object 6"/>
            <p:cNvPicPr/>
            <p:nvPr/>
          </p:nvPicPr>
          <p:blipFill>
            <a:blip r:embed="rId3" cstate="print"/>
            <a:stretch>
              <a:fillRect/>
            </a:stretch>
          </p:blipFill>
          <p:spPr>
            <a:xfrm>
              <a:off x="896619" y="4295138"/>
              <a:ext cx="3812794" cy="2545334"/>
            </a:xfrm>
            <a:prstGeom prst="rect">
              <a:avLst/>
            </a:prstGeom>
          </p:spPr>
        </p:pic>
        <p:sp>
          <p:nvSpPr>
            <p:cNvPr id="7" name="object 7"/>
            <p:cNvSpPr/>
            <p:nvPr/>
          </p:nvSpPr>
          <p:spPr>
            <a:xfrm>
              <a:off x="810260" y="4208779"/>
              <a:ext cx="3987800" cy="2649220"/>
            </a:xfrm>
            <a:custGeom>
              <a:avLst/>
              <a:gdLst/>
              <a:ahLst/>
              <a:cxnLst/>
              <a:rect l="l" t="t" r="r" b="b"/>
              <a:pathLst>
                <a:path w="3987800" h="2649220">
                  <a:moveTo>
                    <a:pt x="3916680" y="88900"/>
                  </a:moveTo>
                  <a:lnTo>
                    <a:pt x="3916667" y="71120"/>
                  </a:lnTo>
                  <a:lnTo>
                    <a:pt x="3898900" y="71120"/>
                  </a:lnTo>
                  <a:lnTo>
                    <a:pt x="3898900" y="88900"/>
                  </a:lnTo>
                  <a:lnTo>
                    <a:pt x="3898900" y="2631440"/>
                  </a:lnTo>
                  <a:lnTo>
                    <a:pt x="88900" y="2631440"/>
                  </a:lnTo>
                  <a:lnTo>
                    <a:pt x="88900" y="88900"/>
                  </a:lnTo>
                  <a:lnTo>
                    <a:pt x="3898900" y="88900"/>
                  </a:lnTo>
                  <a:lnTo>
                    <a:pt x="3898900" y="71120"/>
                  </a:lnTo>
                  <a:lnTo>
                    <a:pt x="71120" y="71120"/>
                  </a:lnTo>
                  <a:lnTo>
                    <a:pt x="71120" y="88900"/>
                  </a:lnTo>
                  <a:lnTo>
                    <a:pt x="71120" y="2631440"/>
                  </a:lnTo>
                  <a:lnTo>
                    <a:pt x="71120" y="2649220"/>
                  </a:lnTo>
                  <a:lnTo>
                    <a:pt x="3916667" y="2649220"/>
                  </a:lnTo>
                  <a:lnTo>
                    <a:pt x="3916667" y="2631440"/>
                  </a:lnTo>
                  <a:lnTo>
                    <a:pt x="3916680" y="88900"/>
                  </a:lnTo>
                  <a:close/>
                </a:path>
                <a:path w="3987800" h="2649220">
                  <a:moveTo>
                    <a:pt x="3987800" y="0"/>
                  </a:moveTo>
                  <a:lnTo>
                    <a:pt x="0" y="0"/>
                  </a:lnTo>
                  <a:lnTo>
                    <a:pt x="0" y="53340"/>
                  </a:lnTo>
                  <a:lnTo>
                    <a:pt x="0" y="2649220"/>
                  </a:lnTo>
                  <a:lnTo>
                    <a:pt x="53340" y="2649220"/>
                  </a:lnTo>
                  <a:lnTo>
                    <a:pt x="53340" y="53340"/>
                  </a:lnTo>
                  <a:lnTo>
                    <a:pt x="3934460" y="53340"/>
                  </a:lnTo>
                  <a:lnTo>
                    <a:pt x="3934460" y="2649220"/>
                  </a:lnTo>
                  <a:lnTo>
                    <a:pt x="3987800" y="2649220"/>
                  </a:lnTo>
                  <a:lnTo>
                    <a:pt x="3987800" y="53340"/>
                  </a:lnTo>
                  <a:lnTo>
                    <a:pt x="3987800" y="0"/>
                  </a:lnTo>
                  <a:close/>
                </a:path>
              </a:pathLst>
            </a:custGeom>
            <a:solidFill>
              <a:srgbClr val="000000"/>
            </a:solidFill>
          </p:spPr>
          <p:txBody>
            <a:bodyPr wrap="square" lIns="0" tIns="0" rIns="0" bIns="0" rtlCol="0"/>
            <a:lstStyle/>
            <a:p>
              <a:endParaRPr/>
            </a:p>
          </p:txBody>
        </p:sp>
      </p:grpSp>
      <p:grpSp>
        <p:nvGrpSpPr>
          <p:cNvPr id="8" name="object 8"/>
          <p:cNvGrpSpPr/>
          <p:nvPr/>
        </p:nvGrpSpPr>
        <p:grpSpPr>
          <a:xfrm>
            <a:off x="4914900" y="1107439"/>
            <a:ext cx="3967479" cy="4282440"/>
            <a:chOff x="4914900" y="1107439"/>
            <a:chExt cx="3967479" cy="4282440"/>
          </a:xfrm>
        </p:grpSpPr>
        <p:pic>
          <p:nvPicPr>
            <p:cNvPr id="9" name="object 9"/>
            <p:cNvPicPr/>
            <p:nvPr/>
          </p:nvPicPr>
          <p:blipFill>
            <a:blip r:embed="rId4" cstate="print"/>
            <a:stretch>
              <a:fillRect/>
            </a:stretch>
          </p:blipFill>
          <p:spPr>
            <a:xfrm>
              <a:off x="5001260" y="1193799"/>
              <a:ext cx="3792474" cy="4107434"/>
            </a:xfrm>
            <a:prstGeom prst="rect">
              <a:avLst/>
            </a:prstGeom>
          </p:spPr>
        </p:pic>
        <p:sp>
          <p:nvSpPr>
            <p:cNvPr id="10" name="object 10"/>
            <p:cNvSpPr/>
            <p:nvPr/>
          </p:nvSpPr>
          <p:spPr>
            <a:xfrm>
              <a:off x="4914900" y="1107439"/>
              <a:ext cx="3967479" cy="4282440"/>
            </a:xfrm>
            <a:custGeom>
              <a:avLst/>
              <a:gdLst/>
              <a:ahLst/>
              <a:cxnLst/>
              <a:rect l="l" t="t" r="r" b="b"/>
              <a:pathLst>
                <a:path w="3967479" h="4282440">
                  <a:moveTo>
                    <a:pt x="3896360" y="71120"/>
                  </a:moveTo>
                  <a:lnTo>
                    <a:pt x="3878580" y="71120"/>
                  </a:lnTo>
                  <a:lnTo>
                    <a:pt x="3878580" y="88900"/>
                  </a:lnTo>
                  <a:lnTo>
                    <a:pt x="3878580" y="4193540"/>
                  </a:lnTo>
                  <a:lnTo>
                    <a:pt x="88900" y="4193540"/>
                  </a:lnTo>
                  <a:lnTo>
                    <a:pt x="88900" y="88900"/>
                  </a:lnTo>
                  <a:lnTo>
                    <a:pt x="3878580" y="88900"/>
                  </a:lnTo>
                  <a:lnTo>
                    <a:pt x="3878580" y="71120"/>
                  </a:lnTo>
                  <a:lnTo>
                    <a:pt x="71120" y="71120"/>
                  </a:lnTo>
                  <a:lnTo>
                    <a:pt x="71120" y="88900"/>
                  </a:lnTo>
                  <a:lnTo>
                    <a:pt x="71120" y="4193540"/>
                  </a:lnTo>
                  <a:lnTo>
                    <a:pt x="71120" y="4211320"/>
                  </a:lnTo>
                  <a:lnTo>
                    <a:pt x="3896360" y="4211320"/>
                  </a:lnTo>
                  <a:lnTo>
                    <a:pt x="3896360" y="4193552"/>
                  </a:lnTo>
                  <a:lnTo>
                    <a:pt x="3896360" y="88900"/>
                  </a:lnTo>
                  <a:lnTo>
                    <a:pt x="3896360" y="71120"/>
                  </a:lnTo>
                  <a:close/>
                </a:path>
                <a:path w="3967479" h="4282440">
                  <a:moveTo>
                    <a:pt x="3967480" y="0"/>
                  </a:moveTo>
                  <a:lnTo>
                    <a:pt x="3914140" y="0"/>
                  </a:lnTo>
                  <a:lnTo>
                    <a:pt x="3914140" y="53340"/>
                  </a:lnTo>
                  <a:lnTo>
                    <a:pt x="3914140" y="4229100"/>
                  </a:lnTo>
                  <a:lnTo>
                    <a:pt x="53340" y="4229100"/>
                  </a:lnTo>
                  <a:lnTo>
                    <a:pt x="53340" y="53340"/>
                  </a:lnTo>
                  <a:lnTo>
                    <a:pt x="3914140" y="53340"/>
                  </a:lnTo>
                  <a:lnTo>
                    <a:pt x="3914140" y="0"/>
                  </a:lnTo>
                  <a:lnTo>
                    <a:pt x="0" y="0"/>
                  </a:lnTo>
                  <a:lnTo>
                    <a:pt x="0" y="53340"/>
                  </a:lnTo>
                  <a:lnTo>
                    <a:pt x="0" y="4229100"/>
                  </a:lnTo>
                  <a:lnTo>
                    <a:pt x="0" y="4282440"/>
                  </a:lnTo>
                  <a:lnTo>
                    <a:pt x="3967480" y="4282440"/>
                  </a:lnTo>
                  <a:lnTo>
                    <a:pt x="3967480" y="4229100"/>
                  </a:lnTo>
                  <a:lnTo>
                    <a:pt x="3967480" y="53340"/>
                  </a:lnTo>
                  <a:lnTo>
                    <a:pt x="3967480" y="0"/>
                  </a:lnTo>
                  <a:close/>
                </a:path>
              </a:pathLst>
            </a:custGeom>
            <a:solidFill>
              <a:srgbClr val="000000"/>
            </a:solidFill>
          </p:spPr>
          <p:txBody>
            <a:bodyPr wrap="square" lIns="0" tIns="0" rIns="0" bIns="0" rtlCol="0"/>
            <a:lstStyle/>
            <a:p>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30" y="0"/>
            <a:ext cx="9145905" cy="6685280"/>
            <a:chOff x="-830" y="0"/>
            <a:chExt cx="9145905" cy="6685280"/>
          </a:xfrm>
        </p:grpSpPr>
        <p:pic>
          <p:nvPicPr>
            <p:cNvPr id="3" name="object 3"/>
            <p:cNvPicPr/>
            <p:nvPr/>
          </p:nvPicPr>
          <p:blipFill>
            <a:blip r:embed="rId2" cstate="print"/>
            <a:stretch>
              <a:fillRect/>
            </a:stretch>
          </p:blipFill>
          <p:spPr>
            <a:xfrm>
              <a:off x="680719" y="546100"/>
              <a:ext cx="7996174" cy="6050534"/>
            </a:xfrm>
            <a:prstGeom prst="rect">
              <a:avLst/>
            </a:prstGeom>
          </p:spPr>
        </p:pic>
        <p:sp>
          <p:nvSpPr>
            <p:cNvPr id="4" name="object 4"/>
            <p:cNvSpPr/>
            <p:nvPr/>
          </p:nvSpPr>
          <p:spPr>
            <a:xfrm>
              <a:off x="594360" y="459739"/>
              <a:ext cx="8171180" cy="6225540"/>
            </a:xfrm>
            <a:custGeom>
              <a:avLst/>
              <a:gdLst/>
              <a:ahLst/>
              <a:cxnLst/>
              <a:rect l="l" t="t" r="r" b="b"/>
              <a:pathLst>
                <a:path w="8171180" h="6225540">
                  <a:moveTo>
                    <a:pt x="8100060" y="71120"/>
                  </a:moveTo>
                  <a:lnTo>
                    <a:pt x="8082280" y="71120"/>
                  </a:lnTo>
                  <a:lnTo>
                    <a:pt x="8082280" y="88900"/>
                  </a:lnTo>
                  <a:lnTo>
                    <a:pt x="8082280" y="6136640"/>
                  </a:lnTo>
                  <a:lnTo>
                    <a:pt x="88900" y="6136640"/>
                  </a:lnTo>
                  <a:lnTo>
                    <a:pt x="88900" y="88900"/>
                  </a:lnTo>
                  <a:lnTo>
                    <a:pt x="8082280" y="88900"/>
                  </a:lnTo>
                  <a:lnTo>
                    <a:pt x="8082280" y="71120"/>
                  </a:lnTo>
                  <a:lnTo>
                    <a:pt x="71120" y="71120"/>
                  </a:lnTo>
                  <a:lnTo>
                    <a:pt x="71120" y="88900"/>
                  </a:lnTo>
                  <a:lnTo>
                    <a:pt x="71120" y="6136640"/>
                  </a:lnTo>
                  <a:lnTo>
                    <a:pt x="71120" y="6154420"/>
                  </a:lnTo>
                  <a:lnTo>
                    <a:pt x="8100060" y="6154420"/>
                  </a:lnTo>
                  <a:lnTo>
                    <a:pt x="8100060" y="6136652"/>
                  </a:lnTo>
                  <a:lnTo>
                    <a:pt x="8100060" y="88900"/>
                  </a:lnTo>
                  <a:lnTo>
                    <a:pt x="8100060" y="71120"/>
                  </a:lnTo>
                  <a:close/>
                </a:path>
                <a:path w="8171180" h="6225540">
                  <a:moveTo>
                    <a:pt x="8171180" y="0"/>
                  </a:moveTo>
                  <a:lnTo>
                    <a:pt x="8117840" y="0"/>
                  </a:lnTo>
                  <a:lnTo>
                    <a:pt x="8117840" y="53340"/>
                  </a:lnTo>
                  <a:lnTo>
                    <a:pt x="8117840" y="6172200"/>
                  </a:lnTo>
                  <a:lnTo>
                    <a:pt x="53340" y="6172200"/>
                  </a:lnTo>
                  <a:lnTo>
                    <a:pt x="53340" y="53340"/>
                  </a:lnTo>
                  <a:lnTo>
                    <a:pt x="8117840" y="53340"/>
                  </a:lnTo>
                  <a:lnTo>
                    <a:pt x="8117840" y="0"/>
                  </a:lnTo>
                  <a:lnTo>
                    <a:pt x="0" y="0"/>
                  </a:lnTo>
                  <a:lnTo>
                    <a:pt x="0" y="53340"/>
                  </a:lnTo>
                  <a:lnTo>
                    <a:pt x="0" y="6172200"/>
                  </a:lnTo>
                  <a:lnTo>
                    <a:pt x="0" y="6225540"/>
                  </a:lnTo>
                  <a:lnTo>
                    <a:pt x="8171180" y="6225540"/>
                  </a:lnTo>
                  <a:lnTo>
                    <a:pt x="8171180" y="6172200"/>
                  </a:lnTo>
                  <a:lnTo>
                    <a:pt x="8171180" y="53340"/>
                  </a:lnTo>
                  <a:lnTo>
                    <a:pt x="8171180" y="0"/>
                  </a:lnTo>
                  <a:close/>
                </a:path>
              </a:pathLst>
            </a:custGeom>
            <a:solidFill>
              <a:srgbClr val="000000"/>
            </a:solidFill>
          </p:spPr>
          <p:txBody>
            <a:bodyPr wrap="square" lIns="0" tIns="0" rIns="0" bIns="0" rtlCol="0"/>
            <a:lstStyle/>
            <a:p>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30" y="0"/>
            <a:ext cx="9145905" cy="6469380"/>
            <a:chOff x="-830" y="0"/>
            <a:chExt cx="9145905" cy="6469380"/>
          </a:xfrm>
        </p:grpSpPr>
        <p:pic>
          <p:nvPicPr>
            <p:cNvPr id="3" name="object 3"/>
            <p:cNvPicPr/>
            <p:nvPr/>
          </p:nvPicPr>
          <p:blipFill>
            <a:blip r:embed="rId2" cstate="print"/>
            <a:stretch>
              <a:fillRect/>
            </a:stretch>
          </p:blipFill>
          <p:spPr>
            <a:xfrm>
              <a:off x="535940" y="474980"/>
              <a:ext cx="8069833" cy="5905754"/>
            </a:xfrm>
            <a:prstGeom prst="rect">
              <a:avLst/>
            </a:prstGeom>
          </p:spPr>
        </p:pic>
        <p:sp>
          <p:nvSpPr>
            <p:cNvPr id="4" name="object 4"/>
            <p:cNvSpPr/>
            <p:nvPr/>
          </p:nvSpPr>
          <p:spPr>
            <a:xfrm>
              <a:off x="449580" y="388619"/>
              <a:ext cx="8244840" cy="6080760"/>
            </a:xfrm>
            <a:custGeom>
              <a:avLst/>
              <a:gdLst/>
              <a:ahLst/>
              <a:cxnLst/>
              <a:rect l="l" t="t" r="r" b="b"/>
              <a:pathLst>
                <a:path w="8244840" h="6080760">
                  <a:moveTo>
                    <a:pt x="8173720" y="71120"/>
                  </a:moveTo>
                  <a:lnTo>
                    <a:pt x="8155940" y="71120"/>
                  </a:lnTo>
                  <a:lnTo>
                    <a:pt x="8155940" y="88900"/>
                  </a:lnTo>
                  <a:lnTo>
                    <a:pt x="8155940" y="5991860"/>
                  </a:lnTo>
                  <a:lnTo>
                    <a:pt x="88900" y="5991860"/>
                  </a:lnTo>
                  <a:lnTo>
                    <a:pt x="88900" y="88900"/>
                  </a:lnTo>
                  <a:lnTo>
                    <a:pt x="8155940" y="88900"/>
                  </a:lnTo>
                  <a:lnTo>
                    <a:pt x="8155940" y="71120"/>
                  </a:lnTo>
                  <a:lnTo>
                    <a:pt x="71120" y="71120"/>
                  </a:lnTo>
                  <a:lnTo>
                    <a:pt x="71120" y="88900"/>
                  </a:lnTo>
                  <a:lnTo>
                    <a:pt x="71120" y="5991860"/>
                  </a:lnTo>
                  <a:lnTo>
                    <a:pt x="71120" y="6009640"/>
                  </a:lnTo>
                  <a:lnTo>
                    <a:pt x="8173720" y="6009640"/>
                  </a:lnTo>
                  <a:lnTo>
                    <a:pt x="8173720" y="5991860"/>
                  </a:lnTo>
                  <a:lnTo>
                    <a:pt x="8173720" y="88900"/>
                  </a:lnTo>
                  <a:lnTo>
                    <a:pt x="8173720" y="71120"/>
                  </a:lnTo>
                  <a:close/>
                </a:path>
                <a:path w="8244840" h="6080760">
                  <a:moveTo>
                    <a:pt x="8244840" y="0"/>
                  </a:moveTo>
                  <a:lnTo>
                    <a:pt x="8191500" y="0"/>
                  </a:lnTo>
                  <a:lnTo>
                    <a:pt x="8191500" y="53340"/>
                  </a:lnTo>
                  <a:lnTo>
                    <a:pt x="8191500" y="6027420"/>
                  </a:lnTo>
                  <a:lnTo>
                    <a:pt x="53340" y="6027420"/>
                  </a:lnTo>
                  <a:lnTo>
                    <a:pt x="53340" y="53340"/>
                  </a:lnTo>
                  <a:lnTo>
                    <a:pt x="8191500" y="53340"/>
                  </a:lnTo>
                  <a:lnTo>
                    <a:pt x="8191500" y="0"/>
                  </a:lnTo>
                  <a:lnTo>
                    <a:pt x="0" y="0"/>
                  </a:lnTo>
                  <a:lnTo>
                    <a:pt x="0" y="53340"/>
                  </a:lnTo>
                  <a:lnTo>
                    <a:pt x="0" y="6027420"/>
                  </a:lnTo>
                  <a:lnTo>
                    <a:pt x="0" y="6080760"/>
                  </a:lnTo>
                  <a:lnTo>
                    <a:pt x="8244840" y="6080760"/>
                  </a:lnTo>
                  <a:lnTo>
                    <a:pt x="8244840" y="6027432"/>
                  </a:lnTo>
                  <a:lnTo>
                    <a:pt x="8244840" y="53340"/>
                  </a:lnTo>
                  <a:lnTo>
                    <a:pt x="8244840" y="0"/>
                  </a:lnTo>
                  <a:close/>
                </a:path>
              </a:pathLst>
            </a:custGeom>
            <a:solidFill>
              <a:srgbClr val="000000"/>
            </a:solidFill>
          </p:spPr>
          <p:txBody>
            <a:bodyPr wrap="square" lIns="0" tIns="0" rIns="0" bIns="0" rtlCol="0"/>
            <a:lstStyle/>
            <a:p>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30" y="0"/>
            <a:ext cx="9145905" cy="6327140"/>
            <a:chOff x="-830" y="0"/>
            <a:chExt cx="9145905" cy="6327140"/>
          </a:xfrm>
        </p:grpSpPr>
        <p:pic>
          <p:nvPicPr>
            <p:cNvPr id="3" name="object 3"/>
            <p:cNvPicPr/>
            <p:nvPr/>
          </p:nvPicPr>
          <p:blipFill>
            <a:blip r:embed="rId2" cstate="print"/>
            <a:stretch>
              <a:fillRect/>
            </a:stretch>
          </p:blipFill>
          <p:spPr>
            <a:xfrm>
              <a:off x="680719" y="546100"/>
              <a:ext cx="7851394" cy="5692394"/>
            </a:xfrm>
            <a:prstGeom prst="rect">
              <a:avLst/>
            </a:prstGeom>
          </p:spPr>
        </p:pic>
        <p:sp>
          <p:nvSpPr>
            <p:cNvPr id="4" name="object 4"/>
            <p:cNvSpPr/>
            <p:nvPr/>
          </p:nvSpPr>
          <p:spPr>
            <a:xfrm>
              <a:off x="594360" y="459739"/>
              <a:ext cx="8026400" cy="5867400"/>
            </a:xfrm>
            <a:custGeom>
              <a:avLst/>
              <a:gdLst/>
              <a:ahLst/>
              <a:cxnLst/>
              <a:rect l="l" t="t" r="r" b="b"/>
              <a:pathLst>
                <a:path w="8026400" h="5867400">
                  <a:moveTo>
                    <a:pt x="7955280" y="71120"/>
                  </a:moveTo>
                  <a:lnTo>
                    <a:pt x="7937500" y="71120"/>
                  </a:lnTo>
                  <a:lnTo>
                    <a:pt x="7937500" y="88900"/>
                  </a:lnTo>
                  <a:lnTo>
                    <a:pt x="7937500" y="5778500"/>
                  </a:lnTo>
                  <a:lnTo>
                    <a:pt x="88900" y="5778500"/>
                  </a:lnTo>
                  <a:lnTo>
                    <a:pt x="88900" y="88900"/>
                  </a:lnTo>
                  <a:lnTo>
                    <a:pt x="7937500" y="88900"/>
                  </a:lnTo>
                  <a:lnTo>
                    <a:pt x="7937500" y="71120"/>
                  </a:lnTo>
                  <a:lnTo>
                    <a:pt x="71120" y="71120"/>
                  </a:lnTo>
                  <a:lnTo>
                    <a:pt x="71120" y="88900"/>
                  </a:lnTo>
                  <a:lnTo>
                    <a:pt x="71120" y="5778500"/>
                  </a:lnTo>
                  <a:lnTo>
                    <a:pt x="71120" y="5796280"/>
                  </a:lnTo>
                  <a:lnTo>
                    <a:pt x="7955280" y="5796280"/>
                  </a:lnTo>
                  <a:lnTo>
                    <a:pt x="7955280" y="5778500"/>
                  </a:lnTo>
                  <a:lnTo>
                    <a:pt x="7955280" y="88900"/>
                  </a:lnTo>
                  <a:lnTo>
                    <a:pt x="7955280" y="71120"/>
                  </a:lnTo>
                  <a:close/>
                </a:path>
                <a:path w="8026400" h="5867400">
                  <a:moveTo>
                    <a:pt x="8026400" y="0"/>
                  </a:moveTo>
                  <a:lnTo>
                    <a:pt x="7973060" y="0"/>
                  </a:lnTo>
                  <a:lnTo>
                    <a:pt x="7973060" y="53340"/>
                  </a:lnTo>
                  <a:lnTo>
                    <a:pt x="7973060" y="5814060"/>
                  </a:lnTo>
                  <a:lnTo>
                    <a:pt x="53340" y="5814060"/>
                  </a:lnTo>
                  <a:lnTo>
                    <a:pt x="53340" y="53340"/>
                  </a:lnTo>
                  <a:lnTo>
                    <a:pt x="7973060" y="53340"/>
                  </a:lnTo>
                  <a:lnTo>
                    <a:pt x="7973060" y="0"/>
                  </a:lnTo>
                  <a:lnTo>
                    <a:pt x="0" y="0"/>
                  </a:lnTo>
                  <a:lnTo>
                    <a:pt x="0" y="53340"/>
                  </a:lnTo>
                  <a:lnTo>
                    <a:pt x="0" y="5814060"/>
                  </a:lnTo>
                  <a:lnTo>
                    <a:pt x="0" y="5867400"/>
                  </a:lnTo>
                  <a:lnTo>
                    <a:pt x="8026400" y="5867400"/>
                  </a:lnTo>
                  <a:lnTo>
                    <a:pt x="8026400" y="5814060"/>
                  </a:lnTo>
                  <a:lnTo>
                    <a:pt x="8026400" y="53340"/>
                  </a:lnTo>
                  <a:lnTo>
                    <a:pt x="8026400" y="0"/>
                  </a:lnTo>
                  <a:close/>
                </a:path>
              </a:pathLst>
            </a:custGeom>
            <a:solidFill>
              <a:srgbClr val="000000"/>
            </a:solidFill>
          </p:spPr>
          <p:txBody>
            <a:bodyPr wrap="square" lIns="0" tIns="0" rIns="0" bIns="0" rtlCol="0"/>
            <a:lstStyle/>
            <a:p>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30" y="0"/>
            <a:ext cx="9145905" cy="1996439"/>
            <a:chOff x="-830" y="0"/>
            <a:chExt cx="9145905" cy="1996439"/>
          </a:xfrm>
        </p:grpSpPr>
        <p:sp>
          <p:nvSpPr>
            <p:cNvPr id="3" name="object 3"/>
            <p:cNvSpPr/>
            <p:nvPr/>
          </p:nvSpPr>
          <p:spPr>
            <a:xfrm>
              <a:off x="2564129" y="923289"/>
              <a:ext cx="4241800" cy="1054100"/>
            </a:xfrm>
            <a:custGeom>
              <a:avLst/>
              <a:gdLst/>
              <a:ahLst/>
              <a:cxnLst/>
              <a:rect l="l" t="t" r="r" b="b"/>
              <a:pathLst>
                <a:path w="4241800" h="1054100">
                  <a:moveTo>
                    <a:pt x="4241800" y="0"/>
                  </a:moveTo>
                  <a:lnTo>
                    <a:pt x="0" y="0"/>
                  </a:lnTo>
                  <a:lnTo>
                    <a:pt x="0" y="1054100"/>
                  </a:lnTo>
                  <a:lnTo>
                    <a:pt x="4241800" y="1054100"/>
                  </a:lnTo>
                  <a:lnTo>
                    <a:pt x="4241800" y="0"/>
                  </a:lnTo>
                  <a:close/>
                </a:path>
              </a:pathLst>
            </a:custGeom>
            <a:solidFill>
              <a:srgbClr val="FFFF00"/>
            </a:solidFill>
          </p:spPr>
          <p:txBody>
            <a:bodyPr wrap="square" lIns="0" tIns="0" rIns="0" bIns="0" rtlCol="0"/>
            <a:lstStyle/>
            <a:p>
              <a:endParaRPr/>
            </a:p>
          </p:txBody>
        </p:sp>
        <p:sp>
          <p:nvSpPr>
            <p:cNvPr id="4" name="object 4"/>
            <p:cNvSpPr/>
            <p:nvPr/>
          </p:nvSpPr>
          <p:spPr>
            <a:xfrm>
              <a:off x="2564129" y="923289"/>
              <a:ext cx="4241800" cy="1054100"/>
            </a:xfrm>
            <a:custGeom>
              <a:avLst/>
              <a:gdLst/>
              <a:ahLst/>
              <a:cxnLst/>
              <a:rect l="l" t="t" r="r" b="b"/>
              <a:pathLst>
                <a:path w="4241800" h="1054100">
                  <a:moveTo>
                    <a:pt x="0" y="1054100"/>
                  </a:moveTo>
                  <a:lnTo>
                    <a:pt x="4241800" y="1054100"/>
                  </a:lnTo>
                  <a:lnTo>
                    <a:pt x="4241800" y="0"/>
                  </a:lnTo>
                  <a:lnTo>
                    <a:pt x="0" y="0"/>
                  </a:lnTo>
                  <a:lnTo>
                    <a:pt x="0" y="1054100"/>
                  </a:lnTo>
                  <a:close/>
                </a:path>
              </a:pathLst>
            </a:custGeom>
            <a:ln w="38100">
              <a:solidFill>
                <a:srgbClr val="085091"/>
              </a:solidFill>
            </a:ln>
          </p:spPr>
          <p:txBody>
            <a:bodyPr wrap="square" lIns="0" tIns="0" rIns="0" bIns="0" rtlCol="0"/>
            <a:lstStyle/>
            <a:p>
              <a:endParaRPr/>
            </a:p>
          </p:txBody>
        </p:sp>
      </p:grpSp>
      <p:sp>
        <p:nvSpPr>
          <p:cNvPr id="5" name="object 5"/>
          <p:cNvSpPr txBox="1">
            <a:spLocks noGrp="1"/>
          </p:cNvSpPr>
          <p:nvPr>
            <p:ph type="title"/>
          </p:nvPr>
        </p:nvSpPr>
        <p:spPr>
          <a:xfrm>
            <a:off x="3406140" y="925512"/>
            <a:ext cx="2552065" cy="1002030"/>
          </a:xfrm>
          <a:prstGeom prst="rect">
            <a:avLst/>
          </a:prstGeom>
        </p:spPr>
        <p:txBody>
          <a:bodyPr vert="horz" wrap="square" lIns="0" tIns="12700" rIns="0" bIns="0" rtlCol="0">
            <a:spAutoFit/>
          </a:bodyPr>
          <a:lstStyle/>
          <a:p>
            <a:pPr marL="322580" marR="5080" indent="-309880">
              <a:lnSpc>
                <a:spcPct val="100000"/>
              </a:lnSpc>
              <a:spcBef>
                <a:spcPts val="100"/>
              </a:spcBef>
            </a:pPr>
            <a:r>
              <a:rPr sz="3200" spc="-10" dirty="0">
                <a:solidFill>
                  <a:srgbClr val="C00000"/>
                </a:solidFill>
              </a:rPr>
              <a:t>Postproduction Technology</a:t>
            </a:r>
            <a:endParaRPr sz="3200"/>
          </a:p>
        </p:txBody>
      </p:sp>
      <p:grpSp>
        <p:nvGrpSpPr>
          <p:cNvPr id="6" name="object 6"/>
          <p:cNvGrpSpPr/>
          <p:nvPr/>
        </p:nvGrpSpPr>
        <p:grpSpPr>
          <a:xfrm>
            <a:off x="1247139" y="1984057"/>
            <a:ext cx="5562600" cy="810260"/>
            <a:chOff x="1247139" y="1984057"/>
            <a:chExt cx="5562600" cy="810260"/>
          </a:xfrm>
        </p:grpSpPr>
        <p:sp>
          <p:nvSpPr>
            <p:cNvPr id="7" name="object 7"/>
            <p:cNvSpPr/>
            <p:nvPr/>
          </p:nvSpPr>
          <p:spPr>
            <a:xfrm>
              <a:off x="2519679" y="1988820"/>
              <a:ext cx="4284980" cy="431800"/>
            </a:xfrm>
            <a:custGeom>
              <a:avLst/>
              <a:gdLst/>
              <a:ahLst/>
              <a:cxnLst/>
              <a:rect l="l" t="t" r="r" b="b"/>
              <a:pathLst>
                <a:path w="4284980" h="431800">
                  <a:moveTo>
                    <a:pt x="0" y="215900"/>
                  </a:moveTo>
                  <a:lnTo>
                    <a:pt x="4284599" y="215900"/>
                  </a:lnTo>
                </a:path>
                <a:path w="4284980" h="431800">
                  <a:moveTo>
                    <a:pt x="2052320" y="0"/>
                  </a:moveTo>
                  <a:lnTo>
                    <a:pt x="2052320" y="215900"/>
                  </a:lnTo>
                </a:path>
                <a:path w="4284980" h="431800">
                  <a:moveTo>
                    <a:pt x="0" y="215900"/>
                  </a:moveTo>
                  <a:lnTo>
                    <a:pt x="0" y="431800"/>
                  </a:lnTo>
                </a:path>
                <a:path w="4284980" h="431800">
                  <a:moveTo>
                    <a:pt x="4284980" y="215900"/>
                  </a:moveTo>
                  <a:lnTo>
                    <a:pt x="4284980" y="431800"/>
                  </a:lnTo>
                </a:path>
              </a:pathLst>
            </a:custGeom>
            <a:ln w="9525">
              <a:solidFill>
                <a:srgbClr val="000000"/>
              </a:solidFill>
            </a:ln>
          </p:spPr>
          <p:txBody>
            <a:bodyPr wrap="square" lIns="0" tIns="0" rIns="0" bIns="0" rtlCol="0"/>
            <a:lstStyle/>
            <a:p>
              <a:endParaRPr/>
            </a:p>
          </p:txBody>
        </p:sp>
        <p:sp>
          <p:nvSpPr>
            <p:cNvPr id="8" name="object 8"/>
            <p:cNvSpPr/>
            <p:nvPr/>
          </p:nvSpPr>
          <p:spPr>
            <a:xfrm>
              <a:off x="1259839" y="2420620"/>
              <a:ext cx="2664460" cy="360680"/>
            </a:xfrm>
            <a:custGeom>
              <a:avLst/>
              <a:gdLst/>
              <a:ahLst/>
              <a:cxnLst/>
              <a:rect l="l" t="t" r="r" b="b"/>
              <a:pathLst>
                <a:path w="2664460" h="360680">
                  <a:moveTo>
                    <a:pt x="2664460" y="0"/>
                  </a:moveTo>
                  <a:lnTo>
                    <a:pt x="0" y="0"/>
                  </a:lnTo>
                  <a:lnTo>
                    <a:pt x="0" y="360679"/>
                  </a:lnTo>
                  <a:lnTo>
                    <a:pt x="2664460" y="360679"/>
                  </a:lnTo>
                  <a:lnTo>
                    <a:pt x="2664460" y="0"/>
                  </a:lnTo>
                  <a:close/>
                </a:path>
              </a:pathLst>
            </a:custGeom>
            <a:solidFill>
              <a:srgbClr val="FFFFA2"/>
            </a:solidFill>
          </p:spPr>
          <p:txBody>
            <a:bodyPr wrap="square" lIns="0" tIns="0" rIns="0" bIns="0" rtlCol="0"/>
            <a:lstStyle/>
            <a:p>
              <a:endParaRPr/>
            </a:p>
          </p:txBody>
        </p:sp>
        <p:sp>
          <p:nvSpPr>
            <p:cNvPr id="9" name="object 9"/>
            <p:cNvSpPr/>
            <p:nvPr/>
          </p:nvSpPr>
          <p:spPr>
            <a:xfrm>
              <a:off x="1259839" y="2420620"/>
              <a:ext cx="2664460" cy="360680"/>
            </a:xfrm>
            <a:custGeom>
              <a:avLst/>
              <a:gdLst/>
              <a:ahLst/>
              <a:cxnLst/>
              <a:rect l="l" t="t" r="r" b="b"/>
              <a:pathLst>
                <a:path w="2664460" h="360680">
                  <a:moveTo>
                    <a:pt x="0" y="360679"/>
                  </a:moveTo>
                  <a:lnTo>
                    <a:pt x="2664460" y="360679"/>
                  </a:lnTo>
                  <a:lnTo>
                    <a:pt x="2664460" y="0"/>
                  </a:lnTo>
                  <a:lnTo>
                    <a:pt x="0" y="0"/>
                  </a:lnTo>
                  <a:lnTo>
                    <a:pt x="0" y="360679"/>
                  </a:lnTo>
                  <a:close/>
                </a:path>
              </a:pathLst>
            </a:custGeom>
            <a:ln w="25400">
              <a:solidFill>
                <a:srgbClr val="085091"/>
              </a:solidFill>
            </a:ln>
          </p:spPr>
          <p:txBody>
            <a:bodyPr wrap="square" lIns="0" tIns="0" rIns="0" bIns="0" rtlCol="0"/>
            <a:lstStyle/>
            <a:p>
              <a:endParaRPr/>
            </a:p>
          </p:txBody>
        </p:sp>
      </p:grpSp>
      <p:sp>
        <p:nvSpPr>
          <p:cNvPr id="10" name="object 10"/>
          <p:cNvSpPr txBox="1"/>
          <p:nvPr/>
        </p:nvSpPr>
        <p:spPr>
          <a:xfrm>
            <a:off x="1671701" y="2439670"/>
            <a:ext cx="1837055"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C00000"/>
                </a:solidFill>
                <a:latin typeface="Times New Roman"/>
                <a:cs typeface="Times New Roman"/>
              </a:rPr>
              <a:t>Primary</a:t>
            </a:r>
            <a:r>
              <a:rPr sz="1800" spc="110" dirty="0">
                <a:solidFill>
                  <a:srgbClr val="C00000"/>
                </a:solidFill>
                <a:latin typeface="Times New Roman"/>
                <a:cs typeface="Times New Roman"/>
              </a:rPr>
              <a:t> </a:t>
            </a:r>
            <a:r>
              <a:rPr sz="1800" spc="-10" dirty="0">
                <a:solidFill>
                  <a:srgbClr val="C00000"/>
                </a:solidFill>
                <a:latin typeface="Times New Roman"/>
                <a:cs typeface="Times New Roman"/>
              </a:rPr>
              <a:t>processing</a:t>
            </a:r>
            <a:endParaRPr sz="1800">
              <a:latin typeface="Times New Roman"/>
              <a:cs typeface="Times New Roman"/>
            </a:endParaRPr>
          </a:p>
        </p:txBody>
      </p:sp>
      <p:grpSp>
        <p:nvGrpSpPr>
          <p:cNvPr id="11" name="object 11"/>
          <p:cNvGrpSpPr/>
          <p:nvPr/>
        </p:nvGrpSpPr>
        <p:grpSpPr>
          <a:xfrm>
            <a:off x="5280659" y="2407920"/>
            <a:ext cx="2832100" cy="386080"/>
            <a:chOff x="5280659" y="2407920"/>
            <a:chExt cx="2832100" cy="386080"/>
          </a:xfrm>
        </p:grpSpPr>
        <p:sp>
          <p:nvSpPr>
            <p:cNvPr id="12" name="object 12"/>
            <p:cNvSpPr/>
            <p:nvPr/>
          </p:nvSpPr>
          <p:spPr>
            <a:xfrm>
              <a:off x="5293359" y="2420620"/>
              <a:ext cx="2806700" cy="360680"/>
            </a:xfrm>
            <a:custGeom>
              <a:avLst/>
              <a:gdLst/>
              <a:ahLst/>
              <a:cxnLst/>
              <a:rect l="l" t="t" r="r" b="b"/>
              <a:pathLst>
                <a:path w="2806700" h="360680">
                  <a:moveTo>
                    <a:pt x="2806699" y="0"/>
                  </a:moveTo>
                  <a:lnTo>
                    <a:pt x="0" y="0"/>
                  </a:lnTo>
                  <a:lnTo>
                    <a:pt x="0" y="360679"/>
                  </a:lnTo>
                  <a:lnTo>
                    <a:pt x="2806699" y="360679"/>
                  </a:lnTo>
                  <a:lnTo>
                    <a:pt x="2806699" y="0"/>
                  </a:lnTo>
                  <a:close/>
                </a:path>
              </a:pathLst>
            </a:custGeom>
            <a:solidFill>
              <a:srgbClr val="F1ACC5"/>
            </a:solidFill>
          </p:spPr>
          <p:txBody>
            <a:bodyPr wrap="square" lIns="0" tIns="0" rIns="0" bIns="0" rtlCol="0"/>
            <a:lstStyle/>
            <a:p>
              <a:endParaRPr/>
            </a:p>
          </p:txBody>
        </p:sp>
        <p:sp>
          <p:nvSpPr>
            <p:cNvPr id="13" name="object 13"/>
            <p:cNvSpPr/>
            <p:nvPr/>
          </p:nvSpPr>
          <p:spPr>
            <a:xfrm>
              <a:off x="5293359" y="2420620"/>
              <a:ext cx="2806700" cy="360680"/>
            </a:xfrm>
            <a:custGeom>
              <a:avLst/>
              <a:gdLst/>
              <a:ahLst/>
              <a:cxnLst/>
              <a:rect l="l" t="t" r="r" b="b"/>
              <a:pathLst>
                <a:path w="2806700" h="360680">
                  <a:moveTo>
                    <a:pt x="0" y="360679"/>
                  </a:moveTo>
                  <a:lnTo>
                    <a:pt x="2806699" y="360679"/>
                  </a:lnTo>
                  <a:lnTo>
                    <a:pt x="2806699" y="0"/>
                  </a:lnTo>
                  <a:lnTo>
                    <a:pt x="0" y="0"/>
                  </a:lnTo>
                  <a:lnTo>
                    <a:pt x="0" y="360679"/>
                  </a:lnTo>
                  <a:close/>
                </a:path>
              </a:pathLst>
            </a:custGeom>
            <a:ln w="25400">
              <a:solidFill>
                <a:srgbClr val="085091"/>
              </a:solidFill>
            </a:ln>
          </p:spPr>
          <p:txBody>
            <a:bodyPr wrap="square" lIns="0" tIns="0" rIns="0" bIns="0" rtlCol="0"/>
            <a:lstStyle/>
            <a:p>
              <a:endParaRPr/>
            </a:p>
          </p:txBody>
        </p:sp>
      </p:grpSp>
      <p:sp>
        <p:nvSpPr>
          <p:cNvPr id="14" name="object 14"/>
          <p:cNvSpPr txBox="1"/>
          <p:nvPr/>
        </p:nvSpPr>
        <p:spPr>
          <a:xfrm>
            <a:off x="5668390" y="2439670"/>
            <a:ext cx="2057400"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C00000"/>
                </a:solidFill>
                <a:latin typeface="Times New Roman"/>
                <a:cs typeface="Times New Roman"/>
              </a:rPr>
              <a:t>Secondary</a:t>
            </a:r>
            <a:r>
              <a:rPr sz="1800" spc="-15" dirty="0">
                <a:solidFill>
                  <a:srgbClr val="C00000"/>
                </a:solidFill>
                <a:latin typeface="Times New Roman"/>
                <a:cs typeface="Times New Roman"/>
              </a:rPr>
              <a:t> </a:t>
            </a:r>
            <a:r>
              <a:rPr sz="1800" spc="-10" dirty="0">
                <a:solidFill>
                  <a:srgbClr val="C00000"/>
                </a:solidFill>
                <a:latin typeface="Times New Roman"/>
                <a:cs typeface="Times New Roman"/>
              </a:rPr>
              <a:t>processing</a:t>
            </a:r>
            <a:endParaRPr sz="1800">
              <a:latin typeface="Times New Roman"/>
              <a:cs typeface="Times New Roman"/>
            </a:endParaRPr>
          </a:p>
        </p:txBody>
      </p:sp>
      <p:grpSp>
        <p:nvGrpSpPr>
          <p:cNvPr id="15" name="object 15"/>
          <p:cNvGrpSpPr/>
          <p:nvPr/>
        </p:nvGrpSpPr>
        <p:grpSpPr>
          <a:xfrm>
            <a:off x="444500" y="2776537"/>
            <a:ext cx="3485515" cy="1377950"/>
            <a:chOff x="444500" y="2776537"/>
            <a:chExt cx="3485515" cy="1377950"/>
          </a:xfrm>
        </p:grpSpPr>
        <p:sp>
          <p:nvSpPr>
            <p:cNvPr id="16" name="object 16"/>
            <p:cNvSpPr/>
            <p:nvPr/>
          </p:nvSpPr>
          <p:spPr>
            <a:xfrm>
              <a:off x="1259839" y="2781300"/>
              <a:ext cx="2665730" cy="1368425"/>
            </a:xfrm>
            <a:custGeom>
              <a:avLst/>
              <a:gdLst/>
              <a:ahLst/>
              <a:cxnLst/>
              <a:rect l="l" t="t" r="r" b="b"/>
              <a:pathLst>
                <a:path w="2665729" h="1368425">
                  <a:moveTo>
                    <a:pt x="1259840" y="0"/>
                  </a:moveTo>
                  <a:lnTo>
                    <a:pt x="1259840" y="1368425"/>
                  </a:lnTo>
                </a:path>
                <a:path w="2665729" h="1368425">
                  <a:moveTo>
                    <a:pt x="0" y="360679"/>
                  </a:moveTo>
                  <a:lnTo>
                    <a:pt x="2665349" y="360679"/>
                  </a:lnTo>
                </a:path>
                <a:path w="2665729" h="1368425">
                  <a:moveTo>
                    <a:pt x="0" y="360679"/>
                  </a:moveTo>
                  <a:lnTo>
                    <a:pt x="0" y="684529"/>
                  </a:lnTo>
                </a:path>
                <a:path w="2665729" h="1368425">
                  <a:moveTo>
                    <a:pt x="2664460" y="360679"/>
                  </a:moveTo>
                  <a:lnTo>
                    <a:pt x="2664460" y="660400"/>
                  </a:lnTo>
                </a:path>
              </a:pathLst>
            </a:custGeom>
            <a:ln w="9525">
              <a:solidFill>
                <a:srgbClr val="000000"/>
              </a:solidFill>
            </a:ln>
          </p:spPr>
          <p:txBody>
            <a:bodyPr wrap="square" lIns="0" tIns="0" rIns="0" bIns="0" rtlCol="0"/>
            <a:lstStyle/>
            <a:p>
              <a:endParaRPr/>
            </a:p>
          </p:txBody>
        </p:sp>
        <p:sp>
          <p:nvSpPr>
            <p:cNvPr id="17" name="object 17"/>
            <p:cNvSpPr/>
            <p:nvPr/>
          </p:nvSpPr>
          <p:spPr>
            <a:xfrm>
              <a:off x="457200" y="3464559"/>
              <a:ext cx="1811020" cy="396240"/>
            </a:xfrm>
            <a:custGeom>
              <a:avLst/>
              <a:gdLst/>
              <a:ahLst/>
              <a:cxnLst/>
              <a:rect l="l" t="t" r="r" b="b"/>
              <a:pathLst>
                <a:path w="1811020" h="396239">
                  <a:moveTo>
                    <a:pt x="1811020" y="0"/>
                  </a:moveTo>
                  <a:lnTo>
                    <a:pt x="0" y="0"/>
                  </a:lnTo>
                  <a:lnTo>
                    <a:pt x="0" y="396239"/>
                  </a:lnTo>
                  <a:lnTo>
                    <a:pt x="1811020" y="396239"/>
                  </a:lnTo>
                  <a:lnTo>
                    <a:pt x="1811020" y="0"/>
                  </a:lnTo>
                  <a:close/>
                </a:path>
              </a:pathLst>
            </a:custGeom>
            <a:solidFill>
              <a:srgbClr val="0E6EC5"/>
            </a:solidFill>
          </p:spPr>
          <p:txBody>
            <a:bodyPr wrap="square" lIns="0" tIns="0" rIns="0" bIns="0" rtlCol="0"/>
            <a:lstStyle/>
            <a:p>
              <a:endParaRPr/>
            </a:p>
          </p:txBody>
        </p:sp>
        <p:sp>
          <p:nvSpPr>
            <p:cNvPr id="18" name="object 18"/>
            <p:cNvSpPr/>
            <p:nvPr/>
          </p:nvSpPr>
          <p:spPr>
            <a:xfrm>
              <a:off x="457200" y="3464559"/>
              <a:ext cx="1811020" cy="396240"/>
            </a:xfrm>
            <a:custGeom>
              <a:avLst/>
              <a:gdLst/>
              <a:ahLst/>
              <a:cxnLst/>
              <a:rect l="l" t="t" r="r" b="b"/>
              <a:pathLst>
                <a:path w="1811020" h="396239">
                  <a:moveTo>
                    <a:pt x="0" y="396239"/>
                  </a:moveTo>
                  <a:lnTo>
                    <a:pt x="1811020" y="396239"/>
                  </a:lnTo>
                  <a:lnTo>
                    <a:pt x="1811020" y="0"/>
                  </a:lnTo>
                  <a:lnTo>
                    <a:pt x="0" y="0"/>
                  </a:lnTo>
                  <a:lnTo>
                    <a:pt x="0" y="396239"/>
                  </a:lnTo>
                  <a:close/>
                </a:path>
              </a:pathLst>
            </a:custGeom>
            <a:ln w="25400">
              <a:solidFill>
                <a:srgbClr val="085091"/>
              </a:solidFill>
            </a:ln>
          </p:spPr>
          <p:txBody>
            <a:bodyPr wrap="square" lIns="0" tIns="0" rIns="0" bIns="0" rtlCol="0"/>
            <a:lstStyle/>
            <a:p>
              <a:endParaRPr/>
            </a:p>
          </p:txBody>
        </p:sp>
      </p:grpSp>
      <p:sp>
        <p:nvSpPr>
          <p:cNvPr id="19" name="object 19"/>
          <p:cNvSpPr txBox="1"/>
          <p:nvPr/>
        </p:nvSpPr>
        <p:spPr>
          <a:xfrm>
            <a:off x="605472" y="3502025"/>
            <a:ext cx="1516380" cy="299720"/>
          </a:xfrm>
          <a:prstGeom prst="rect">
            <a:avLst/>
          </a:prstGeom>
        </p:spPr>
        <p:txBody>
          <a:bodyPr vert="horz" wrap="square" lIns="0" tIns="12700" rIns="0" bIns="0" rtlCol="0">
            <a:spAutoFit/>
          </a:bodyPr>
          <a:lstStyle/>
          <a:p>
            <a:pPr marL="12700">
              <a:lnSpc>
                <a:spcPct val="100000"/>
              </a:lnSpc>
              <a:spcBef>
                <a:spcPts val="100"/>
              </a:spcBef>
            </a:pPr>
            <a:r>
              <a:rPr sz="1800" spc="-35" dirty="0">
                <a:solidFill>
                  <a:srgbClr val="C00000"/>
                </a:solidFill>
                <a:latin typeface="Times New Roman"/>
                <a:cs typeface="Times New Roman"/>
              </a:rPr>
              <a:t>Seed</a:t>
            </a:r>
            <a:r>
              <a:rPr sz="1800" spc="-80" dirty="0">
                <a:solidFill>
                  <a:srgbClr val="C00000"/>
                </a:solidFill>
                <a:latin typeface="Times New Roman"/>
                <a:cs typeface="Times New Roman"/>
              </a:rPr>
              <a:t> </a:t>
            </a:r>
            <a:r>
              <a:rPr sz="1800" spc="-10" dirty="0">
                <a:solidFill>
                  <a:srgbClr val="C00000"/>
                </a:solidFill>
                <a:latin typeface="Times New Roman"/>
                <a:cs typeface="Times New Roman"/>
              </a:rPr>
              <a:t>technology</a:t>
            </a:r>
            <a:endParaRPr sz="1800">
              <a:latin typeface="Times New Roman"/>
              <a:cs typeface="Times New Roman"/>
            </a:endParaRPr>
          </a:p>
        </p:txBody>
      </p:sp>
      <p:grpSp>
        <p:nvGrpSpPr>
          <p:cNvPr id="20" name="object 20"/>
          <p:cNvGrpSpPr/>
          <p:nvPr/>
        </p:nvGrpSpPr>
        <p:grpSpPr>
          <a:xfrm>
            <a:off x="2758439" y="3429000"/>
            <a:ext cx="2547620" cy="518159"/>
            <a:chOff x="2758439" y="3429000"/>
            <a:chExt cx="2547620" cy="518159"/>
          </a:xfrm>
        </p:grpSpPr>
        <p:sp>
          <p:nvSpPr>
            <p:cNvPr id="21" name="object 21"/>
            <p:cNvSpPr/>
            <p:nvPr/>
          </p:nvSpPr>
          <p:spPr>
            <a:xfrm>
              <a:off x="2771139" y="3441700"/>
              <a:ext cx="2522220" cy="492759"/>
            </a:xfrm>
            <a:custGeom>
              <a:avLst/>
              <a:gdLst/>
              <a:ahLst/>
              <a:cxnLst/>
              <a:rect l="l" t="t" r="r" b="b"/>
              <a:pathLst>
                <a:path w="2522220" h="492760">
                  <a:moveTo>
                    <a:pt x="2522219" y="0"/>
                  </a:moveTo>
                  <a:lnTo>
                    <a:pt x="0" y="0"/>
                  </a:lnTo>
                  <a:lnTo>
                    <a:pt x="0" y="492760"/>
                  </a:lnTo>
                  <a:lnTo>
                    <a:pt x="2522219" y="492760"/>
                  </a:lnTo>
                  <a:lnTo>
                    <a:pt x="2522219" y="0"/>
                  </a:lnTo>
                  <a:close/>
                </a:path>
              </a:pathLst>
            </a:custGeom>
            <a:solidFill>
              <a:srgbClr val="0E6EC5"/>
            </a:solidFill>
          </p:spPr>
          <p:txBody>
            <a:bodyPr wrap="square" lIns="0" tIns="0" rIns="0" bIns="0" rtlCol="0"/>
            <a:lstStyle/>
            <a:p>
              <a:endParaRPr/>
            </a:p>
          </p:txBody>
        </p:sp>
        <p:sp>
          <p:nvSpPr>
            <p:cNvPr id="22" name="object 22"/>
            <p:cNvSpPr/>
            <p:nvPr/>
          </p:nvSpPr>
          <p:spPr>
            <a:xfrm>
              <a:off x="2771139" y="3441700"/>
              <a:ext cx="2522220" cy="492759"/>
            </a:xfrm>
            <a:custGeom>
              <a:avLst/>
              <a:gdLst/>
              <a:ahLst/>
              <a:cxnLst/>
              <a:rect l="l" t="t" r="r" b="b"/>
              <a:pathLst>
                <a:path w="2522220" h="492760">
                  <a:moveTo>
                    <a:pt x="0" y="492760"/>
                  </a:moveTo>
                  <a:lnTo>
                    <a:pt x="2522219" y="492760"/>
                  </a:lnTo>
                  <a:lnTo>
                    <a:pt x="2522219" y="0"/>
                  </a:lnTo>
                  <a:lnTo>
                    <a:pt x="0" y="0"/>
                  </a:lnTo>
                  <a:lnTo>
                    <a:pt x="0" y="492760"/>
                  </a:lnTo>
                  <a:close/>
                </a:path>
              </a:pathLst>
            </a:custGeom>
            <a:ln w="25400">
              <a:solidFill>
                <a:srgbClr val="085091"/>
              </a:solidFill>
            </a:ln>
          </p:spPr>
          <p:txBody>
            <a:bodyPr wrap="square" lIns="0" tIns="0" rIns="0" bIns="0" rtlCol="0"/>
            <a:lstStyle/>
            <a:p>
              <a:endParaRPr/>
            </a:p>
          </p:txBody>
        </p:sp>
      </p:grpSp>
      <p:sp>
        <p:nvSpPr>
          <p:cNvPr id="23" name="object 23"/>
          <p:cNvSpPr txBox="1"/>
          <p:nvPr/>
        </p:nvSpPr>
        <p:spPr>
          <a:xfrm>
            <a:off x="2986785" y="3388931"/>
            <a:ext cx="2070100" cy="575310"/>
          </a:xfrm>
          <a:prstGeom prst="rect">
            <a:avLst/>
          </a:prstGeom>
        </p:spPr>
        <p:txBody>
          <a:bodyPr vert="horz" wrap="square" lIns="0" tIns="12700" rIns="0" bIns="0" rtlCol="0">
            <a:spAutoFit/>
          </a:bodyPr>
          <a:lstStyle/>
          <a:p>
            <a:pPr algn="ctr">
              <a:lnSpc>
                <a:spcPct val="100000"/>
              </a:lnSpc>
              <a:spcBef>
                <a:spcPts val="100"/>
              </a:spcBef>
            </a:pPr>
            <a:r>
              <a:rPr sz="1800" dirty="0">
                <a:solidFill>
                  <a:srgbClr val="C00000"/>
                </a:solidFill>
                <a:latin typeface="Times New Roman"/>
                <a:cs typeface="Times New Roman"/>
              </a:rPr>
              <a:t>Primary</a:t>
            </a:r>
            <a:r>
              <a:rPr sz="1800" spc="65" dirty="0">
                <a:solidFill>
                  <a:srgbClr val="C00000"/>
                </a:solidFill>
                <a:latin typeface="Times New Roman"/>
                <a:cs typeface="Times New Roman"/>
              </a:rPr>
              <a:t> </a:t>
            </a:r>
            <a:r>
              <a:rPr sz="1800" dirty="0">
                <a:solidFill>
                  <a:srgbClr val="C00000"/>
                </a:solidFill>
                <a:latin typeface="Times New Roman"/>
                <a:cs typeface="Times New Roman"/>
              </a:rPr>
              <a:t>processing</a:t>
            </a:r>
            <a:r>
              <a:rPr sz="1800" spc="65" dirty="0">
                <a:solidFill>
                  <a:srgbClr val="C00000"/>
                </a:solidFill>
                <a:latin typeface="Times New Roman"/>
                <a:cs typeface="Times New Roman"/>
              </a:rPr>
              <a:t> </a:t>
            </a:r>
            <a:r>
              <a:rPr sz="1800" spc="-25" dirty="0">
                <a:solidFill>
                  <a:srgbClr val="C00000"/>
                </a:solidFill>
                <a:latin typeface="Times New Roman"/>
                <a:cs typeface="Times New Roman"/>
              </a:rPr>
              <a:t>of</a:t>
            </a:r>
            <a:endParaRPr sz="1800">
              <a:latin typeface="Times New Roman"/>
              <a:cs typeface="Times New Roman"/>
            </a:endParaRPr>
          </a:p>
          <a:p>
            <a:pPr marL="19050" algn="ctr">
              <a:lnSpc>
                <a:spcPct val="100000"/>
              </a:lnSpc>
              <a:spcBef>
                <a:spcPts val="5"/>
              </a:spcBef>
            </a:pPr>
            <a:r>
              <a:rPr sz="1800" dirty="0">
                <a:solidFill>
                  <a:srgbClr val="C00000"/>
                </a:solidFill>
                <a:latin typeface="Times New Roman"/>
                <a:cs typeface="Times New Roman"/>
              </a:rPr>
              <a:t>plantation</a:t>
            </a:r>
            <a:r>
              <a:rPr sz="1800" spc="310" dirty="0">
                <a:solidFill>
                  <a:srgbClr val="C00000"/>
                </a:solidFill>
                <a:latin typeface="Times New Roman"/>
                <a:cs typeface="Times New Roman"/>
              </a:rPr>
              <a:t> </a:t>
            </a:r>
            <a:r>
              <a:rPr sz="1800" spc="-20" dirty="0">
                <a:solidFill>
                  <a:srgbClr val="C00000"/>
                </a:solidFill>
                <a:latin typeface="Times New Roman"/>
                <a:cs typeface="Times New Roman"/>
              </a:rPr>
              <a:t>crops</a:t>
            </a:r>
            <a:endParaRPr sz="1800">
              <a:latin typeface="Times New Roman"/>
              <a:cs typeface="Times New Roman"/>
            </a:endParaRPr>
          </a:p>
        </p:txBody>
      </p:sp>
      <p:grpSp>
        <p:nvGrpSpPr>
          <p:cNvPr id="24" name="object 24"/>
          <p:cNvGrpSpPr/>
          <p:nvPr/>
        </p:nvGrpSpPr>
        <p:grpSpPr>
          <a:xfrm>
            <a:off x="1211580" y="4137659"/>
            <a:ext cx="2760980" cy="419100"/>
            <a:chOff x="1211580" y="4137659"/>
            <a:chExt cx="2760980" cy="419100"/>
          </a:xfrm>
        </p:grpSpPr>
        <p:sp>
          <p:nvSpPr>
            <p:cNvPr id="25" name="object 25"/>
            <p:cNvSpPr/>
            <p:nvPr/>
          </p:nvSpPr>
          <p:spPr>
            <a:xfrm>
              <a:off x="1224280" y="4150359"/>
              <a:ext cx="2735580" cy="393700"/>
            </a:xfrm>
            <a:custGeom>
              <a:avLst/>
              <a:gdLst/>
              <a:ahLst/>
              <a:cxnLst/>
              <a:rect l="l" t="t" r="r" b="b"/>
              <a:pathLst>
                <a:path w="2735579" h="393700">
                  <a:moveTo>
                    <a:pt x="2735580" y="0"/>
                  </a:moveTo>
                  <a:lnTo>
                    <a:pt x="0" y="0"/>
                  </a:lnTo>
                  <a:lnTo>
                    <a:pt x="0" y="393700"/>
                  </a:lnTo>
                  <a:lnTo>
                    <a:pt x="2735580" y="393700"/>
                  </a:lnTo>
                  <a:lnTo>
                    <a:pt x="2735580" y="0"/>
                  </a:lnTo>
                  <a:close/>
                </a:path>
              </a:pathLst>
            </a:custGeom>
            <a:solidFill>
              <a:srgbClr val="0E6EC5"/>
            </a:solidFill>
          </p:spPr>
          <p:txBody>
            <a:bodyPr wrap="square" lIns="0" tIns="0" rIns="0" bIns="0" rtlCol="0"/>
            <a:lstStyle/>
            <a:p>
              <a:endParaRPr/>
            </a:p>
          </p:txBody>
        </p:sp>
        <p:sp>
          <p:nvSpPr>
            <p:cNvPr id="26" name="object 26"/>
            <p:cNvSpPr/>
            <p:nvPr/>
          </p:nvSpPr>
          <p:spPr>
            <a:xfrm>
              <a:off x="1224280" y="4150359"/>
              <a:ext cx="2735580" cy="393700"/>
            </a:xfrm>
            <a:custGeom>
              <a:avLst/>
              <a:gdLst/>
              <a:ahLst/>
              <a:cxnLst/>
              <a:rect l="l" t="t" r="r" b="b"/>
              <a:pathLst>
                <a:path w="2735579" h="393700">
                  <a:moveTo>
                    <a:pt x="0" y="393700"/>
                  </a:moveTo>
                  <a:lnTo>
                    <a:pt x="2735580" y="393700"/>
                  </a:lnTo>
                  <a:lnTo>
                    <a:pt x="2735580" y="0"/>
                  </a:lnTo>
                  <a:lnTo>
                    <a:pt x="0" y="0"/>
                  </a:lnTo>
                  <a:lnTo>
                    <a:pt x="0" y="393700"/>
                  </a:lnTo>
                  <a:close/>
                </a:path>
              </a:pathLst>
            </a:custGeom>
            <a:ln w="25400">
              <a:solidFill>
                <a:srgbClr val="085091"/>
              </a:solidFill>
            </a:ln>
          </p:spPr>
          <p:txBody>
            <a:bodyPr wrap="square" lIns="0" tIns="0" rIns="0" bIns="0" rtlCol="0"/>
            <a:lstStyle/>
            <a:p>
              <a:endParaRPr/>
            </a:p>
          </p:txBody>
        </p:sp>
      </p:grpSp>
      <p:sp>
        <p:nvSpPr>
          <p:cNvPr id="27" name="object 27"/>
          <p:cNvSpPr txBox="1"/>
          <p:nvPr/>
        </p:nvSpPr>
        <p:spPr>
          <a:xfrm>
            <a:off x="1585594" y="4186554"/>
            <a:ext cx="2012314"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C00000"/>
                </a:solidFill>
                <a:latin typeface="Times New Roman"/>
                <a:cs typeface="Times New Roman"/>
              </a:rPr>
              <a:t>Postharvest</a:t>
            </a:r>
            <a:r>
              <a:rPr sz="1800" spc="5" dirty="0">
                <a:solidFill>
                  <a:srgbClr val="C00000"/>
                </a:solidFill>
                <a:latin typeface="Times New Roman"/>
                <a:cs typeface="Times New Roman"/>
              </a:rPr>
              <a:t> </a:t>
            </a:r>
            <a:r>
              <a:rPr sz="1800" spc="-10" dirty="0">
                <a:solidFill>
                  <a:srgbClr val="C00000"/>
                </a:solidFill>
                <a:latin typeface="Times New Roman"/>
                <a:cs typeface="Times New Roman"/>
              </a:rPr>
              <a:t>Handling</a:t>
            </a:r>
            <a:endParaRPr sz="1800">
              <a:latin typeface="Times New Roman"/>
              <a:cs typeface="Times New Roman"/>
            </a:endParaRPr>
          </a:p>
        </p:txBody>
      </p:sp>
      <p:grpSp>
        <p:nvGrpSpPr>
          <p:cNvPr id="28" name="object 28"/>
          <p:cNvGrpSpPr/>
          <p:nvPr/>
        </p:nvGrpSpPr>
        <p:grpSpPr>
          <a:xfrm>
            <a:off x="528319" y="5009197"/>
            <a:ext cx="3436620" cy="835660"/>
            <a:chOff x="528319" y="5009197"/>
            <a:chExt cx="3436620" cy="835660"/>
          </a:xfrm>
        </p:grpSpPr>
        <p:sp>
          <p:nvSpPr>
            <p:cNvPr id="29" name="object 29"/>
            <p:cNvSpPr/>
            <p:nvPr/>
          </p:nvSpPr>
          <p:spPr>
            <a:xfrm>
              <a:off x="1259839" y="5013959"/>
              <a:ext cx="2700655" cy="287655"/>
            </a:xfrm>
            <a:custGeom>
              <a:avLst/>
              <a:gdLst/>
              <a:ahLst/>
              <a:cxnLst/>
              <a:rect l="l" t="t" r="r" b="b"/>
              <a:pathLst>
                <a:path w="2700654" h="287654">
                  <a:moveTo>
                    <a:pt x="0" y="0"/>
                  </a:moveTo>
                  <a:lnTo>
                    <a:pt x="2700274" y="0"/>
                  </a:lnTo>
                </a:path>
                <a:path w="2700654" h="287654">
                  <a:moveTo>
                    <a:pt x="0" y="0"/>
                  </a:moveTo>
                  <a:lnTo>
                    <a:pt x="0" y="287400"/>
                  </a:lnTo>
                </a:path>
                <a:path w="2700654" h="287654">
                  <a:moveTo>
                    <a:pt x="2700020" y="0"/>
                  </a:moveTo>
                  <a:lnTo>
                    <a:pt x="2700020" y="287400"/>
                  </a:lnTo>
                </a:path>
              </a:pathLst>
            </a:custGeom>
            <a:ln w="9525">
              <a:solidFill>
                <a:srgbClr val="000000"/>
              </a:solidFill>
            </a:ln>
          </p:spPr>
          <p:txBody>
            <a:bodyPr wrap="square" lIns="0" tIns="0" rIns="0" bIns="0" rtlCol="0"/>
            <a:lstStyle/>
            <a:p>
              <a:endParaRPr/>
            </a:p>
          </p:txBody>
        </p:sp>
        <p:sp>
          <p:nvSpPr>
            <p:cNvPr id="30" name="object 30"/>
            <p:cNvSpPr/>
            <p:nvPr/>
          </p:nvSpPr>
          <p:spPr>
            <a:xfrm>
              <a:off x="541019" y="5328919"/>
              <a:ext cx="1978660" cy="502920"/>
            </a:xfrm>
            <a:custGeom>
              <a:avLst/>
              <a:gdLst/>
              <a:ahLst/>
              <a:cxnLst/>
              <a:rect l="l" t="t" r="r" b="b"/>
              <a:pathLst>
                <a:path w="1978660" h="502920">
                  <a:moveTo>
                    <a:pt x="1978660" y="0"/>
                  </a:moveTo>
                  <a:lnTo>
                    <a:pt x="0" y="0"/>
                  </a:lnTo>
                  <a:lnTo>
                    <a:pt x="0" y="502919"/>
                  </a:lnTo>
                  <a:lnTo>
                    <a:pt x="1978660" y="502919"/>
                  </a:lnTo>
                  <a:lnTo>
                    <a:pt x="1978660" y="0"/>
                  </a:lnTo>
                  <a:close/>
                </a:path>
              </a:pathLst>
            </a:custGeom>
            <a:solidFill>
              <a:srgbClr val="07868D"/>
            </a:solidFill>
          </p:spPr>
          <p:txBody>
            <a:bodyPr wrap="square" lIns="0" tIns="0" rIns="0" bIns="0" rtlCol="0"/>
            <a:lstStyle/>
            <a:p>
              <a:endParaRPr/>
            </a:p>
          </p:txBody>
        </p:sp>
        <p:sp>
          <p:nvSpPr>
            <p:cNvPr id="31" name="object 31"/>
            <p:cNvSpPr/>
            <p:nvPr/>
          </p:nvSpPr>
          <p:spPr>
            <a:xfrm>
              <a:off x="541019" y="5328919"/>
              <a:ext cx="1978660" cy="502920"/>
            </a:xfrm>
            <a:custGeom>
              <a:avLst/>
              <a:gdLst/>
              <a:ahLst/>
              <a:cxnLst/>
              <a:rect l="l" t="t" r="r" b="b"/>
              <a:pathLst>
                <a:path w="1978660" h="502920">
                  <a:moveTo>
                    <a:pt x="0" y="502919"/>
                  </a:moveTo>
                  <a:lnTo>
                    <a:pt x="1978660" y="502919"/>
                  </a:lnTo>
                  <a:lnTo>
                    <a:pt x="1978660" y="0"/>
                  </a:lnTo>
                  <a:lnTo>
                    <a:pt x="0" y="0"/>
                  </a:lnTo>
                  <a:lnTo>
                    <a:pt x="0" y="502919"/>
                  </a:lnTo>
                  <a:close/>
                </a:path>
              </a:pathLst>
            </a:custGeom>
            <a:ln w="25400">
              <a:solidFill>
                <a:srgbClr val="FFFF00"/>
              </a:solidFill>
            </a:ln>
          </p:spPr>
          <p:txBody>
            <a:bodyPr wrap="square" lIns="0" tIns="0" rIns="0" bIns="0" rtlCol="0"/>
            <a:lstStyle/>
            <a:p>
              <a:endParaRPr/>
            </a:p>
          </p:txBody>
        </p:sp>
      </p:grpSp>
      <p:grpSp>
        <p:nvGrpSpPr>
          <p:cNvPr id="32" name="object 32"/>
          <p:cNvGrpSpPr/>
          <p:nvPr/>
        </p:nvGrpSpPr>
        <p:grpSpPr>
          <a:xfrm>
            <a:off x="2514917" y="2776537"/>
            <a:ext cx="6131560" cy="3059430"/>
            <a:chOff x="2514917" y="2776537"/>
            <a:chExt cx="6131560" cy="3059430"/>
          </a:xfrm>
        </p:grpSpPr>
        <p:sp>
          <p:nvSpPr>
            <p:cNvPr id="33" name="object 33"/>
            <p:cNvSpPr/>
            <p:nvPr/>
          </p:nvSpPr>
          <p:spPr>
            <a:xfrm>
              <a:off x="2519679" y="2781300"/>
              <a:ext cx="3708400" cy="3049905"/>
            </a:xfrm>
            <a:custGeom>
              <a:avLst/>
              <a:gdLst/>
              <a:ahLst/>
              <a:cxnLst/>
              <a:rect l="l" t="t" r="r" b="b"/>
              <a:pathLst>
                <a:path w="3708400" h="3049904">
                  <a:moveTo>
                    <a:pt x="0" y="1762760"/>
                  </a:moveTo>
                  <a:lnTo>
                    <a:pt x="0" y="2153285"/>
                  </a:lnTo>
                </a:path>
                <a:path w="3708400" h="3049904">
                  <a:moveTo>
                    <a:pt x="3131820" y="0"/>
                  </a:moveTo>
                  <a:lnTo>
                    <a:pt x="3131820" y="3049587"/>
                  </a:lnTo>
                </a:path>
                <a:path w="3708400" h="3049904">
                  <a:moveTo>
                    <a:pt x="3131820" y="523239"/>
                  </a:moveTo>
                  <a:lnTo>
                    <a:pt x="3708146" y="523239"/>
                  </a:lnTo>
                </a:path>
              </a:pathLst>
            </a:custGeom>
            <a:ln w="9525">
              <a:solidFill>
                <a:srgbClr val="000000"/>
              </a:solidFill>
            </a:ln>
          </p:spPr>
          <p:txBody>
            <a:bodyPr wrap="square" lIns="0" tIns="0" rIns="0" bIns="0" rtlCol="0"/>
            <a:lstStyle/>
            <a:p>
              <a:endParaRPr/>
            </a:p>
          </p:txBody>
        </p:sp>
        <p:sp>
          <p:nvSpPr>
            <p:cNvPr id="34" name="object 34"/>
            <p:cNvSpPr/>
            <p:nvPr/>
          </p:nvSpPr>
          <p:spPr>
            <a:xfrm>
              <a:off x="6258559" y="3045459"/>
              <a:ext cx="2374900" cy="469900"/>
            </a:xfrm>
            <a:custGeom>
              <a:avLst/>
              <a:gdLst/>
              <a:ahLst/>
              <a:cxnLst/>
              <a:rect l="l" t="t" r="r" b="b"/>
              <a:pathLst>
                <a:path w="2374900" h="469900">
                  <a:moveTo>
                    <a:pt x="2374899" y="0"/>
                  </a:moveTo>
                  <a:lnTo>
                    <a:pt x="0" y="0"/>
                  </a:lnTo>
                  <a:lnTo>
                    <a:pt x="0" y="469900"/>
                  </a:lnTo>
                  <a:lnTo>
                    <a:pt x="2374899" y="469900"/>
                  </a:lnTo>
                  <a:lnTo>
                    <a:pt x="2374899" y="0"/>
                  </a:lnTo>
                  <a:close/>
                </a:path>
              </a:pathLst>
            </a:custGeom>
            <a:solidFill>
              <a:srgbClr val="0E6EC5"/>
            </a:solidFill>
          </p:spPr>
          <p:txBody>
            <a:bodyPr wrap="square" lIns="0" tIns="0" rIns="0" bIns="0" rtlCol="0"/>
            <a:lstStyle/>
            <a:p>
              <a:endParaRPr/>
            </a:p>
          </p:txBody>
        </p:sp>
        <p:sp>
          <p:nvSpPr>
            <p:cNvPr id="35" name="object 35"/>
            <p:cNvSpPr/>
            <p:nvPr/>
          </p:nvSpPr>
          <p:spPr>
            <a:xfrm>
              <a:off x="6258559" y="3045459"/>
              <a:ext cx="2374900" cy="469900"/>
            </a:xfrm>
            <a:custGeom>
              <a:avLst/>
              <a:gdLst/>
              <a:ahLst/>
              <a:cxnLst/>
              <a:rect l="l" t="t" r="r" b="b"/>
              <a:pathLst>
                <a:path w="2374900" h="469900">
                  <a:moveTo>
                    <a:pt x="0" y="469900"/>
                  </a:moveTo>
                  <a:lnTo>
                    <a:pt x="2374899" y="469900"/>
                  </a:lnTo>
                  <a:lnTo>
                    <a:pt x="2374899" y="0"/>
                  </a:lnTo>
                  <a:lnTo>
                    <a:pt x="0" y="0"/>
                  </a:lnTo>
                  <a:lnTo>
                    <a:pt x="0" y="469900"/>
                  </a:lnTo>
                  <a:close/>
                </a:path>
              </a:pathLst>
            </a:custGeom>
            <a:ln w="25400">
              <a:solidFill>
                <a:srgbClr val="085091"/>
              </a:solidFill>
            </a:ln>
          </p:spPr>
          <p:txBody>
            <a:bodyPr wrap="square" lIns="0" tIns="0" rIns="0" bIns="0" rtlCol="0"/>
            <a:lstStyle/>
            <a:p>
              <a:endParaRPr/>
            </a:p>
          </p:txBody>
        </p:sp>
      </p:grpSp>
      <p:sp>
        <p:nvSpPr>
          <p:cNvPr id="36" name="object 36"/>
          <p:cNvSpPr txBox="1"/>
          <p:nvPr/>
        </p:nvSpPr>
        <p:spPr>
          <a:xfrm>
            <a:off x="985202" y="5418454"/>
            <a:ext cx="1088390" cy="300355"/>
          </a:xfrm>
          <a:prstGeom prst="rect">
            <a:avLst/>
          </a:prstGeom>
        </p:spPr>
        <p:txBody>
          <a:bodyPr vert="horz" wrap="square" lIns="0" tIns="12700" rIns="0" bIns="0" rtlCol="0">
            <a:spAutoFit/>
          </a:bodyPr>
          <a:lstStyle/>
          <a:p>
            <a:pPr marL="12700">
              <a:lnSpc>
                <a:spcPct val="100000"/>
              </a:lnSpc>
              <a:spcBef>
                <a:spcPts val="100"/>
              </a:spcBef>
            </a:pPr>
            <a:r>
              <a:rPr sz="1800" spc="-10" dirty="0">
                <a:solidFill>
                  <a:srgbClr val="001F5F"/>
                </a:solidFill>
                <a:latin typeface="Times New Roman"/>
                <a:cs typeface="Times New Roman"/>
              </a:rPr>
              <a:t>perishables</a:t>
            </a:r>
            <a:endParaRPr sz="1800">
              <a:latin typeface="Times New Roman"/>
              <a:cs typeface="Times New Roman"/>
            </a:endParaRPr>
          </a:p>
        </p:txBody>
      </p:sp>
      <p:grpSp>
        <p:nvGrpSpPr>
          <p:cNvPr id="37" name="object 37"/>
          <p:cNvGrpSpPr/>
          <p:nvPr/>
        </p:nvGrpSpPr>
        <p:grpSpPr>
          <a:xfrm>
            <a:off x="2903220" y="5323840"/>
            <a:ext cx="1772920" cy="530860"/>
            <a:chOff x="2903220" y="5323840"/>
            <a:chExt cx="1772920" cy="530860"/>
          </a:xfrm>
        </p:grpSpPr>
        <p:sp>
          <p:nvSpPr>
            <p:cNvPr id="38" name="object 38"/>
            <p:cNvSpPr/>
            <p:nvPr/>
          </p:nvSpPr>
          <p:spPr>
            <a:xfrm>
              <a:off x="2915920" y="5336540"/>
              <a:ext cx="1747520" cy="505459"/>
            </a:xfrm>
            <a:custGeom>
              <a:avLst/>
              <a:gdLst/>
              <a:ahLst/>
              <a:cxnLst/>
              <a:rect l="l" t="t" r="r" b="b"/>
              <a:pathLst>
                <a:path w="1747520" h="505460">
                  <a:moveTo>
                    <a:pt x="1747520" y="0"/>
                  </a:moveTo>
                  <a:lnTo>
                    <a:pt x="0" y="0"/>
                  </a:lnTo>
                  <a:lnTo>
                    <a:pt x="0" y="505460"/>
                  </a:lnTo>
                  <a:lnTo>
                    <a:pt x="1747520" y="505460"/>
                  </a:lnTo>
                  <a:lnTo>
                    <a:pt x="1747520" y="0"/>
                  </a:lnTo>
                  <a:close/>
                </a:path>
              </a:pathLst>
            </a:custGeom>
            <a:solidFill>
              <a:srgbClr val="0A5294"/>
            </a:solidFill>
          </p:spPr>
          <p:txBody>
            <a:bodyPr wrap="square" lIns="0" tIns="0" rIns="0" bIns="0" rtlCol="0"/>
            <a:lstStyle/>
            <a:p>
              <a:endParaRPr/>
            </a:p>
          </p:txBody>
        </p:sp>
        <p:sp>
          <p:nvSpPr>
            <p:cNvPr id="39" name="object 39"/>
            <p:cNvSpPr/>
            <p:nvPr/>
          </p:nvSpPr>
          <p:spPr>
            <a:xfrm>
              <a:off x="2915920" y="5336540"/>
              <a:ext cx="1747520" cy="505459"/>
            </a:xfrm>
            <a:custGeom>
              <a:avLst/>
              <a:gdLst/>
              <a:ahLst/>
              <a:cxnLst/>
              <a:rect l="l" t="t" r="r" b="b"/>
              <a:pathLst>
                <a:path w="1747520" h="505460">
                  <a:moveTo>
                    <a:pt x="0" y="505460"/>
                  </a:moveTo>
                  <a:lnTo>
                    <a:pt x="1747520" y="505460"/>
                  </a:lnTo>
                  <a:lnTo>
                    <a:pt x="1747520" y="0"/>
                  </a:lnTo>
                  <a:lnTo>
                    <a:pt x="0" y="0"/>
                  </a:lnTo>
                  <a:lnTo>
                    <a:pt x="0" y="505460"/>
                  </a:lnTo>
                  <a:close/>
                </a:path>
              </a:pathLst>
            </a:custGeom>
            <a:ln w="25399">
              <a:solidFill>
                <a:srgbClr val="FFFF00"/>
              </a:solidFill>
            </a:ln>
          </p:spPr>
          <p:txBody>
            <a:bodyPr wrap="square" lIns="0" tIns="0" rIns="0" bIns="0" rtlCol="0"/>
            <a:lstStyle/>
            <a:p>
              <a:endParaRPr/>
            </a:p>
          </p:txBody>
        </p:sp>
      </p:grpSp>
      <p:sp>
        <p:nvSpPr>
          <p:cNvPr id="40" name="object 40"/>
          <p:cNvSpPr txBox="1"/>
          <p:nvPr/>
        </p:nvSpPr>
        <p:spPr>
          <a:xfrm>
            <a:off x="3369945" y="5429250"/>
            <a:ext cx="839469" cy="299720"/>
          </a:xfrm>
          <a:prstGeom prst="rect">
            <a:avLst/>
          </a:prstGeom>
        </p:spPr>
        <p:txBody>
          <a:bodyPr vert="horz" wrap="square" lIns="0" tIns="12700" rIns="0" bIns="0" rtlCol="0">
            <a:spAutoFit/>
          </a:bodyPr>
          <a:lstStyle/>
          <a:p>
            <a:pPr marL="12700">
              <a:lnSpc>
                <a:spcPct val="100000"/>
              </a:lnSpc>
              <a:spcBef>
                <a:spcPts val="100"/>
              </a:spcBef>
            </a:pPr>
            <a:r>
              <a:rPr sz="1800" spc="-10" dirty="0">
                <a:solidFill>
                  <a:srgbClr val="4E341A"/>
                </a:solidFill>
                <a:latin typeface="Times New Roman"/>
                <a:cs typeface="Times New Roman"/>
              </a:rPr>
              <a:t>durables</a:t>
            </a:r>
            <a:endParaRPr sz="1800">
              <a:latin typeface="Times New Roman"/>
              <a:cs typeface="Times New Roman"/>
            </a:endParaRPr>
          </a:p>
        </p:txBody>
      </p:sp>
      <p:sp>
        <p:nvSpPr>
          <p:cNvPr id="41" name="object 41"/>
          <p:cNvSpPr txBox="1"/>
          <p:nvPr/>
        </p:nvSpPr>
        <p:spPr>
          <a:xfrm>
            <a:off x="6699884" y="3119373"/>
            <a:ext cx="1492885" cy="299720"/>
          </a:xfrm>
          <a:prstGeom prst="rect">
            <a:avLst/>
          </a:prstGeom>
        </p:spPr>
        <p:txBody>
          <a:bodyPr vert="horz" wrap="square" lIns="0" tIns="12700" rIns="0" bIns="0" rtlCol="0">
            <a:spAutoFit/>
          </a:bodyPr>
          <a:lstStyle/>
          <a:p>
            <a:pPr marL="12700">
              <a:lnSpc>
                <a:spcPct val="100000"/>
              </a:lnSpc>
              <a:spcBef>
                <a:spcPts val="100"/>
              </a:spcBef>
            </a:pPr>
            <a:r>
              <a:rPr sz="1800" spc="-35" dirty="0">
                <a:solidFill>
                  <a:srgbClr val="C00000"/>
                </a:solidFill>
                <a:latin typeface="Times New Roman"/>
                <a:cs typeface="Times New Roman"/>
              </a:rPr>
              <a:t>Seed</a:t>
            </a:r>
            <a:r>
              <a:rPr sz="1800" spc="-80" dirty="0">
                <a:solidFill>
                  <a:srgbClr val="C00000"/>
                </a:solidFill>
                <a:latin typeface="Times New Roman"/>
                <a:cs typeface="Times New Roman"/>
              </a:rPr>
              <a:t> </a:t>
            </a:r>
            <a:r>
              <a:rPr sz="1800" spc="-10" dirty="0">
                <a:solidFill>
                  <a:srgbClr val="C00000"/>
                </a:solidFill>
                <a:latin typeface="Times New Roman"/>
                <a:cs typeface="Times New Roman"/>
              </a:rPr>
              <a:t>processing</a:t>
            </a:r>
            <a:endParaRPr sz="1800">
              <a:latin typeface="Times New Roman"/>
              <a:cs typeface="Times New Roman"/>
            </a:endParaRPr>
          </a:p>
        </p:txBody>
      </p:sp>
      <p:grpSp>
        <p:nvGrpSpPr>
          <p:cNvPr id="42" name="object 42"/>
          <p:cNvGrpSpPr/>
          <p:nvPr/>
        </p:nvGrpSpPr>
        <p:grpSpPr>
          <a:xfrm>
            <a:off x="5646737" y="3848100"/>
            <a:ext cx="2999740" cy="1988820"/>
            <a:chOff x="5646737" y="3848100"/>
            <a:chExt cx="2999740" cy="1988820"/>
          </a:xfrm>
        </p:grpSpPr>
        <p:sp>
          <p:nvSpPr>
            <p:cNvPr id="43" name="object 43"/>
            <p:cNvSpPr/>
            <p:nvPr/>
          </p:nvSpPr>
          <p:spPr>
            <a:xfrm>
              <a:off x="5651500" y="4130040"/>
              <a:ext cx="606425" cy="1701800"/>
            </a:xfrm>
            <a:custGeom>
              <a:avLst/>
              <a:gdLst/>
              <a:ahLst/>
              <a:cxnLst/>
              <a:rect l="l" t="t" r="r" b="b"/>
              <a:pathLst>
                <a:path w="606425" h="1701800">
                  <a:moveTo>
                    <a:pt x="0" y="0"/>
                  </a:moveTo>
                  <a:lnTo>
                    <a:pt x="576326" y="0"/>
                  </a:lnTo>
                </a:path>
                <a:path w="606425" h="1701800">
                  <a:moveTo>
                    <a:pt x="0" y="805180"/>
                  </a:moveTo>
                  <a:lnTo>
                    <a:pt x="576326" y="805180"/>
                  </a:lnTo>
                </a:path>
                <a:path w="606425" h="1701800">
                  <a:moveTo>
                    <a:pt x="0" y="1701800"/>
                  </a:moveTo>
                  <a:lnTo>
                    <a:pt x="606425" y="1701800"/>
                  </a:lnTo>
                </a:path>
              </a:pathLst>
            </a:custGeom>
            <a:ln w="9525">
              <a:solidFill>
                <a:srgbClr val="000000"/>
              </a:solidFill>
            </a:ln>
          </p:spPr>
          <p:txBody>
            <a:bodyPr wrap="square" lIns="0" tIns="0" rIns="0" bIns="0" rtlCol="0"/>
            <a:lstStyle/>
            <a:p>
              <a:endParaRPr/>
            </a:p>
          </p:txBody>
        </p:sp>
        <p:sp>
          <p:nvSpPr>
            <p:cNvPr id="44" name="object 44"/>
            <p:cNvSpPr/>
            <p:nvPr/>
          </p:nvSpPr>
          <p:spPr>
            <a:xfrm>
              <a:off x="6258559" y="3860800"/>
              <a:ext cx="2374900" cy="485140"/>
            </a:xfrm>
            <a:custGeom>
              <a:avLst/>
              <a:gdLst/>
              <a:ahLst/>
              <a:cxnLst/>
              <a:rect l="l" t="t" r="r" b="b"/>
              <a:pathLst>
                <a:path w="2374900" h="485139">
                  <a:moveTo>
                    <a:pt x="2374899" y="0"/>
                  </a:moveTo>
                  <a:lnTo>
                    <a:pt x="0" y="0"/>
                  </a:lnTo>
                  <a:lnTo>
                    <a:pt x="0" y="485139"/>
                  </a:lnTo>
                  <a:lnTo>
                    <a:pt x="2374899" y="485139"/>
                  </a:lnTo>
                  <a:lnTo>
                    <a:pt x="2374899" y="0"/>
                  </a:lnTo>
                  <a:close/>
                </a:path>
              </a:pathLst>
            </a:custGeom>
            <a:solidFill>
              <a:srgbClr val="0E6EC5"/>
            </a:solidFill>
          </p:spPr>
          <p:txBody>
            <a:bodyPr wrap="square" lIns="0" tIns="0" rIns="0" bIns="0" rtlCol="0"/>
            <a:lstStyle/>
            <a:p>
              <a:endParaRPr/>
            </a:p>
          </p:txBody>
        </p:sp>
        <p:sp>
          <p:nvSpPr>
            <p:cNvPr id="45" name="object 45"/>
            <p:cNvSpPr/>
            <p:nvPr/>
          </p:nvSpPr>
          <p:spPr>
            <a:xfrm>
              <a:off x="6258559" y="3860800"/>
              <a:ext cx="2374900" cy="485140"/>
            </a:xfrm>
            <a:custGeom>
              <a:avLst/>
              <a:gdLst/>
              <a:ahLst/>
              <a:cxnLst/>
              <a:rect l="l" t="t" r="r" b="b"/>
              <a:pathLst>
                <a:path w="2374900" h="485139">
                  <a:moveTo>
                    <a:pt x="0" y="485139"/>
                  </a:moveTo>
                  <a:lnTo>
                    <a:pt x="2374899" y="485139"/>
                  </a:lnTo>
                  <a:lnTo>
                    <a:pt x="2374899" y="0"/>
                  </a:lnTo>
                  <a:lnTo>
                    <a:pt x="0" y="0"/>
                  </a:lnTo>
                  <a:lnTo>
                    <a:pt x="0" y="485139"/>
                  </a:lnTo>
                  <a:close/>
                </a:path>
              </a:pathLst>
            </a:custGeom>
            <a:ln w="25400">
              <a:solidFill>
                <a:srgbClr val="085091"/>
              </a:solidFill>
            </a:ln>
          </p:spPr>
          <p:txBody>
            <a:bodyPr wrap="square" lIns="0" tIns="0" rIns="0" bIns="0" rtlCol="0"/>
            <a:lstStyle/>
            <a:p>
              <a:endParaRPr/>
            </a:p>
          </p:txBody>
        </p:sp>
      </p:grpSp>
      <p:sp>
        <p:nvSpPr>
          <p:cNvPr id="46" name="object 46"/>
          <p:cNvSpPr txBox="1"/>
          <p:nvPr/>
        </p:nvSpPr>
        <p:spPr>
          <a:xfrm>
            <a:off x="6453504" y="3942715"/>
            <a:ext cx="1988185"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C00000"/>
                </a:solidFill>
                <a:latin typeface="Times New Roman"/>
                <a:cs typeface="Times New Roman"/>
              </a:rPr>
              <a:t>Industrial</a:t>
            </a:r>
            <a:r>
              <a:rPr sz="1800" spc="270" dirty="0">
                <a:solidFill>
                  <a:srgbClr val="C00000"/>
                </a:solidFill>
                <a:latin typeface="Times New Roman"/>
                <a:cs typeface="Times New Roman"/>
              </a:rPr>
              <a:t> </a:t>
            </a:r>
            <a:r>
              <a:rPr sz="1800" spc="-10" dirty="0">
                <a:solidFill>
                  <a:srgbClr val="C00000"/>
                </a:solidFill>
                <a:latin typeface="Times New Roman"/>
                <a:cs typeface="Times New Roman"/>
              </a:rPr>
              <a:t>processing</a:t>
            </a:r>
            <a:endParaRPr sz="1800">
              <a:latin typeface="Times New Roman"/>
              <a:cs typeface="Times New Roman"/>
            </a:endParaRPr>
          </a:p>
        </p:txBody>
      </p:sp>
      <p:grpSp>
        <p:nvGrpSpPr>
          <p:cNvPr id="47" name="object 47"/>
          <p:cNvGrpSpPr/>
          <p:nvPr/>
        </p:nvGrpSpPr>
        <p:grpSpPr>
          <a:xfrm>
            <a:off x="6245859" y="4719320"/>
            <a:ext cx="2400300" cy="548640"/>
            <a:chOff x="6245859" y="4719320"/>
            <a:chExt cx="2400300" cy="548640"/>
          </a:xfrm>
        </p:grpSpPr>
        <p:sp>
          <p:nvSpPr>
            <p:cNvPr id="48" name="object 48"/>
            <p:cNvSpPr/>
            <p:nvPr/>
          </p:nvSpPr>
          <p:spPr>
            <a:xfrm>
              <a:off x="6258559" y="4732020"/>
              <a:ext cx="2374900" cy="523240"/>
            </a:xfrm>
            <a:custGeom>
              <a:avLst/>
              <a:gdLst/>
              <a:ahLst/>
              <a:cxnLst/>
              <a:rect l="l" t="t" r="r" b="b"/>
              <a:pathLst>
                <a:path w="2374900" h="523239">
                  <a:moveTo>
                    <a:pt x="2374899" y="0"/>
                  </a:moveTo>
                  <a:lnTo>
                    <a:pt x="0" y="0"/>
                  </a:lnTo>
                  <a:lnTo>
                    <a:pt x="0" y="523239"/>
                  </a:lnTo>
                  <a:lnTo>
                    <a:pt x="2374899" y="523239"/>
                  </a:lnTo>
                  <a:lnTo>
                    <a:pt x="2374899" y="0"/>
                  </a:lnTo>
                  <a:close/>
                </a:path>
              </a:pathLst>
            </a:custGeom>
            <a:solidFill>
              <a:srgbClr val="0E6EC5"/>
            </a:solidFill>
          </p:spPr>
          <p:txBody>
            <a:bodyPr wrap="square" lIns="0" tIns="0" rIns="0" bIns="0" rtlCol="0"/>
            <a:lstStyle/>
            <a:p>
              <a:endParaRPr/>
            </a:p>
          </p:txBody>
        </p:sp>
        <p:sp>
          <p:nvSpPr>
            <p:cNvPr id="49" name="object 49"/>
            <p:cNvSpPr/>
            <p:nvPr/>
          </p:nvSpPr>
          <p:spPr>
            <a:xfrm>
              <a:off x="6258559" y="4732020"/>
              <a:ext cx="2374900" cy="523240"/>
            </a:xfrm>
            <a:custGeom>
              <a:avLst/>
              <a:gdLst/>
              <a:ahLst/>
              <a:cxnLst/>
              <a:rect l="l" t="t" r="r" b="b"/>
              <a:pathLst>
                <a:path w="2374900" h="523239">
                  <a:moveTo>
                    <a:pt x="0" y="523239"/>
                  </a:moveTo>
                  <a:lnTo>
                    <a:pt x="2374899" y="523239"/>
                  </a:lnTo>
                  <a:lnTo>
                    <a:pt x="2374899" y="0"/>
                  </a:lnTo>
                  <a:lnTo>
                    <a:pt x="0" y="0"/>
                  </a:lnTo>
                  <a:lnTo>
                    <a:pt x="0" y="523239"/>
                  </a:lnTo>
                  <a:close/>
                </a:path>
              </a:pathLst>
            </a:custGeom>
            <a:ln w="25400">
              <a:solidFill>
                <a:srgbClr val="085091"/>
              </a:solidFill>
            </a:ln>
          </p:spPr>
          <p:txBody>
            <a:bodyPr wrap="square" lIns="0" tIns="0" rIns="0" bIns="0" rtlCol="0"/>
            <a:lstStyle/>
            <a:p>
              <a:endParaRPr/>
            </a:p>
          </p:txBody>
        </p:sp>
      </p:grpSp>
      <p:sp>
        <p:nvSpPr>
          <p:cNvPr id="50" name="object 50"/>
          <p:cNvSpPr txBox="1"/>
          <p:nvPr/>
        </p:nvSpPr>
        <p:spPr>
          <a:xfrm>
            <a:off x="6392545" y="4695126"/>
            <a:ext cx="2106930" cy="575310"/>
          </a:xfrm>
          <a:prstGeom prst="rect">
            <a:avLst/>
          </a:prstGeom>
        </p:spPr>
        <p:txBody>
          <a:bodyPr vert="horz" wrap="square" lIns="0" tIns="12700" rIns="0" bIns="0" rtlCol="0">
            <a:spAutoFit/>
          </a:bodyPr>
          <a:lstStyle/>
          <a:p>
            <a:pPr marR="7620" algn="ctr">
              <a:lnSpc>
                <a:spcPct val="100000"/>
              </a:lnSpc>
              <a:spcBef>
                <a:spcPts val="100"/>
              </a:spcBef>
            </a:pPr>
            <a:r>
              <a:rPr sz="1800" dirty="0">
                <a:solidFill>
                  <a:srgbClr val="C00000"/>
                </a:solidFill>
                <a:latin typeface="Times New Roman"/>
                <a:cs typeface="Times New Roman"/>
              </a:rPr>
              <a:t>Production</a:t>
            </a:r>
            <a:r>
              <a:rPr sz="1800" spc="165" dirty="0">
                <a:solidFill>
                  <a:srgbClr val="C00000"/>
                </a:solidFill>
                <a:latin typeface="Times New Roman"/>
                <a:cs typeface="Times New Roman"/>
              </a:rPr>
              <a:t> </a:t>
            </a:r>
            <a:r>
              <a:rPr sz="1800" spc="-25" dirty="0">
                <a:solidFill>
                  <a:srgbClr val="C00000"/>
                </a:solidFill>
                <a:latin typeface="Times New Roman"/>
                <a:cs typeface="Times New Roman"/>
              </a:rPr>
              <a:t>of</a:t>
            </a:r>
            <a:endParaRPr sz="1800">
              <a:latin typeface="Times New Roman"/>
              <a:cs typeface="Times New Roman"/>
            </a:endParaRPr>
          </a:p>
          <a:p>
            <a:pPr algn="ctr">
              <a:lnSpc>
                <a:spcPct val="100000"/>
              </a:lnSpc>
              <a:spcBef>
                <a:spcPts val="5"/>
              </a:spcBef>
            </a:pPr>
            <a:r>
              <a:rPr sz="1800" dirty="0">
                <a:solidFill>
                  <a:srgbClr val="C00000"/>
                </a:solidFill>
                <a:latin typeface="Times New Roman"/>
                <a:cs typeface="Times New Roman"/>
              </a:rPr>
              <a:t>medicines</a:t>
            </a:r>
            <a:r>
              <a:rPr sz="1800" spc="105" dirty="0">
                <a:solidFill>
                  <a:srgbClr val="C00000"/>
                </a:solidFill>
                <a:latin typeface="Times New Roman"/>
                <a:cs typeface="Times New Roman"/>
              </a:rPr>
              <a:t> </a:t>
            </a:r>
            <a:r>
              <a:rPr sz="1800" dirty="0">
                <a:solidFill>
                  <a:srgbClr val="C00000"/>
                </a:solidFill>
                <a:latin typeface="Times New Roman"/>
                <a:cs typeface="Times New Roman"/>
              </a:rPr>
              <a:t>from</a:t>
            </a:r>
            <a:r>
              <a:rPr sz="1800" spc="50" dirty="0">
                <a:solidFill>
                  <a:srgbClr val="C00000"/>
                </a:solidFill>
                <a:latin typeface="Times New Roman"/>
                <a:cs typeface="Times New Roman"/>
              </a:rPr>
              <a:t> </a:t>
            </a:r>
            <a:r>
              <a:rPr sz="1800" spc="-10" dirty="0">
                <a:solidFill>
                  <a:srgbClr val="C00000"/>
                </a:solidFill>
                <a:latin typeface="Times New Roman"/>
                <a:cs typeface="Times New Roman"/>
              </a:rPr>
              <a:t>plants</a:t>
            </a:r>
            <a:endParaRPr sz="1800">
              <a:latin typeface="Times New Roman"/>
              <a:cs typeface="Times New Roman"/>
            </a:endParaRPr>
          </a:p>
        </p:txBody>
      </p:sp>
      <p:grpSp>
        <p:nvGrpSpPr>
          <p:cNvPr id="51" name="object 51"/>
          <p:cNvGrpSpPr/>
          <p:nvPr/>
        </p:nvGrpSpPr>
        <p:grpSpPr>
          <a:xfrm>
            <a:off x="6245859" y="5577840"/>
            <a:ext cx="2400300" cy="601980"/>
            <a:chOff x="6245859" y="5577840"/>
            <a:chExt cx="2400300" cy="601980"/>
          </a:xfrm>
        </p:grpSpPr>
        <p:sp>
          <p:nvSpPr>
            <p:cNvPr id="52" name="object 52"/>
            <p:cNvSpPr/>
            <p:nvPr/>
          </p:nvSpPr>
          <p:spPr>
            <a:xfrm>
              <a:off x="6258559" y="5590540"/>
              <a:ext cx="2374900" cy="576580"/>
            </a:xfrm>
            <a:custGeom>
              <a:avLst/>
              <a:gdLst/>
              <a:ahLst/>
              <a:cxnLst/>
              <a:rect l="l" t="t" r="r" b="b"/>
              <a:pathLst>
                <a:path w="2374900" h="576579">
                  <a:moveTo>
                    <a:pt x="2374899" y="0"/>
                  </a:moveTo>
                  <a:lnTo>
                    <a:pt x="0" y="0"/>
                  </a:lnTo>
                  <a:lnTo>
                    <a:pt x="0" y="576580"/>
                  </a:lnTo>
                  <a:lnTo>
                    <a:pt x="2374899" y="576580"/>
                  </a:lnTo>
                  <a:lnTo>
                    <a:pt x="2374899" y="0"/>
                  </a:lnTo>
                  <a:close/>
                </a:path>
              </a:pathLst>
            </a:custGeom>
            <a:solidFill>
              <a:srgbClr val="0E6EC5"/>
            </a:solidFill>
          </p:spPr>
          <p:txBody>
            <a:bodyPr wrap="square" lIns="0" tIns="0" rIns="0" bIns="0" rtlCol="0"/>
            <a:lstStyle/>
            <a:p>
              <a:endParaRPr/>
            </a:p>
          </p:txBody>
        </p:sp>
        <p:sp>
          <p:nvSpPr>
            <p:cNvPr id="53" name="object 53"/>
            <p:cNvSpPr/>
            <p:nvPr/>
          </p:nvSpPr>
          <p:spPr>
            <a:xfrm>
              <a:off x="6258559" y="5590540"/>
              <a:ext cx="2374900" cy="576580"/>
            </a:xfrm>
            <a:custGeom>
              <a:avLst/>
              <a:gdLst/>
              <a:ahLst/>
              <a:cxnLst/>
              <a:rect l="l" t="t" r="r" b="b"/>
              <a:pathLst>
                <a:path w="2374900" h="576579">
                  <a:moveTo>
                    <a:pt x="0" y="576580"/>
                  </a:moveTo>
                  <a:lnTo>
                    <a:pt x="2374899" y="576580"/>
                  </a:lnTo>
                  <a:lnTo>
                    <a:pt x="2374899" y="0"/>
                  </a:lnTo>
                  <a:lnTo>
                    <a:pt x="0" y="0"/>
                  </a:lnTo>
                  <a:lnTo>
                    <a:pt x="0" y="576580"/>
                  </a:lnTo>
                  <a:close/>
                </a:path>
              </a:pathLst>
            </a:custGeom>
            <a:ln w="25400">
              <a:solidFill>
                <a:srgbClr val="085091"/>
              </a:solidFill>
            </a:ln>
          </p:spPr>
          <p:txBody>
            <a:bodyPr wrap="square" lIns="0" tIns="0" rIns="0" bIns="0" rtlCol="0"/>
            <a:lstStyle/>
            <a:p>
              <a:endParaRPr/>
            </a:p>
          </p:txBody>
        </p:sp>
      </p:grpSp>
      <p:sp>
        <p:nvSpPr>
          <p:cNvPr id="54" name="object 54"/>
          <p:cNvSpPr txBox="1"/>
          <p:nvPr/>
        </p:nvSpPr>
        <p:spPr>
          <a:xfrm>
            <a:off x="6514465" y="5580379"/>
            <a:ext cx="1863089" cy="574040"/>
          </a:xfrm>
          <a:prstGeom prst="rect">
            <a:avLst/>
          </a:prstGeom>
        </p:spPr>
        <p:txBody>
          <a:bodyPr vert="horz" wrap="square" lIns="0" tIns="12700" rIns="0" bIns="0" rtlCol="0">
            <a:spAutoFit/>
          </a:bodyPr>
          <a:lstStyle/>
          <a:p>
            <a:pPr marL="228600" marR="5080" indent="-215900">
              <a:lnSpc>
                <a:spcPct val="100000"/>
              </a:lnSpc>
              <a:spcBef>
                <a:spcPts val="100"/>
              </a:spcBef>
            </a:pPr>
            <a:r>
              <a:rPr sz="1800" dirty="0">
                <a:solidFill>
                  <a:srgbClr val="C00000"/>
                </a:solidFill>
                <a:latin typeface="Times New Roman"/>
                <a:cs typeface="Times New Roman"/>
              </a:rPr>
              <a:t>Production</a:t>
            </a:r>
            <a:r>
              <a:rPr sz="1800" spc="65" dirty="0">
                <a:solidFill>
                  <a:srgbClr val="C00000"/>
                </a:solidFill>
                <a:latin typeface="Times New Roman"/>
                <a:cs typeface="Times New Roman"/>
              </a:rPr>
              <a:t> </a:t>
            </a:r>
            <a:r>
              <a:rPr sz="1800" dirty="0">
                <a:solidFill>
                  <a:srgbClr val="C00000"/>
                </a:solidFill>
                <a:latin typeface="Times New Roman"/>
                <a:cs typeface="Times New Roman"/>
              </a:rPr>
              <a:t>of</a:t>
            </a:r>
            <a:r>
              <a:rPr sz="1800" spc="180" dirty="0">
                <a:solidFill>
                  <a:srgbClr val="C00000"/>
                </a:solidFill>
                <a:latin typeface="Times New Roman"/>
                <a:cs typeface="Times New Roman"/>
              </a:rPr>
              <a:t> </a:t>
            </a:r>
            <a:r>
              <a:rPr sz="1800" spc="-10" dirty="0">
                <a:solidFill>
                  <a:srgbClr val="C00000"/>
                </a:solidFill>
                <a:latin typeface="Times New Roman"/>
                <a:cs typeface="Times New Roman"/>
              </a:rPr>
              <a:t>dried </a:t>
            </a:r>
            <a:r>
              <a:rPr sz="1800" dirty="0">
                <a:solidFill>
                  <a:srgbClr val="C00000"/>
                </a:solidFill>
                <a:latin typeface="Times New Roman"/>
                <a:cs typeface="Times New Roman"/>
              </a:rPr>
              <a:t>plant</a:t>
            </a:r>
            <a:r>
              <a:rPr sz="1800" spc="110" dirty="0">
                <a:solidFill>
                  <a:srgbClr val="C00000"/>
                </a:solidFill>
                <a:latin typeface="Times New Roman"/>
                <a:cs typeface="Times New Roman"/>
              </a:rPr>
              <a:t> </a:t>
            </a:r>
            <a:r>
              <a:rPr sz="1800" spc="60" dirty="0">
                <a:solidFill>
                  <a:srgbClr val="C00000"/>
                </a:solidFill>
                <a:latin typeface="Times New Roman"/>
                <a:cs typeface="Times New Roman"/>
              </a:rPr>
              <a:t>art</a:t>
            </a:r>
            <a:r>
              <a:rPr sz="1800" spc="95" dirty="0">
                <a:solidFill>
                  <a:srgbClr val="C00000"/>
                </a:solidFill>
                <a:latin typeface="Times New Roman"/>
                <a:cs typeface="Times New Roman"/>
              </a:rPr>
              <a:t> </a:t>
            </a:r>
            <a:r>
              <a:rPr sz="1800" spc="-20" dirty="0">
                <a:solidFill>
                  <a:srgbClr val="C00000"/>
                </a:solidFill>
                <a:latin typeface="Times New Roman"/>
                <a:cs typeface="Times New Roman"/>
              </a:rPr>
              <a:t>forms</a:t>
            </a:r>
            <a:endParaRPr sz="1800">
              <a:latin typeface="Times New Roman"/>
              <a:cs typeface="Times New Roman"/>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4500" y="1037590"/>
            <a:ext cx="7654925" cy="3493770"/>
          </a:xfrm>
          <a:prstGeom prst="rect">
            <a:avLst/>
          </a:prstGeom>
        </p:spPr>
        <p:txBody>
          <a:bodyPr vert="horz" wrap="square" lIns="0" tIns="12700" rIns="0" bIns="0" rtlCol="0">
            <a:spAutoFit/>
          </a:bodyPr>
          <a:lstStyle/>
          <a:p>
            <a:pPr marL="584200" indent="-571500">
              <a:lnSpc>
                <a:spcPct val="100000"/>
              </a:lnSpc>
              <a:spcBef>
                <a:spcPts val="100"/>
              </a:spcBef>
              <a:buSzPct val="98000"/>
              <a:buFont typeface="Wingdings"/>
              <a:buChar char=""/>
              <a:tabLst>
                <a:tab pos="584200" algn="l"/>
              </a:tabLst>
            </a:pPr>
            <a:r>
              <a:rPr sz="5000" dirty="0">
                <a:solidFill>
                  <a:srgbClr val="04607A"/>
                </a:solidFill>
                <a:latin typeface="Times New Roman"/>
                <a:cs typeface="Times New Roman"/>
              </a:rPr>
              <a:t>Postproduction</a:t>
            </a:r>
            <a:r>
              <a:rPr sz="5000" spc="560" dirty="0">
                <a:solidFill>
                  <a:srgbClr val="04607A"/>
                </a:solidFill>
                <a:latin typeface="Times New Roman"/>
                <a:cs typeface="Times New Roman"/>
              </a:rPr>
              <a:t> </a:t>
            </a:r>
            <a:r>
              <a:rPr sz="5000" spc="-40" dirty="0">
                <a:solidFill>
                  <a:srgbClr val="04607A"/>
                </a:solidFill>
                <a:latin typeface="Times New Roman"/>
                <a:cs typeface="Times New Roman"/>
              </a:rPr>
              <a:t>Technology</a:t>
            </a:r>
            <a:endParaRPr sz="5000">
              <a:latin typeface="Times New Roman"/>
              <a:cs typeface="Times New Roman"/>
            </a:endParaRPr>
          </a:p>
          <a:p>
            <a:pPr marL="751840" lvl="1" indent="-357505">
              <a:lnSpc>
                <a:spcPct val="100000"/>
              </a:lnSpc>
              <a:spcBef>
                <a:spcPts val="3820"/>
              </a:spcBef>
              <a:buClr>
                <a:srgbClr val="0AD0D9"/>
              </a:buClr>
              <a:buSzPct val="68055"/>
              <a:buFont typeface="Wingdings"/>
              <a:buChar char=""/>
              <a:tabLst>
                <a:tab pos="751840" algn="l"/>
              </a:tabLst>
            </a:pPr>
            <a:r>
              <a:rPr sz="3600" dirty="0">
                <a:latin typeface="Times New Roman"/>
                <a:cs typeface="Times New Roman"/>
              </a:rPr>
              <a:t>Primary</a:t>
            </a:r>
            <a:r>
              <a:rPr sz="3600" spc="170" dirty="0">
                <a:latin typeface="Times New Roman"/>
                <a:cs typeface="Times New Roman"/>
              </a:rPr>
              <a:t> </a:t>
            </a:r>
            <a:r>
              <a:rPr sz="3600" spc="-10" dirty="0">
                <a:latin typeface="Times New Roman"/>
                <a:cs typeface="Times New Roman"/>
              </a:rPr>
              <a:t>processing</a:t>
            </a:r>
            <a:endParaRPr sz="3600">
              <a:latin typeface="Times New Roman"/>
              <a:cs typeface="Times New Roman"/>
            </a:endParaRPr>
          </a:p>
          <a:p>
            <a:pPr marL="1385570" marR="1310005" indent="-247015">
              <a:lnSpc>
                <a:spcPct val="100000"/>
              </a:lnSpc>
              <a:spcBef>
                <a:spcPts val="685"/>
              </a:spcBef>
            </a:pPr>
            <a:r>
              <a:rPr sz="2600" spc="185" dirty="0">
                <a:latin typeface="Times New Roman"/>
                <a:cs typeface="Times New Roman"/>
              </a:rPr>
              <a:t>-</a:t>
            </a:r>
            <a:r>
              <a:rPr sz="2600" spc="114" dirty="0">
                <a:latin typeface="Times New Roman"/>
                <a:cs typeface="Times New Roman"/>
              </a:rPr>
              <a:t> </a:t>
            </a:r>
            <a:r>
              <a:rPr sz="2600" dirty="0">
                <a:latin typeface="Times New Roman"/>
                <a:cs typeface="Times New Roman"/>
              </a:rPr>
              <a:t>postproduction</a:t>
            </a:r>
            <a:r>
              <a:rPr sz="2600" spc="145" dirty="0">
                <a:latin typeface="Times New Roman"/>
                <a:cs typeface="Times New Roman"/>
              </a:rPr>
              <a:t> </a:t>
            </a:r>
            <a:r>
              <a:rPr sz="2600" spc="-10" dirty="0">
                <a:latin typeface="Times New Roman"/>
                <a:cs typeface="Times New Roman"/>
              </a:rPr>
              <a:t>activities</a:t>
            </a:r>
            <a:r>
              <a:rPr sz="2600" spc="114" dirty="0">
                <a:latin typeface="Times New Roman"/>
                <a:cs typeface="Times New Roman"/>
              </a:rPr>
              <a:t> </a:t>
            </a:r>
            <a:r>
              <a:rPr sz="2600" spc="55" dirty="0">
                <a:latin typeface="Times New Roman"/>
                <a:cs typeface="Times New Roman"/>
              </a:rPr>
              <a:t>that</a:t>
            </a:r>
            <a:r>
              <a:rPr sz="2600" spc="145" dirty="0">
                <a:latin typeface="Times New Roman"/>
                <a:cs typeface="Times New Roman"/>
              </a:rPr>
              <a:t> </a:t>
            </a:r>
            <a:r>
              <a:rPr sz="2600" spc="-20" dirty="0">
                <a:latin typeface="Times New Roman"/>
                <a:cs typeface="Times New Roman"/>
              </a:rPr>
              <a:t>involve </a:t>
            </a:r>
            <a:r>
              <a:rPr sz="2600" dirty="0">
                <a:latin typeface="Times New Roman"/>
                <a:cs typeface="Times New Roman"/>
              </a:rPr>
              <a:t>handling</a:t>
            </a:r>
            <a:r>
              <a:rPr sz="2600" spc="35" dirty="0">
                <a:latin typeface="Times New Roman"/>
                <a:cs typeface="Times New Roman"/>
              </a:rPr>
              <a:t> </a:t>
            </a:r>
            <a:r>
              <a:rPr sz="2600" dirty="0">
                <a:latin typeface="Times New Roman"/>
                <a:cs typeface="Times New Roman"/>
              </a:rPr>
              <a:t>of</a:t>
            </a:r>
            <a:r>
              <a:rPr sz="2600" spc="290" dirty="0">
                <a:latin typeface="Times New Roman"/>
                <a:cs typeface="Times New Roman"/>
              </a:rPr>
              <a:t> </a:t>
            </a:r>
            <a:r>
              <a:rPr sz="2600" spc="55" dirty="0">
                <a:latin typeface="Times New Roman"/>
                <a:cs typeface="Times New Roman"/>
              </a:rPr>
              <a:t>produce</a:t>
            </a:r>
            <a:r>
              <a:rPr sz="2600" spc="40" dirty="0">
                <a:latin typeface="Times New Roman"/>
                <a:cs typeface="Times New Roman"/>
              </a:rPr>
              <a:t> </a:t>
            </a:r>
            <a:r>
              <a:rPr sz="2600" dirty="0">
                <a:latin typeface="Times New Roman"/>
                <a:cs typeface="Times New Roman"/>
              </a:rPr>
              <a:t>to</a:t>
            </a:r>
            <a:r>
              <a:rPr sz="2600" spc="60" dirty="0">
                <a:latin typeface="Times New Roman"/>
                <a:cs typeface="Times New Roman"/>
              </a:rPr>
              <a:t> </a:t>
            </a:r>
            <a:r>
              <a:rPr sz="2600" dirty="0">
                <a:latin typeface="Times New Roman"/>
                <a:cs typeface="Times New Roman"/>
              </a:rPr>
              <a:t>make</a:t>
            </a:r>
            <a:r>
              <a:rPr sz="2600" spc="80" dirty="0">
                <a:latin typeface="Times New Roman"/>
                <a:cs typeface="Times New Roman"/>
              </a:rPr>
              <a:t> </a:t>
            </a:r>
            <a:r>
              <a:rPr sz="2600" spc="-20" dirty="0">
                <a:latin typeface="Times New Roman"/>
                <a:cs typeface="Times New Roman"/>
              </a:rPr>
              <a:t>them </a:t>
            </a:r>
            <a:r>
              <a:rPr sz="2600" dirty="0">
                <a:latin typeface="Times New Roman"/>
                <a:cs typeface="Times New Roman"/>
              </a:rPr>
              <a:t>suited</a:t>
            </a:r>
            <a:r>
              <a:rPr sz="2600" spc="55" dirty="0">
                <a:latin typeface="Times New Roman"/>
                <a:cs typeface="Times New Roman"/>
              </a:rPr>
              <a:t> </a:t>
            </a:r>
            <a:r>
              <a:rPr sz="2600" dirty="0">
                <a:latin typeface="Times New Roman"/>
                <a:cs typeface="Times New Roman"/>
              </a:rPr>
              <a:t>to</a:t>
            </a:r>
            <a:r>
              <a:rPr sz="2600" spc="70" dirty="0">
                <a:latin typeface="Times New Roman"/>
                <a:cs typeface="Times New Roman"/>
              </a:rPr>
              <a:t> </a:t>
            </a:r>
            <a:r>
              <a:rPr sz="2600" dirty="0">
                <a:latin typeface="Times New Roman"/>
                <a:cs typeface="Times New Roman"/>
              </a:rPr>
              <a:t>the</a:t>
            </a:r>
            <a:r>
              <a:rPr sz="2600" spc="60" dirty="0">
                <a:latin typeface="Times New Roman"/>
                <a:cs typeface="Times New Roman"/>
              </a:rPr>
              <a:t> </a:t>
            </a:r>
            <a:r>
              <a:rPr sz="2600" spc="65" dirty="0">
                <a:latin typeface="Times New Roman"/>
                <a:cs typeface="Times New Roman"/>
              </a:rPr>
              <a:t>manufacturers</a:t>
            </a:r>
            <a:r>
              <a:rPr sz="2600" spc="55" dirty="0">
                <a:latin typeface="Times New Roman"/>
                <a:cs typeface="Times New Roman"/>
              </a:rPr>
              <a:t> </a:t>
            </a:r>
            <a:r>
              <a:rPr sz="2600" spc="35" dirty="0">
                <a:latin typeface="Times New Roman"/>
                <a:cs typeface="Times New Roman"/>
              </a:rPr>
              <a:t>or </a:t>
            </a:r>
            <a:r>
              <a:rPr sz="2600" spc="-10" dirty="0">
                <a:latin typeface="Times New Roman"/>
                <a:cs typeface="Times New Roman"/>
              </a:rPr>
              <a:t>consumers</a:t>
            </a:r>
            <a:endParaRPr sz="2600">
              <a:latin typeface="Times New Roman"/>
              <a:cs typeface="Times New Roman"/>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4500" y="1037590"/>
            <a:ext cx="7654925" cy="3493770"/>
          </a:xfrm>
          <a:prstGeom prst="rect">
            <a:avLst/>
          </a:prstGeom>
        </p:spPr>
        <p:txBody>
          <a:bodyPr vert="horz" wrap="square" lIns="0" tIns="12700" rIns="0" bIns="0" rtlCol="0">
            <a:spAutoFit/>
          </a:bodyPr>
          <a:lstStyle/>
          <a:p>
            <a:pPr marL="584200" indent="-571500">
              <a:lnSpc>
                <a:spcPct val="100000"/>
              </a:lnSpc>
              <a:spcBef>
                <a:spcPts val="100"/>
              </a:spcBef>
              <a:buSzPct val="98000"/>
              <a:buFont typeface="Wingdings"/>
              <a:buChar char=""/>
              <a:tabLst>
                <a:tab pos="584200" algn="l"/>
              </a:tabLst>
            </a:pPr>
            <a:r>
              <a:rPr sz="5000" dirty="0">
                <a:solidFill>
                  <a:srgbClr val="04607A"/>
                </a:solidFill>
                <a:latin typeface="Times New Roman"/>
                <a:cs typeface="Times New Roman"/>
              </a:rPr>
              <a:t>Postproduction</a:t>
            </a:r>
            <a:r>
              <a:rPr sz="5000" spc="560" dirty="0">
                <a:solidFill>
                  <a:srgbClr val="04607A"/>
                </a:solidFill>
                <a:latin typeface="Times New Roman"/>
                <a:cs typeface="Times New Roman"/>
              </a:rPr>
              <a:t> </a:t>
            </a:r>
            <a:r>
              <a:rPr sz="5000" spc="-40" dirty="0">
                <a:solidFill>
                  <a:srgbClr val="04607A"/>
                </a:solidFill>
                <a:latin typeface="Times New Roman"/>
                <a:cs typeface="Times New Roman"/>
              </a:rPr>
              <a:t>Technology</a:t>
            </a:r>
            <a:endParaRPr sz="5000">
              <a:latin typeface="Times New Roman"/>
              <a:cs typeface="Times New Roman"/>
            </a:endParaRPr>
          </a:p>
          <a:p>
            <a:pPr marL="751840" lvl="1" indent="-357505">
              <a:lnSpc>
                <a:spcPct val="100000"/>
              </a:lnSpc>
              <a:spcBef>
                <a:spcPts val="3820"/>
              </a:spcBef>
              <a:buClr>
                <a:srgbClr val="0AD0D9"/>
              </a:buClr>
              <a:buSzPct val="68055"/>
              <a:buFont typeface="Wingdings"/>
              <a:buChar char=""/>
              <a:tabLst>
                <a:tab pos="751840" algn="l"/>
              </a:tabLst>
            </a:pPr>
            <a:r>
              <a:rPr sz="3600" dirty="0">
                <a:latin typeface="Times New Roman"/>
                <a:cs typeface="Times New Roman"/>
              </a:rPr>
              <a:t>Secondary</a:t>
            </a:r>
            <a:r>
              <a:rPr sz="3600" spc="-85" dirty="0">
                <a:latin typeface="Times New Roman"/>
                <a:cs typeface="Times New Roman"/>
              </a:rPr>
              <a:t> </a:t>
            </a:r>
            <a:r>
              <a:rPr sz="3600" spc="-10" dirty="0">
                <a:latin typeface="Times New Roman"/>
                <a:cs typeface="Times New Roman"/>
              </a:rPr>
              <a:t>processing</a:t>
            </a:r>
            <a:endParaRPr sz="3600">
              <a:latin typeface="Times New Roman"/>
              <a:cs typeface="Times New Roman"/>
            </a:endParaRPr>
          </a:p>
          <a:p>
            <a:pPr marL="1385570" marR="1307465" indent="-247015">
              <a:lnSpc>
                <a:spcPct val="100000"/>
              </a:lnSpc>
              <a:spcBef>
                <a:spcPts val="685"/>
              </a:spcBef>
            </a:pPr>
            <a:r>
              <a:rPr sz="2600" spc="185" dirty="0">
                <a:latin typeface="Times New Roman"/>
                <a:cs typeface="Times New Roman"/>
              </a:rPr>
              <a:t>-</a:t>
            </a:r>
            <a:r>
              <a:rPr sz="2600" spc="114" dirty="0">
                <a:latin typeface="Times New Roman"/>
                <a:cs typeface="Times New Roman"/>
              </a:rPr>
              <a:t> </a:t>
            </a:r>
            <a:r>
              <a:rPr sz="2600" dirty="0">
                <a:latin typeface="Times New Roman"/>
                <a:cs typeface="Times New Roman"/>
              </a:rPr>
              <a:t>postproduction</a:t>
            </a:r>
            <a:r>
              <a:rPr sz="2600" spc="145" dirty="0">
                <a:latin typeface="Times New Roman"/>
                <a:cs typeface="Times New Roman"/>
              </a:rPr>
              <a:t> </a:t>
            </a:r>
            <a:r>
              <a:rPr sz="2600" spc="-10" dirty="0">
                <a:latin typeface="Times New Roman"/>
                <a:cs typeface="Times New Roman"/>
              </a:rPr>
              <a:t>activities</a:t>
            </a:r>
            <a:r>
              <a:rPr sz="2600" spc="114" dirty="0">
                <a:latin typeface="Times New Roman"/>
                <a:cs typeface="Times New Roman"/>
              </a:rPr>
              <a:t> </a:t>
            </a:r>
            <a:r>
              <a:rPr sz="2600" spc="55" dirty="0">
                <a:latin typeface="Times New Roman"/>
                <a:cs typeface="Times New Roman"/>
              </a:rPr>
              <a:t>that</a:t>
            </a:r>
            <a:r>
              <a:rPr sz="2600" spc="145" dirty="0">
                <a:latin typeface="Times New Roman"/>
                <a:cs typeface="Times New Roman"/>
              </a:rPr>
              <a:t> </a:t>
            </a:r>
            <a:r>
              <a:rPr sz="2600" spc="-10" dirty="0">
                <a:latin typeface="Times New Roman"/>
                <a:cs typeface="Times New Roman"/>
              </a:rPr>
              <a:t>involve </a:t>
            </a:r>
            <a:r>
              <a:rPr sz="2600" dirty="0">
                <a:latin typeface="Times New Roman"/>
                <a:cs typeface="Times New Roman"/>
              </a:rPr>
              <a:t>conversion</a:t>
            </a:r>
            <a:r>
              <a:rPr sz="2600" spc="30" dirty="0">
                <a:latin typeface="Times New Roman"/>
                <a:cs typeface="Times New Roman"/>
              </a:rPr>
              <a:t> </a:t>
            </a:r>
            <a:r>
              <a:rPr sz="2600" dirty="0">
                <a:latin typeface="Times New Roman"/>
                <a:cs typeface="Times New Roman"/>
              </a:rPr>
              <a:t>of</a:t>
            </a:r>
            <a:r>
              <a:rPr sz="2600" spc="245" dirty="0">
                <a:latin typeface="Times New Roman"/>
                <a:cs typeface="Times New Roman"/>
              </a:rPr>
              <a:t> </a:t>
            </a:r>
            <a:r>
              <a:rPr sz="2600" spc="50" dirty="0">
                <a:latin typeface="Times New Roman"/>
                <a:cs typeface="Times New Roman"/>
              </a:rPr>
              <a:t>the</a:t>
            </a:r>
            <a:r>
              <a:rPr sz="2600" spc="25" dirty="0">
                <a:latin typeface="Times New Roman"/>
                <a:cs typeface="Times New Roman"/>
              </a:rPr>
              <a:t> </a:t>
            </a:r>
            <a:r>
              <a:rPr sz="2600" spc="55" dirty="0">
                <a:latin typeface="Times New Roman"/>
                <a:cs typeface="Times New Roman"/>
              </a:rPr>
              <a:t>produce</a:t>
            </a:r>
            <a:r>
              <a:rPr sz="2600" spc="10" dirty="0">
                <a:latin typeface="Times New Roman"/>
                <a:cs typeface="Times New Roman"/>
              </a:rPr>
              <a:t> </a:t>
            </a:r>
            <a:r>
              <a:rPr sz="2600" dirty="0">
                <a:latin typeface="Times New Roman"/>
                <a:cs typeface="Times New Roman"/>
              </a:rPr>
              <a:t>into</a:t>
            </a:r>
            <a:r>
              <a:rPr sz="2600" spc="20" dirty="0">
                <a:latin typeface="Times New Roman"/>
                <a:cs typeface="Times New Roman"/>
              </a:rPr>
              <a:t> </a:t>
            </a:r>
            <a:r>
              <a:rPr sz="2600" spc="-20" dirty="0">
                <a:latin typeface="Times New Roman"/>
                <a:cs typeface="Times New Roman"/>
              </a:rPr>
              <a:t>more </a:t>
            </a:r>
            <a:r>
              <a:rPr sz="2600" dirty="0">
                <a:latin typeface="Times New Roman"/>
                <a:cs typeface="Times New Roman"/>
              </a:rPr>
              <a:t>stable</a:t>
            </a:r>
            <a:r>
              <a:rPr sz="2600" spc="55" dirty="0">
                <a:latin typeface="Times New Roman"/>
                <a:cs typeface="Times New Roman"/>
              </a:rPr>
              <a:t> </a:t>
            </a:r>
            <a:r>
              <a:rPr sz="2600" dirty="0">
                <a:latin typeface="Times New Roman"/>
                <a:cs typeface="Times New Roman"/>
              </a:rPr>
              <a:t>form</a:t>
            </a:r>
            <a:r>
              <a:rPr sz="2600" spc="5" dirty="0">
                <a:latin typeface="Times New Roman"/>
                <a:cs typeface="Times New Roman"/>
              </a:rPr>
              <a:t> </a:t>
            </a:r>
            <a:r>
              <a:rPr sz="2600" spc="85" dirty="0">
                <a:latin typeface="Times New Roman"/>
                <a:cs typeface="Times New Roman"/>
              </a:rPr>
              <a:t>than</a:t>
            </a:r>
            <a:r>
              <a:rPr sz="2600" spc="25" dirty="0">
                <a:latin typeface="Times New Roman"/>
                <a:cs typeface="Times New Roman"/>
              </a:rPr>
              <a:t> </a:t>
            </a:r>
            <a:r>
              <a:rPr sz="2600" spc="65" dirty="0">
                <a:latin typeface="Times New Roman"/>
                <a:cs typeface="Times New Roman"/>
              </a:rPr>
              <a:t>can</a:t>
            </a:r>
            <a:r>
              <a:rPr sz="2600" spc="35" dirty="0">
                <a:latin typeface="Times New Roman"/>
                <a:cs typeface="Times New Roman"/>
              </a:rPr>
              <a:t> </a:t>
            </a:r>
            <a:r>
              <a:rPr sz="2600" spc="50" dirty="0">
                <a:latin typeface="Times New Roman"/>
                <a:cs typeface="Times New Roman"/>
              </a:rPr>
              <a:t>no</a:t>
            </a:r>
            <a:r>
              <a:rPr sz="2600" spc="20" dirty="0">
                <a:latin typeface="Times New Roman"/>
                <a:cs typeface="Times New Roman"/>
              </a:rPr>
              <a:t> </a:t>
            </a:r>
            <a:r>
              <a:rPr sz="2600" dirty="0">
                <a:latin typeface="Times New Roman"/>
                <a:cs typeface="Times New Roman"/>
              </a:rPr>
              <a:t>longer</a:t>
            </a:r>
            <a:r>
              <a:rPr sz="2600" spc="30" dirty="0">
                <a:latin typeface="Times New Roman"/>
                <a:cs typeface="Times New Roman"/>
              </a:rPr>
              <a:t> </a:t>
            </a:r>
            <a:r>
              <a:rPr sz="2600" spc="-25" dirty="0">
                <a:latin typeface="Times New Roman"/>
                <a:cs typeface="Times New Roman"/>
              </a:rPr>
              <a:t>be </a:t>
            </a:r>
            <a:r>
              <a:rPr sz="2600" dirty="0">
                <a:latin typeface="Times New Roman"/>
                <a:cs typeface="Times New Roman"/>
              </a:rPr>
              <a:t>changed</a:t>
            </a:r>
            <a:r>
              <a:rPr sz="2600" spc="55" dirty="0">
                <a:latin typeface="Times New Roman"/>
                <a:cs typeface="Times New Roman"/>
              </a:rPr>
              <a:t> </a:t>
            </a:r>
            <a:r>
              <a:rPr sz="2600" dirty="0">
                <a:latin typeface="Times New Roman"/>
                <a:cs typeface="Times New Roman"/>
              </a:rPr>
              <a:t>to</a:t>
            </a:r>
            <a:r>
              <a:rPr sz="2600" spc="40" dirty="0">
                <a:latin typeface="Times New Roman"/>
                <a:cs typeface="Times New Roman"/>
              </a:rPr>
              <a:t> </a:t>
            </a:r>
            <a:r>
              <a:rPr sz="2600" spc="50" dirty="0">
                <a:latin typeface="Times New Roman"/>
                <a:cs typeface="Times New Roman"/>
              </a:rPr>
              <a:t>other</a:t>
            </a:r>
            <a:r>
              <a:rPr sz="2600" spc="55" dirty="0">
                <a:latin typeface="Times New Roman"/>
                <a:cs typeface="Times New Roman"/>
              </a:rPr>
              <a:t> </a:t>
            </a:r>
            <a:r>
              <a:rPr sz="2600" spc="-10" dirty="0">
                <a:latin typeface="Times New Roman"/>
                <a:cs typeface="Times New Roman"/>
              </a:rPr>
              <a:t>forms</a:t>
            </a:r>
            <a:endParaRPr sz="2600">
              <a:latin typeface="Times New Roman"/>
              <a:cs typeface="Times New Roman"/>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4500" y="1166680"/>
            <a:ext cx="7169150" cy="4378325"/>
          </a:xfrm>
          <a:prstGeom prst="rect">
            <a:avLst/>
          </a:prstGeom>
        </p:spPr>
        <p:txBody>
          <a:bodyPr vert="horz" wrap="square" lIns="0" tIns="106680" rIns="0" bIns="0" rtlCol="0">
            <a:spAutoFit/>
          </a:bodyPr>
          <a:lstStyle/>
          <a:p>
            <a:pPr marL="584200" indent="-571500">
              <a:lnSpc>
                <a:spcPct val="100000"/>
              </a:lnSpc>
              <a:spcBef>
                <a:spcPts val="840"/>
              </a:spcBef>
              <a:buFont typeface="Wingdings"/>
              <a:buChar char=""/>
              <a:tabLst>
                <a:tab pos="584200" algn="l"/>
              </a:tabLst>
            </a:pPr>
            <a:r>
              <a:rPr sz="3600" spc="-50" dirty="0">
                <a:solidFill>
                  <a:srgbClr val="001F5F"/>
                </a:solidFill>
                <a:latin typeface="Times New Roman"/>
                <a:cs typeface="Times New Roman"/>
              </a:rPr>
              <a:t>Types</a:t>
            </a:r>
            <a:r>
              <a:rPr sz="3600" spc="-25" dirty="0">
                <a:solidFill>
                  <a:srgbClr val="001F5F"/>
                </a:solidFill>
                <a:latin typeface="Times New Roman"/>
                <a:cs typeface="Times New Roman"/>
              </a:rPr>
              <a:t> </a:t>
            </a:r>
            <a:r>
              <a:rPr sz="3600" dirty="0">
                <a:solidFill>
                  <a:srgbClr val="001F5F"/>
                </a:solidFill>
                <a:latin typeface="Times New Roman"/>
                <a:cs typeface="Times New Roman"/>
              </a:rPr>
              <a:t>of</a:t>
            </a:r>
            <a:r>
              <a:rPr sz="3600" spc="325" dirty="0">
                <a:solidFill>
                  <a:srgbClr val="001F5F"/>
                </a:solidFill>
                <a:latin typeface="Times New Roman"/>
                <a:cs typeface="Times New Roman"/>
              </a:rPr>
              <a:t> </a:t>
            </a:r>
            <a:r>
              <a:rPr sz="3600" dirty="0">
                <a:solidFill>
                  <a:srgbClr val="001F5F"/>
                </a:solidFill>
                <a:latin typeface="Times New Roman"/>
                <a:cs typeface="Times New Roman"/>
              </a:rPr>
              <a:t>secondary</a:t>
            </a:r>
            <a:r>
              <a:rPr sz="3600" spc="-45" dirty="0">
                <a:solidFill>
                  <a:srgbClr val="001F5F"/>
                </a:solidFill>
                <a:latin typeface="Times New Roman"/>
                <a:cs typeface="Times New Roman"/>
              </a:rPr>
              <a:t> </a:t>
            </a:r>
            <a:r>
              <a:rPr sz="3600" spc="-10" dirty="0">
                <a:solidFill>
                  <a:srgbClr val="001F5F"/>
                </a:solidFill>
                <a:latin typeface="Times New Roman"/>
                <a:cs typeface="Times New Roman"/>
              </a:rPr>
              <a:t>processing:</a:t>
            </a:r>
            <a:endParaRPr sz="3600">
              <a:latin typeface="Times New Roman"/>
              <a:cs typeface="Times New Roman"/>
            </a:endParaRPr>
          </a:p>
          <a:p>
            <a:pPr marL="378460" lvl="1" indent="-274320">
              <a:lnSpc>
                <a:spcPct val="100000"/>
              </a:lnSpc>
              <a:spcBef>
                <a:spcPts val="540"/>
              </a:spcBef>
              <a:buClr>
                <a:srgbClr val="0AD0D9"/>
              </a:buClr>
              <a:buSzPct val="94230"/>
              <a:buFont typeface="Segoe UI Symbol"/>
              <a:buChar char="⚫"/>
              <a:tabLst>
                <a:tab pos="378460" algn="l"/>
              </a:tabLst>
            </a:pPr>
            <a:r>
              <a:rPr sz="2600" dirty="0">
                <a:solidFill>
                  <a:srgbClr val="001F5F"/>
                </a:solidFill>
                <a:latin typeface="Times New Roman"/>
                <a:cs typeface="Times New Roman"/>
              </a:rPr>
              <a:t>Heat</a:t>
            </a:r>
            <a:r>
              <a:rPr sz="2600" spc="-55" dirty="0">
                <a:solidFill>
                  <a:srgbClr val="001F5F"/>
                </a:solidFill>
                <a:latin typeface="Times New Roman"/>
                <a:cs typeface="Times New Roman"/>
              </a:rPr>
              <a:t> </a:t>
            </a:r>
            <a:r>
              <a:rPr sz="2600" spc="-10" dirty="0">
                <a:solidFill>
                  <a:srgbClr val="001F5F"/>
                </a:solidFill>
                <a:latin typeface="Times New Roman"/>
                <a:cs typeface="Times New Roman"/>
              </a:rPr>
              <a:t>sterilization</a:t>
            </a:r>
            <a:endParaRPr sz="2600">
              <a:latin typeface="Times New Roman"/>
              <a:cs typeface="Times New Roman"/>
            </a:endParaRPr>
          </a:p>
          <a:p>
            <a:pPr lvl="1">
              <a:lnSpc>
                <a:spcPct val="100000"/>
              </a:lnSpc>
              <a:spcBef>
                <a:spcPts val="35"/>
              </a:spcBef>
              <a:buClr>
                <a:srgbClr val="0AD0D9"/>
              </a:buClr>
              <a:buFont typeface="Segoe UI Symbol"/>
              <a:buChar char="⚫"/>
            </a:pPr>
            <a:endParaRPr sz="2600">
              <a:latin typeface="Times New Roman"/>
              <a:cs typeface="Times New Roman"/>
            </a:endParaRPr>
          </a:p>
          <a:p>
            <a:pPr marL="776605" marR="5080" lvl="2" indent="-182245">
              <a:lnSpc>
                <a:spcPct val="80000"/>
              </a:lnSpc>
              <a:spcBef>
                <a:spcPts val="5"/>
              </a:spcBef>
              <a:buChar char="-"/>
              <a:tabLst>
                <a:tab pos="802640" algn="l"/>
              </a:tabLst>
            </a:pPr>
            <a:r>
              <a:rPr sz="2200" dirty="0">
                <a:latin typeface="Times New Roman"/>
                <a:cs typeface="Times New Roman"/>
              </a:rPr>
              <a:t>inactivates</a:t>
            </a:r>
            <a:r>
              <a:rPr sz="2200" spc="10" dirty="0">
                <a:latin typeface="Times New Roman"/>
                <a:cs typeface="Times New Roman"/>
              </a:rPr>
              <a:t> </a:t>
            </a:r>
            <a:r>
              <a:rPr sz="2200" dirty="0">
                <a:latin typeface="Times New Roman"/>
                <a:cs typeface="Times New Roman"/>
              </a:rPr>
              <a:t>the</a:t>
            </a:r>
            <a:r>
              <a:rPr sz="2200" spc="30" dirty="0">
                <a:latin typeface="Times New Roman"/>
                <a:cs typeface="Times New Roman"/>
              </a:rPr>
              <a:t> </a:t>
            </a:r>
            <a:r>
              <a:rPr sz="2200" dirty="0">
                <a:latin typeface="Times New Roman"/>
                <a:cs typeface="Times New Roman"/>
              </a:rPr>
              <a:t>enzymes</a:t>
            </a:r>
            <a:r>
              <a:rPr sz="2200" spc="50" dirty="0">
                <a:latin typeface="Times New Roman"/>
                <a:cs typeface="Times New Roman"/>
              </a:rPr>
              <a:t> </a:t>
            </a:r>
            <a:r>
              <a:rPr sz="2200" spc="55" dirty="0">
                <a:latin typeface="Times New Roman"/>
                <a:cs typeface="Times New Roman"/>
              </a:rPr>
              <a:t>that</a:t>
            </a:r>
            <a:r>
              <a:rPr sz="2200" spc="35" dirty="0">
                <a:latin typeface="Times New Roman"/>
                <a:cs typeface="Times New Roman"/>
              </a:rPr>
              <a:t> </a:t>
            </a:r>
            <a:r>
              <a:rPr sz="2200" dirty="0">
                <a:latin typeface="Times New Roman"/>
                <a:cs typeface="Times New Roman"/>
              </a:rPr>
              <a:t>may</a:t>
            </a:r>
            <a:r>
              <a:rPr sz="2200" spc="60" dirty="0">
                <a:latin typeface="Times New Roman"/>
                <a:cs typeface="Times New Roman"/>
              </a:rPr>
              <a:t> </a:t>
            </a:r>
            <a:r>
              <a:rPr sz="2200" dirty="0">
                <a:latin typeface="Times New Roman"/>
                <a:cs typeface="Times New Roman"/>
              </a:rPr>
              <a:t>alter</a:t>
            </a:r>
            <a:r>
              <a:rPr sz="2200" spc="35" dirty="0">
                <a:latin typeface="Times New Roman"/>
                <a:cs typeface="Times New Roman"/>
              </a:rPr>
              <a:t> </a:t>
            </a:r>
            <a:r>
              <a:rPr sz="2200" dirty="0">
                <a:latin typeface="Times New Roman"/>
                <a:cs typeface="Times New Roman"/>
              </a:rPr>
              <a:t>the</a:t>
            </a:r>
            <a:r>
              <a:rPr sz="2200" spc="35" dirty="0">
                <a:latin typeface="Times New Roman"/>
                <a:cs typeface="Times New Roman"/>
              </a:rPr>
              <a:t> </a:t>
            </a:r>
            <a:r>
              <a:rPr sz="2200" dirty="0">
                <a:latin typeface="Times New Roman"/>
                <a:cs typeface="Times New Roman"/>
              </a:rPr>
              <a:t>quality</a:t>
            </a:r>
            <a:r>
              <a:rPr sz="2200" spc="45" dirty="0">
                <a:latin typeface="Times New Roman"/>
                <a:cs typeface="Times New Roman"/>
              </a:rPr>
              <a:t> </a:t>
            </a:r>
            <a:r>
              <a:rPr sz="2200" dirty="0">
                <a:latin typeface="Times New Roman"/>
                <a:cs typeface="Times New Roman"/>
              </a:rPr>
              <a:t>of</a:t>
            </a:r>
            <a:r>
              <a:rPr sz="2200" spc="245" dirty="0">
                <a:latin typeface="Times New Roman"/>
                <a:cs typeface="Times New Roman"/>
              </a:rPr>
              <a:t> </a:t>
            </a:r>
            <a:r>
              <a:rPr sz="2200" spc="-25" dirty="0">
                <a:latin typeface="Times New Roman"/>
                <a:cs typeface="Times New Roman"/>
              </a:rPr>
              <a:t>the 	</a:t>
            </a:r>
            <a:r>
              <a:rPr sz="2200" spc="50" dirty="0">
                <a:latin typeface="Times New Roman"/>
                <a:cs typeface="Times New Roman"/>
              </a:rPr>
              <a:t>product</a:t>
            </a:r>
            <a:r>
              <a:rPr sz="2200" spc="75" dirty="0">
                <a:latin typeface="Times New Roman"/>
                <a:cs typeface="Times New Roman"/>
              </a:rPr>
              <a:t> </a:t>
            </a:r>
            <a:r>
              <a:rPr sz="2200" spc="65" dirty="0">
                <a:latin typeface="Times New Roman"/>
                <a:cs typeface="Times New Roman"/>
              </a:rPr>
              <a:t>and</a:t>
            </a:r>
            <a:r>
              <a:rPr sz="2200" spc="85" dirty="0">
                <a:latin typeface="Times New Roman"/>
                <a:cs typeface="Times New Roman"/>
              </a:rPr>
              <a:t> </a:t>
            </a:r>
            <a:r>
              <a:rPr sz="2200" dirty="0">
                <a:latin typeface="Times New Roman"/>
                <a:cs typeface="Times New Roman"/>
              </a:rPr>
              <a:t>kill</a:t>
            </a:r>
            <a:r>
              <a:rPr sz="2200" spc="80" dirty="0">
                <a:latin typeface="Times New Roman"/>
                <a:cs typeface="Times New Roman"/>
              </a:rPr>
              <a:t> </a:t>
            </a:r>
            <a:r>
              <a:rPr sz="2200" dirty="0">
                <a:latin typeface="Times New Roman"/>
                <a:cs typeface="Times New Roman"/>
              </a:rPr>
              <a:t>the</a:t>
            </a:r>
            <a:r>
              <a:rPr sz="2200" spc="85" dirty="0">
                <a:latin typeface="Times New Roman"/>
                <a:cs typeface="Times New Roman"/>
              </a:rPr>
              <a:t> </a:t>
            </a:r>
            <a:r>
              <a:rPr sz="2200" dirty="0">
                <a:latin typeface="Times New Roman"/>
                <a:cs typeface="Times New Roman"/>
              </a:rPr>
              <a:t>microorganisms</a:t>
            </a:r>
            <a:r>
              <a:rPr sz="2200" spc="40" dirty="0">
                <a:latin typeface="Times New Roman"/>
                <a:cs typeface="Times New Roman"/>
              </a:rPr>
              <a:t> </a:t>
            </a:r>
            <a:r>
              <a:rPr sz="2200" spc="50" dirty="0">
                <a:latin typeface="Times New Roman"/>
                <a:cs typeface="Times New Roman"/>
              </a:rPr>
              <a:t>that</a:t>
            </a:r>
            <a:r>
              <a:rPr sz="2200" spc="65" dirty="0">
                <a:latin typeface="Times New Roman"/>
                <a:cs typeface="Times New Roman"/>
              </a:rPr>
              <a:t> </a:t>
            </a:r>
            <a:r>
              <a:rPr sz="2200" dirty="0">
                <a:latin typeface="Times New Roman"/>
                <a:cs typeface="Times New Roman"/>
              </a:rPr>
              <a:t>can</a:t>
            </a:r>
            <a:r>
              <a:rPr sz="2200" spc="70" dirty="0">
                <a:latin typeface="Times New Roman"/>
                <a:cs typeface="Times New Roman"/>
              </a:rPr>
              <a:t> </a:t>
            </a:r>
            <a:r>
              <a:rPr sz="2200" spc="-20" dirty="0">
                <a:latin typeface="Times New Roman"/>
                <a:cs typeface="Times New Roman"/>
              </a:rPr>
              <a:t>grow 	</a:t>
            </a:r>
            <a:r>
              <a:rPr sz="2200" spc="50" dirty="0">
                <a:latin typeface="Times New Roman"/>
                <a:cs typeface="Times New Roman"/>
              </a:rPr>
              <a:t>during</a:t>
            </a:r>
            <a:r>
              <a:rPr sz="2200" spc="-15" dirty="0">
                <a:latin typeface="Times New Roman"/>
                <a:cs typeface="Times New Roman"/>
              </a:rPr>
              <a:t> </a:t>
            </a:r>
            <a:r>
              <a:rPr sz="2200" spc="-10" dirty="0">
                <a:latin typeface="Times New Roman"/>
                <a:cs typeface="Times New Roman"/>
              </a:rPr>
              <a:t>storage</a:t>
            </a:r>
            <a:endParaRPr sz="2200">
              <a:latin typeface="Times New Roman"/>
              <a:cs typeface="Times New Roman"/>
            </a:endParaRPr>
          </a:p>
          <a:p>
            <a:pPr marL="848360" lvl="2" indent="-254000">
              <a:lnSpc>
                <a:spcPct val="100000"/>
              </a:lnSpc>
              <a:buChar char="-"/>
              <a:tabLst>
                <a:tab pos="848360" algn="l"/>
              </a:tabLst>
            </a:pPr>
            <a:r>
              <a:rPr sz="2200" dirty="0">
                <a:latin typeface="Times New Roman"/>
                <a:cs typeface="Times New Roman"/>
              </a:rPr>
              <a:t>used</a:t>
            </a:r>
            <a:r>
              <a:rPr sz="2200" spc="70" dirty="0">
                <a:latin typeface="Times New Roman"/>
                <a:cs typeface="Times New Roman"/>
              </a:rPr>
              <a:t> </a:t>
            </a:r>
            <a:r>
              <a:rPr sz="2200" dirty="0">
                <a:latin typeface="Times New Roman"/>
                <a:cs typeface="Times New Roman"/>
              </a:rPr>
              <a:t>in</a:t>
            </a:r>
            <a:r>
              <a:rPr sz="2200" spc="90" dirty="0">
                <a:latin typeface="Times New Roman"/>
                <a:cs typeface="Times New Roman"/>
              </a:rPr>
              <a:t> </a:t>
            </a:r>
            <a:r>
              <a:rPr sz="2200" dirty="0">
                <a:latin typeface="Times New Roman"/>
                <a:cs typeface="Times New Roman"/>
              </a:rPr>
              <a:t>canning,</a:t>
            </a:r>
            <a:r>
              <a:rPr sz="2200" spc="114" dirty="0">
                <a:latin typeface="Times New Roman"/>
                <a:cs typeface="Times New Roman"/>
              </a:rPr>
              <a:t> </a:t>
            </a:r>
            <a:r>
              <a:rPr sz="2200" dirty="0">
                <a:latin typeface="Times New Roman"/>
                <a:cs typeface="Times New Roman"/>
              </a:rPr>
              <a:t>puree,</a:t>
            </a:r>
            <a:r>
              <a:rPr sz="2200" spc="135" dirty="0">
                <a:latin typeface="Times New Roman"/>
                <a:cs typeface="Times New Roman"/>
              </a:rPr>
              <a:t> </a:t>
            </a:r>
            <a:r>
              <a:rPr sz="2200" spc="65" dirty="0">
                <a:latin typeface="Times New Roman"/>
                <a:cs typeface="Times New Roman"/>
              </a:rPr>
              <a:t>and</a:t>
            </a:r>
            <a:r>
              <a:rPr sz="2200" spc="80" dirty="0">
                <a:latin typeface="Times New Roman"/>
                <a:cs typeface="Times New Roman"/>
              </a:rPr>
              <a:t> </a:t>
            </a:r>
            <a:r>
              <a:rPr sz="2200" dirty="0">
                <a:latin typeface="Times New Roman"/>
                <a:cs typeface="Times New Roman"/>
              </a:rPr>
              <a:t>juice</a:t>
            </a:r>
            <a:r>
              <a:rPr sz="2200" spc="95" dirty="0">
                <a:latin typeface="Times New Roman"/>
                <a:cs typeface="Times New Roman"/>
              </a:rPr>
              <a:t> </a:t>
            </a:r>
            <a:r>
              <a:rPr sz="2200" spc="-10" dirty="0">
                <a:latin typeface="Times New Roman"/>
                <a:cs typeface="Times New Roman"/>
              </a:rPr>
              <a:t>making</a:t>
            </a:r>
            <a:endParaRPr sz="2200">
              <a:latin typeface="Times New Roman"/>
              <a:cs typeface="Times New Roman"/>
            </a:endParaRPr>
          </a:p>
          <a:p>
            <a:pPr lvl="2">
              <a:lnSpc>
                <a:spcPct val="100000"/>
              </a:lnSpc>
              <a:spcBef>
                <a:spcPts val="110"/>
              </a:spcBef>
              <a:buFont typeface="Times New Roman"/>
              <a:buChar char="-"/>
            </a:pPr>
            <a:endParaRPr sz="2200">
              <a:latin typeface="Times New Roman"/>
              <a:cs typeface="Times New Roman"/>
            </a:endParaRPr>
          </a:p>
          <a:p>
            <a:pPr marL="377825" lvl="1" indent="-274320">
              <a:lnSpc>
                <a:spcPct val="100000"/>
              </a:lnSpc>
              <a:buClr>
                <a:srgbClr val="0AD0D9"/>
              </a:buClr>
              <a:buSzPct val="94230"/>
              <a:buFont typeface="Segoe UI Symbol"/>
              <a:buChar char="⚫"/>
              <a:tabLst>
                <a:tab pos="377825" algn="l"/>
              </a:tabLst>
            </a:pPr>
            <a:r>
              <a:rPr sz="2600" spc="-10" dirty="0">
                <a:solidFill>
                  <a:srgbClr val="001F5F"/>
                </a:solidFill>
                <a:latin typeface="Times New Roman"/>
                <a:cs typeface="Times New Roman"/>
              </a:rPr>
              <a:t>Dehydration</a:t>
            </a:r>
            <a:endParaRPr sz="2600">
              <a:latin typeface="Times New Roman"/>
              <a:cs typeface="Times New Roman"/>
            </a:endParaRPr>
          </a:p>
          <a:p>
            <a:pPr marL="847090" lvl="2" indent="-184150">
              <a:lnSpc>
                <a:spcPct val="100000"/>
              </a:lnSpc>
              <a:spcBef>
                <a:spcPts val="2505"/>
              </a:spcBef>
              <a:buChar char="-"/>
              <a:tabLst>
                <a:tab pos="847090" algn="l"/>
              </a:tabLst>
            </a:pPr>
            <a:r>
              <a:rPr sz="2200" dirty="0">
                <a:solidFill>
                  <a:srgbClr val="422C16"/>
                </a:solidFill>
                <a:latin typeface="Times New Roman"/>
                <a:cs typeface="Times New Roman"/>
              </a:rPr>
              <a:t>removal</a:t>
            </a:r>
            <a:r>
              <a:rPr sz="2200" spc="60" dirty="0">
                <a:solidFill>
                  <a:srgbClr val="422C16"/>
                </a:solidFill>
                <a:latin typeface="Times New Roman"/>
                <a:cs typeface="Times New Roman"/>
              </a:rPr>
              <a:t> </a:t>
            </a:r>
            <a:r>
              <a:rPr sz="2200" dirty="0">
                <a:solidFill>
                  <a:srgbClr val="422C16"/>
                </a:solidFill>
                <a:latin typeface="Times New Roman"/>
                <a:cs typeface="Times New Roman"/>
              </a:rPr>
              <a:t>of</a:t>
            </a:r>
            <a:r>
              <a:rPr sz="2200" spc="305" dirty="0">
                <a:solidFill>
                  <a:srgbClr val="422C16"/>
                </a:solidFill>
                <a:latin typeface="Times New Roman"/>
                <a:cs typeface="Times New Roman"/>
              </a:rPr>
              <a:t> </a:t>
            </a:r>
            <a:r>
              <a:rPr sz="2200" dirty="0">
                <a:solidFill>
                  <a:srgbClr val="422C16"/>
                </a:solidFill>
                <a:latin typeface="Times New Roman"/>
                <a:cs typeface="Times New Roman"/>
              </a:rPr>
              <a:t>water</a:t>
            </a:r>
            <a:r>
              <a:rPr sz="2200" spc="70" dirty="0">
                <a:solidFill>
                  <a:srgbClr val="422C16"/>
                </a:solidFill>
                <a:latin typeface="Times New Roman"/>
                <a:cs typeface="Times New Roman"/>
              </a:rPr>
              <a:t> </a:t>
            </a:r>
            <a:r>
              <a:rPr sz="2200" dirty="0">
                <a:solidFill>
                  <a:srgbClr val="422C16"/>
                </a:solidFill>
                <a:latin typeface="Times New Roman"/>
                <a:cs typeface="Times New Roman"/>
              </a:rPr>
              <a:t>from</a:t>
            </a:r>
            <a:r>
              <a:rPr sz="2200" spc="95" dirty="0">
                <a:solidFill>
                  <a:srgbClr val="422C16"/>
                </a:solidFill>
                <a:latin typeface="Times New Roman"/>
                <a:cs typeface="Times New Roman"/>
              </a:rPr>
              <a:t> </a:t>
            </a:r>
            <a:r>
              <a:rPr sz="2200" dirty="0">
                <a:solidFill>
                  <a:srgbClr val="422C16"/>
                </a:solidFill>
                <a:latin typeface="Times New Roman"/>
                <a:cs typeface="Times New Roman"/>
              </a:rPr>
              <a:t>the</a:t>
            </a:r>
            <a:r>
              <a:rPr sz="2200" spc="85" dirty="0">
                <a:solidFill>
                  <a:srgbClr val="422C16"/>
                </a:solidFill>
                <a:latin typeface="Times New Roman"/>
                <a:cs typeface="Times New Roman"/>
              </a:rPr>
              <a:t> </a:t>
            </a:r>
            <a:r>
              <a:rPr sz="2200" spc="40" dirty="0">
                <a:solidFill>
                  <a:srgbClr val="422C16"/>
                </a:solidFill>
                <a:latin typeface="Times New Roman"/>
                <a:cs typeface="Times New Roman"/>
              </a:rPr>
              <a:t>product</a:t>
            </a:r>
            <a:endParaRPr sz="2200">
              <a:latin typeface="Times New Roman"/>
              <a:cs typeface="Times New Roman"/>
            </a:endParaRPr>
          </a:p>
          <a:p>
            <a:pPr marL="847725" lvl="2" indent="-184785">
              <a:lnSpc>
                <a:spcPct val="100000"/>
              </a:lnSpc>
              <a:buChar char="-"/>
              <a:tabLst>
                <a:tab pos="847725" algn="l"/>
              </a:tabLst>
            </a:pPr>
            <a:r>
              <a:rPr sz="2200" dirty="0">
                <a:solidFill>
                  <a:srgbClr val="422C16"/>
                </a:solidFill>
                <a:latin typeface="Times New Roman"/>
                <a:cs typeface="Times New Roman"/>
              </a:rPr>
              <a:t>dried</a:t>
            </a:r>
            <a:r>
              <a:rPr sz="2200" spc="114" dirty="0">
                <a:solidFill>
                  <a:srgbClr val="422C16"/>
                </a:solidFill>
                <a:latin typeface="Times New Roman"/>
                <a:cs typeface="Times New Roman"/>
              </a:rPr>
              <a:t> </a:t>
            </a:r>
            <a:r>
              <a:rPr sz="2200" dirty="0">
                <a:solidFill>
                  <a:srgbClr val="422C16"/>
                </a:solidFill>
                <a:latin typeface="Times New Roman"/>
                <a:cs typeface="Times New Roman"/>
              </a:rPr>
              <a:t>fruits</a:t>
            </a:r>
            <a:r>
              <a:rPr sz="2200" spc="100" dirty="0">
                <a:solidFill>
                  <a:srgbClr val="422C16"/>
                </a:solidFill>
                <a:latin typeface="Times New Roman"/>
                <a:cs typeface="Times New Roman"/>
              </a:rPr>
              <a:t> </a:t>
            </a:r>
            <a:r>
              <a:rPr sz="2200" spc="65" dirty="0">
                <a:solidFill>
                  <a:srgbClr val="422C16"/>
                </a:solidFill>
                <a:latin typeface="Times New Roman"/>
                <a:cs typeface="Times New Roman"/>
              </a:rPr>
              <a:t>and</a:t>
            </a:r>
            <a:r>
              <a:rPr sz="2200" spc="120" dirty="0">
                <a:solidFill>
                  <a:srgbClr val="422C16"/>
                </a:solidFill>
                <a:latin typeface="Times New Roman"/>
                <a:cs typeface="Times New Roman"/>
              </a:rPr>
              <a:t> </a:t>
            </a:r>
            <a:r>
              <a:rPr sz="2200" spc="-10" dirty="0">
                <a:solidFill>
                  <a:srgbClr val="422C16"/>
                </a:solidFill>
                <a:latin typeface="Times New Roman"/>
                <a:cs typeface="Times New Roman"/>
              </a:rPr>
              <a:t>vegetables</a:t>
            </a:r>
            <a:endParaRPr sz="2200">
              <a:latin typeface="Times New Roman"/>
              <a:cs typeface="Times New Roman"/>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4500" y="1120784"/>
            <a:ext cx="6957059" cy="4512945"/>
          </a:xfrm>
          <a:prstGeom prst="rect">
            <a:avLst/>
          </a:prstGeom>
        </p:spPr>
        <p:txBody>
          <a:bodyPr vert="horz" wrap="square" lIns="0" tIns="153035" rIns="0" bIns="0" rtlCol="0">
            <a:spAutoFit/>
          </a:bodyPr>
          <a:lstStyle/>
          <a:p>
            <a:pPr marL="584200" indent="-571500">
              <a:lnSpc>
                <a:spcPct val="100000"/>
              </a:lnSpc>
              <a:spcBef>
                <a:spcPts val="1205"/>
              </a:spcBef>
              <a:buFont typeface="Wingdings"/>
              <a:buChar char=""/>
              <a:tabLst>
                <a:tab pos="584200" algn="l"/>
              </a:tabLst>
            </a:pPr>
            <a:r>
              <a:rPr sz="3600" spc="-50" dirty="0">
                <a:solidFill>
                  <a:srgbClr val="001F5F"/>
                </a:solidFill>
                <a:latin typeface="Times New Roman"/>
                <a:cs typeface="Times New Roman"/>
              </a:rPr>
              <a:t>Types</a:t>
            </a:r>
            <a:r>
              <a:rPr sz="3600" spc="-25" dirty="0">
                <a:solidFill>
                  <a:srgbClr val="001F5F"/>
                </a:solidFill>
                <a:latin typeface="Times New Roman"/>
                <a:cs typeface="Times New Roman"/>
              </a:rPr>
              <a:t> </a:t>
            </a:r>
            <a:r>
              <a:rPr sz="3600" dirty="0">
                <a:solidFill>
                  <a:srgbClr val="001F5F"/>
                </a:solidFill>
                <a:latin typeface="Times New Roman"/>
                <a:cs typeface="Times New Roman"/>
              </a:rPr>
              <a:t>of</a:t>
            </a:r>
            <a:r>
              <a:rPr sz="3600" spc="325" dirty="0">
                <a:solidFill>
                  <a:srgbClr val="001F5F"/>
                </a:solidFill>
                <a:latin typeface="Times New Roman"/>
                <a:cs typeface="Times New Roman"/>
              </a:rPr>
              <a:t> </a:t>
            </a:r>
            <a:r>
              <a:rPr sz="3600" dirty="0">
                <a:solidFill>
                  <a:srgbClr val="001F5F"/>
                </a:solidFill>
                <a:latin typeface="Times New Roman"/>
                <a:cs typeface="Times New Roman"/>
              </a:rPr>
              <a:t>secondary</a:t>
            </a:r>
            <a:r>
              <a:rPr sz="3600" spc="-45" dirty="0">
                <a:solidFill>
                  <a:srgbClr val="001F5F"/>
                </a:solidFill>
                <a:latin typeface="Times New Roman"/>
                <a:cs typeface="Times New Roman"/>
              </a:rPr>
              <a:t> </a:t>
            </a:r>
            <a:r>
              <a:rPr sz="3600" spc="-10" dirty="0">
                <a:solidFill>
                  <a:srgbClr val="001F5F"/>
                </a:solidFill>
                <a:latin typeface="Times New Roman"/>
                <a:cs typeface="Times New Roman"/>
              </a:rPr>
              <a:t>processing:</a:t>
            </a:r>
            <a:endParaRPr sz="3600">
              <a:latin typeface="Times New Roman"/>
              <a:cs typeface="Times New Roman"/>
            </a:endParaRPr>
          </a:p>
          <a:p>
            <a:pPr marL="378460" lvl="1" indent="-274320">
              <a:lnSpc>
                <a:spcPct val="100000"/>
              </a:lnSpc>
              <a:spcBef>
                <a:spcPts val="795"/>
              </a:spcBef>
              <a:buClr>
                <a:srgbClr val="0AD0D9"/>
              </a:buClr>
              <a:buSzPct val="94230"/>
              <a:buFont typeface="Segoe UI Symbol"/>
              <a:buChar char="⚫"/>
              <a:tabLst>
                <a:tab pos="378460" algn="l"/>
              </a:tabLst>
            </a:pPr>
            <a:r>
              <a:rPr sz="2600" spc="-10" dirty="0">
                <a:solidFill>
                  <a:srgbClr val="001F5F"/>
                </a:solidFill>
                <a:latin typeface="Times New Roman"/>
                <a:cs typeface="Times New Roman"/>
              </a:rPr>
              <a:t>Fermentation</a:t>
            </a:r>
            <a:endParaRPr sz="2600">
              <a:latin typeface="Times New Roman"/>
              <a:cs typeface="Times New Roman"/>
            </a:endParaRPr>
          </a:p>
          <a:p>
            <a:pPr lvl="1">
              <a:lnSpc>
                <a:spcPct val="100000"/>
              </a:lnSpc>
              <a:spcBef>
                <a:spcPts val="114"/>
              </a:spcBef>
              <a:buClr>
                <a:srgbClr val="0AD0D9"/>
              </a:buClr>
              <a:buFont typeface="Segoe UI Symbol"/>
              <a:buChar char="⚫"/>
            </a:pPr>
            <a:endParaRPr sz="2600">
              <a:latin typeface="Times New Roman"/>
              <a:cs typeface="Times New Roman"/>
            </a:endParaRPr>
          </a:p>
          <a:p>
            <a:pPr marL="776605" lvl="2" indent="-182245">
              <a:lnSpc>
                <a:spcPct val="100000"/>
              </a:lnSpc>
              <a:buChar char="-"/>
              <a:tabLst>
                <a:tab pos="776605" algn="l"/>
              </a:tabLst>
            </a:pPr>
            <a:r>
              <a:rPr sz="2200" spc="-30" dirty="0">
                <a:latin typeface="Times New Roman"/>
                <a:cs typeface="Times New Roman"/>
              </a:rPr>
              <a:t>involves </a:t>
            </a:r>
            <a:r>
              <a:rPr sz="2200" dirty="0">
                <a:latin typeface="Times New Roman"/>
                <a:cs typeface="Times New Roman"/>
              </a:rPr>
              <a:t>the</a:t>
            </a:r>
            <a:r>
              <a:rPr sz="2200" spc="25" dirty="0">
                <a:latin typeface="Times New Roman"/>
                <a:cs typeface="Times New Roman"/>
              </a:rPr>
              <a:t> </a:t>
            </a:r>
            <a:r>
              <a:rPr sz="2200" dirty="0">
                <a:latin typeface="Times New Roman"/>
                <a:cs typeface="Times New Roman"/>
              </a:rPr>
              <a:t>action</a:t>
            </a:r>
            <a:r>
              <a:rPr sz="2200" spc="35" dirty="0">
                <a:latin typeface="Times New Roman"/>
                <a:cs typeface="Times New Roman"/>
              </a:rPr>
              <a:t> </a:t>
            </a:r>
            <a:r>
              <a:rPr sz="2200" dirty="0">
                <a:latin typeface="Times New Roman"/>
                <a:cs typeface="Times New Roman"/>
              </a:rPr>
              <a:t>of</a:t>
            </a:r>
            <a:r>
              <a:rPr sz="2200" spc="250" dirty="0">
                <a:latin typeface="Times New Roman"/>
                <a:cs typeface="Times New Roman"/>
              </a:rPr>
              <a:t> </a:t>
            </a:r>
            <a:r>
              <a:rPr sz="2200" spc="-10" dirty="0">
                <a:latin typeface="Times New Roman"/>
                <a:cs typeface="Times New Roman"/>
              </a:rPr>
              <a:t>microorganisms</a:t>
            </a:r>
            <a:endParaRPr sz="2200">
              <a:latin typeface="Times New Roman"/>
              <a:cs typeface="Times New Roman"/>
            </a:endParaRPr>
          </a:p>
          <a:p>
            <a:pPr marL="776605" lvl="2" indent="-182245">
              <a:lnSpc>
                <a:spcPct val="100000"/>
              </a:lnSpc>
              <a:spcBef>
                <a:spcPts val="260"/>
              </a:spcBef>
              <a:buChar char="-"/>
              <a:tabLst>
                <a:tab pos="776605" algn="l"/>
              </a:tabLst>
            </a:pPr>
            <a:r>
              <a:rPr sz="2200" dirty="0">
                <a:latin typeface="Times New Roman"/>
                <a:cs typeface="Times New Roman"/>
              </a:rPr>
              <a:t>pickling,</a:t>
            </a:r>
            <a:r>
              <a:rPr sz="2200" spc="65" dirty="0">
                <a:latin typeface="Times New Roman"/>
                <a:cs typeface="Times New Roman"/>
              </a:rPr>
              <a:t> </a:t>
            </a:r>
            <a:r>
              <a:rPr sz="2200" dirty="0">
                <a:latin typeface="Times New Roman"/>
                <a:cs typeface="Times New Roman"/>
              </a:rPr>
              <a:t>wine</a:t>
            </a:r>
            <a:r>
              <a:rPr sz="2200" spc="15" dirty="0">
                <a:latin typeface="Times New Roman"/>
                <a:cs typeface="Times New Roman"/>
              </a:rPr>
              <a:t> </a:t>
            </a:r>
            <a:r>
              <a:rPr sz="2200" dirty="0">
                <a:latin typeface="Times New Roman"/>
                <a:cs typeface="Times New Roman"/>
              </a:rPr>
              <a:t>making,</a:t>
            </a:r>
            <a:r>
              <a:rPr sz="2200" spc="50" dirty="0">
                <a:latin typeface="Times New Roman"/>
                <a:cs typeface="Times New Roman"/>
              </a:rPr>
              <a:t> </a:t>
            </a:r>
            <a:r>
              <a:rPr sz="2200" dirty="0">
                <a:latin typeface="Times New Roman"/>
                <a:cs typeface="Times New Roman"/>
              </a:rPr>
              <a:t>vinegar</a:t>
            </a:r>
            <a:r>
              <a:rPr sz="2200" spc="-15" dirty="0">
                <a:latin typeface="Times New Roman"/>
                <a:cs typeface="Times New Roman"/>
              </a:rPr>
              <a:t> </a:t>
            </a:r>
            <a:r>
              <a:rPr sz="2200" spc="-10" dirty="0">
                <a:latin typeface="Times New Roman"/>
                <a:cs typeface="Times New Roman"/>
              </a:rPr>
              <a:t>making</a:t>
            </a:r>
            <a:endParaRPr sz="2200">
              <a:latin typeface="Times New Roman"/>
              <a:cs typeface="Times New Roman"/>
            </a:endParaRPr>
          </a:p>
          <a:p>
            <a:pPr lvl="2">
              <a:lnSpc>
                <a:spcPct val="100000"/>
              </a:lnSpc>
              <a:spcBef>
                <a:spcPts val="670"/>
              </a:spcBef>
              <a:buFont typeface="Times New Roman"/>
              <a:buChar char="-"/>
            </a:pPr>
            <a:endParaRPr sz="2200">
              <a:latin typeface="Times New Roman"/>
              <a:cs typeface="Times New Roman"/>
            </a:endParaRPr>
          </a:p>
          <a:p>
            <a:pPr marL="378460" lvl="1" indent="-274320">
              <a:lnSpc>
                <a:spcPct val="100000"/>
              </a:lnSpc>
              <a:buClr>
                <a:srgbClr val="0AD0D9"/>
              </a:buClr>
              <a:buSzPct val="94230"/>
              <a:buFont typeface="Segoe UI Symbol"/>
              <a:buChar char="⚫"/>
              <a:tabLst>
                <a:tab pos="378460" algn="l"/>
              </a:tabLst>
            </a:pPr>
            <a:r>
              <a:rPr sz="2600" spc="-10" dirty="0">
                <a:solidFill>
                  <a:srgbClr val="001F5F"/>
                </a:solidFill>
                <a:latin typeface="Times New Roman"/>
                <a:cs typeface="Times New Roman"/>
              </a:rPr>
              <a:t>Freezing</a:t>
            </a:r>
            <a:endParaRPr sz="2600">
              <a:latin typeface="Times New Roman"/>
              <a:cs typeface="Times New Roman"/>
            </a:endParaRPr>
          </a:p>
          <a:p>
            <a:pPr lvl="1">
              <a:lnSpc>
                <a:spcPct val="100000"/>
              </a:lnSpc>
              <a:spcBef>
                <a:spcPts val="114"/>
              </a:spcBef>
              <a:buClr>
                <a:srgbClr val="0AD0D9"/>
              </a:buClr>
              <a:buFont typeface="Segoe UI Symbol"/>
              <a:buChar char="⚫"/>
            </a:pPr>
            <a:endParaRPr sz="2600">
              <a:latin typeface="Times New Roman"/>
              <a:cs typeface="Times New Roman"/>
            </a:endParaRPr>
          </a:p>
          <a:p>
            <a:pPr marL="835025" lvl="2" indent="-184785" algn="ctr">
              <a:lnSpc>
                <a:spcPts val="2500"/>
              </a:lnSpc>
              <a:buChar char="-"/>
              <a:tabLst>
                <a:tab pos="835025" algn="l"/>
              </a:tabLst>
            </a:pPr>
            <a:r>
              <a:rPr sz="2200" dirty="0">
                <a:solidFill>
                  <a:srgbClr val="422C16"/>
                </a:solidFill>
                <a:latin typeface="Times New Roman"/>
                <a:cs typeface="Times New Roman"/>
              </a:rPr>
              <a:t>the</a:t>
            </a:r>
            <a:r>
              <a:rPr sz="2200" spc="55" dirty="0">
                <a:solidFill>
                  <a:srgbClr val="422C16"/>
                </a:solidFill>
                <a:latin typeface="Times New Roman"/>
                <a:cs typeface="Times New Roman"/>
              </a:rPr>
              <a:t> </a:t>
            </a:r>
            <a:r>
              <a:rPr sz="2200" dirty="0">
                <a:solidFill>
                  <a:srgbClr val="422C16"/>
                </a:solidFill>
                <a:latin typeface="Times New Roman"/>
                <a:cs typeface="Times New Roman"/>
              </a:rPr>
              <a:t>lower</a:t>
            </a:r>
            <a:r>
              <a:rPr sz="2200" spc="20" dirty="0">
                <a:solidFill>
                  <a:srgbClr val="422C16"/>
                </a:solidFill>
                <a:latin typeface="Times New Roman"/>
                <a:cs typeface="Times New Roman"/>
              </a:rPr>
              <a:t> </a:t>
            </a:r>
            <a:r>
              <a:rPr sz="2200" dirty="0">
                <a:solidFill>
                  <a:srgbClr val="422C16"/>
                </a:solidFill>
                <a:latin typeface="Times New Roman"/>
                <a:cs typeface="Times New Roman"/>
              </a:rPr>
              <a:t>the</a:t>
            </a:r>
            <a:r>
              <a:rPr sz="2200" spc="60" dirty="0">
                <a:solidFill>
                  <a:srgbClr val="422C16"/>
                </a:solidFill>
                <a:latin typeface="Times New Roman"/>
                <a:cs typeface="Times New Roman"/>
              </a:rPr>
              <a:t> </a:t>
            </a:r>
            <a:r>
              <a:rPr sz="2200" spc="45" dirty="0">
                <a:solidFill>
                  <a:srgbClr val="422C16"/>
                </a:solidFill>
                <a:latin typeface="Times New Roman"/>
                <a:cs typeface="Times New Roman"/>
              </a:rPr>
              <a:t>temperature</a:t>
            </a:r>
            <a:r>
              <a:rPr sz="2200" spc="70" dirty="0">
                <a:solidFill>
                  <a:srgbClr val="422C16"/>
                </a:solidFill>
                <a:latin typeface="Times New Roman"/>
                <a:cs typeface="Times New Roman"/>
              </a:rPr>
              <a:t> and</a:t>
            </a:r>
            <a:r>
              <a:rPr sz="2200" spc="75" dirty="0">
                <a:solidFill>
                  <a:srgbClr val="422C16"/>
                </a:solidFill>
                <a:latin typeface="Times New Roman"/>
                <a:cs typeface="Times New Roman"/>
              </a:rPr>
              <a:t> </a:t>
            </a:r>
            <a:r>
              <a:rPr sz="2200" dirty="0">
                <a:solidFill>
                  <a:srgbClr val="422C16"/>
                </a:solidFill>
                <a:latin typeface="Times New Roman"/>
                <a:cs typeface="Times New Roman"/>
              </a:rPr>
              <a:t>the</a:t>
            </a:r>
            <a:r>
              <a:rPr sz="2200" spc="60" dirty="0">
                <a:solidFill>
                  <a:srgbClr val="422C16"/>
                </a:solidFill>
                <a:latin typeface="Times New Roman"/>
                <a:cs typeface="Times New Roman"/>
              </a:rPr>
              <a:t> </a:t>
            </a:r>
            <a:r>
              <a:rPr sz="2200" spc="45" dirty="0">
                <a:solidFill>
                  <a:srgbClr val="422C16"/>
                </a:solidFill>
                <a:latin typeface="Times New Roman"/>
                <a:cs typeface="Times New Roman"/>
              </a:rPr>
              <a:t>shorter</a:t>
            </a:r>
            <a:r>
              <a:rPr sz="2200" spc="60" dirty="0">
                <a:solidFill>
                  <a:srgbClr val="422C16"/>
                </a:solidFill>
                <a:latin typeface="Times New Roman"/>
                <a:cs typeface="Times New Roman"/>
              </a:rPr>
              <a:t> </a:t>
            </a:r>
            <a:r>
              <a:rPr sz="2200" dirty="0">
                <a:solidFill>
                  <a:srgbClr val="422C16"/>
                </a:solidFill>
                <a:latin typeface="Times New Roman"/>
                <a:cs typeface="Times New Roman"/>
              </a:rPr>
              <a:t>the</a:t>
            </a:r>
            <a:r>
              <a:rPr sz="2200" spc="55" dirty="0">
                <a:solidFill>
                  <a:srgbClr val="422C16"/>
                </a:solidFill>
                <a:latin typeface="Times New Roman"/>
                <a:cs typeface="Times New Roman"/>
              </a:rPr>
              <a:t> </a:t>
            </a:r>
            <a:r>
              <a:rPr sz="2200" dirty="0">
                <a:solidFill>
                  <a:srgbClr val="422C16"/>
                </a:solidFill>
                <a:latin typeface="Times New Roman"/>
                <a:cs typeface="Times New Roman"/>
              </a:rPr>
              <a:t>time</a:t>
            </a:r>
            <a:r>
              <a:rPr sz="2200" spc="50" dirty="0">
                <a:solidFill>
                  <a:srgbClr val="422C16"/>
                </a:solidFill>
                <a:latin typeface="Times New Roman"/>
                <a:cs typeface="Times New Roman"/>
              </a:rPr>
              <a:t> </a:t>
            </a:r>
            <a:r>
              <a:rPr sz="2200" spc="-25" dirty="0">
                <a:solidFill>
                  <a:srgbClr val="422C16"/>
                </a:solidFill>
                <a:latin typeface="Times New Roman"/>
                <a:cs typeface="Times New Roman"/>
              </a:rPr>
              <a:t>of</a:t>
            </a:r>
            <a:endParaRPr sz="2200">
              <a:latin typeface="Times New Roman"/>
              <a:cs typeface="Times New Roman"/>
            </a:endParaRPr>
          </a:p>
          <a:p>
            <a:pPr marL="102870" algn="ctr">
              <a:lnSpc>
                <a:spcPts val="2500"/>
              </a:lnSpc>
            </a:pPr>
            <a:r>
              <a:rPr sz="2200" dirty="0">
                <a:solidFill>
                  <a:srgbClr val="422C16"/>
                </a:solidFill>
                <a:latin typeface="Times New Roman"/>
                <a:cs typeface="Times New Roman"/>
              </a:rPr>
              <a:t>exposure,</a:t>
            </a:r>
            <a:r>
              <a:rPr sz="2200" spc="130" dirty="0">
                <a:solidFill>
                  <a:srgbClr val="422C16"/>
                </a:solidFill>
                <a:latin typeface="Times New Roman"/>
                <a:cs typeface="Times New Roman"/>
              </a:rPr>
              <a:t> </a:t>
            </a:r>
            <a:r>
              <a:rPr sz="2200" dirty="0">
                <a:solidFill>
                  <a:srgbClr val="422C16"/>
                </a:solidFill>
                <a:latin typeface="Times New Roman"/>
                <a:cs typeface="Times New Roman"/>
              </a:rPr>
              <a:t>the</a:t>
            </a:r>
            <a:r>
              <a:rPr sz="2200" spc="75" dirty="0">
                <a:solidFill>
                  <a:srgbClr val="422C16"/>
                </a:solidFill>
                <a:latin typeface="Times New Roman"/>
                <a:cs typeface="Times New Roman"/>
              </a:rPr>
              <a:t> </a:t>
            </a:r>
            <a:r>
              <a:rPr sz="2200" dirty="0">
                <a:solidFill>
                  <a:srgbClr val="422C16"/>
                </a:solidFill>
                <a:latin typeface="Times New Roman"/>
                <a:cs typeface="Times New Roman"/>
              </a:rPr>
              <a:t>better</a:t>
            </a:r>
            <a:r>
              <a:rPr sz="2200" spc="105" dirty="0">
                <a:solidFill>
                  <a:srgbClr val="422C16"/>
                </a:solidFill>
                <a:latin typeface="Times New Roman"/>
                <a:cs typeface="Times New Roman"/>
              </a:rPr>
              <a:t> </a:t>
            </a:r>
            <a:r>
              <a:rPr sz="2200" dirty="0">
                <a:solidFill>
                  <a:srgbClr val="422C16"/>
                </a:solidFill>
                <a:latin typeface="Times New Roman"/>
                <a:cs typeface="Times New Roman"/>
              </a:rPr>
              <a:t>the</a:t>
            </a:r>
            <a:r>
              <a:rPr sz="2200" spc="75" dirty="0">
                <a:solidFill>
                  <a:srgbClr val="422C16"/>
                </a:solidFill>
                <a:latin typeface="Times New Roman"/>
                <a:cs typeface="Times New Roman"/>
              </a:rPr>
              <a:t> </a:t>
            </a:r>
            <a:r>
              <a:rPr sz="2200" dirty="0">
                <a:solidFill>
                  <a:srgbClr val="422C16"/>
                </a:solidFill>
                <a:latin typeface="Times New Roman"/>
                <a:cs typeface="Times New Roman"/>
              </a:rPr>
              <a:t>quality</a:t>
            </a:r>
            <a:r>
              <a:rPr sz="2200" spc="90" dirty="0">
                <a:solidFill>
                  <a:srgbClr val="422C16"/>
                </a:solidFill>
                <a:latin typeface="Times New Roman"/>
                <a:cs typeface="Times New Roman"/>
              </a:rPr>
              <a:t> </a:t>
            </a:r>
            <a:r>
              <a:rPr sz="2200" dirty="0">
                <a:solidFill>
                  <a:srgbClr val="422C16"/>
                </a:solidFill>
                <a:latin typeface="Times New Roman"/>
                <a:cs typeface="Times New Roman"/>
              </a:rPr>
              <a:t>of</a:t>
            </a:r>
            <a:r>
              <a:rPr sz="2200" spc="300" dirty="0">
                <a:solidFill>
                  <a:srgbClr val="422C16"/>
                </a:solidFill>
                <a:latin typeface="Times New Roman"/>
                <a:cs typeface="Times New Roman"/>
              </a:rPr>
              <a:t> </a:t>
            </a:r>
            <a:r>
              <a:rPr sz="2200" dirty="0">
                <a:solidFill>
                  <a:srgbClr val="422C16"/>
                </a:solidFill>
                <a:latin typeface="Times New Roman"/>
                <a:cs typeface="Times New Roman"/>
              </a:rPr>
              <a:t>the</a:t>
            </a:r>
            <a:r>
              <a:rPr sz="2200" spc="75" dirty="0">
                <a:solidFill>
                  <a:srgbClr val="422C16"/>
                </a:solidFill>
                <a:latin typeface="Times New Roman"/>
                <a:cs typeface="Times New Roman"/>
              </a:rPr>
              <a:t> </a:t>
            </a:r>
            <a:r>
              <a:rPr sz="2200" spc="35" dirty="0">
                <a:solidFill>
                  <a:srgbClr val="422C16"/>
                </a:solidFill>
                <a:latin typeface="Times New Roman"/>
                <a:cs typeface="Times New Roman"/>
              </a:rPr>
              <a:t>produce</a:t>
            </a:r>
            <a:endParaRPr sz="2200">
              <a:latin typeface="Times New Roman"/>
              <a:cs typeface="Times New Roman"/>
            </a:endParaRPr>
          </a:p>
          <a:p>
            <a:pPr marL="184785" marR="2290445" lvl="2" indent="-184785" algn="ctr">
              <a:lnSpc>
                <a:spcPct val="100000"/>
              </a:lnSpc>
              <a:spcBef>
                <a:spcPts val="280"/>
              </a:spcBef>
              <a:buChar char="-"/>
              <a:tabLst>
                <a:tab pos="184785" algn="l"/>
              </a:tabLst>
            </a:pPr>
            <a:r>
              <a:rPr sz="2200" dirty="0">
                <a:solidFill>
                  <a:srgbClr val="422C16"/>
                </a:solidFill>
                <a:latin typeface="Times New Roman"/>
                <a:cs typeface="Times New Roman"/>
              </a:rPr>
              <a:t>frozen</a:t>
            </a:r>
            <a:r>
              <a:rPr sz="2200" spc="40" dirty="0">
                <a:solidFill>
                  <a:srgbClr val="422C16"/>
                </a:solidFill>
                <a:latin typeface="Times New Roman"/>
                <a:cs typeface="Times New Roman"/>
              </a:rPr>
              <a:t> </a:t>
            </a:r>
            <a:r>
              <a:rPr sz="2200" spc="-20" dirty="0">
                <a:solidFill>
                  <a:srgbClr val="422C16"/>
                </a:solidFill>
                <a:latin typeface="Times New Roman"/>
                <a:cs typeface="Times New Roman"/>
              </a:rPr>
              <a:t>vegetables</a:t>
            </a:r>
            <a:r>
              <a:rPr sz="2200" spc="5" dirty="0">
                <a:solidFill>
                  <a:srgbClr val="422C16"/>
                </a:solidFill>
                <a:latin typeface="Times New Roman"/>
                <a:cs typeface="Times New Roman"/>
              </a:rPr>
              <a:t> </a:t>
            </a:r>
            <a:r>
              <a:rPr sz="2200" spc="65" dirty="0">
                <a:solidFill>
                  <a:srgbClr val="422C16"/>
                </a:solidFill>
                <a:latin typeface="Times New Roman"/>
                <a:cs typeface="Times New Roman"/>
              </a:rPr>
              <a:t>and</a:t>
            </a:r>
            <a:r>
              <a:rPr sz="2200" spc="55" dirty="0">
                <a:solidFill>
                  <a:srgbClr val="422C16"/>
                </a:solidFill>
                <a:latin typeface="Times New Roman"/>
                <a:cs typeface="Times New Roman"/>
              </a:rPr>
              <a:t> </a:t>
            </a:r>
            <a:r>
              <a:rPr sz="2200" spc="-10" dirty="0">
                <a:solidFill>
                  <a:srgbClr val="422C16"/>
                </a:solidFill>
                <a:latin typeface="Times New Roman"/>
                <a:cs typeface="Times New Roman"/>
              </a:rPr>
              <a:t>fruits</a:t>
            </a:r>
            <a:endParaRPr sz="2200">
              <a:latin typeface="Times New Roman"/>
              <a:cs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4500" y="840564"/>
            <a:ext cx="8166734" cy="5339080"/>
          </a:xfrm>
          <a:prstGeom prst="rect">
            <a:avLst/>
          </a:prstGeom>
        </p:spPr>
        <p:txBody>
          <a:bodyPr vert="horz" wrap="square" lIns="0" tIns="209550" rIns="0" bIns="0" rtlCol="0">
            <a:spAutoFit/>
          </a:bodyPr>
          <a:lstStyle/>
          <a:p>
            <a:pPr marL="584200" indent="-571500">
              <a:lnSpc>
                <a:spcPct val="100000"/>
              </a:lnSpc>
              <a:spcBef>
                <a:spcPts val="1650"/>
              </a:spcBef>
              <a:buSzPct val="98000"/>
              <a:buFont typeface="Wingdings"/>
              <a:buChar char=""/>
              <a:tabLst>
                <a:tab pos="584200" algn="l"/>
              </a:tabLst>
            </a:pPr>
            <a:r>
              <a:rPr sz="5000" spc="-10" dirty="0">
                <a:solidFill>
                  <a:srgbClr val="04607A"/>
                </a:solidFill>
                <a:latin typeface="Times New Roman"/>
                <a:cs typeface="Times New Roman"/>
              </a:rPr>
              <a:t>Harvesting</a:t>
            </a:r>
            <a:endParaRPr sz="5000">
              <a:latin typeface="Times New Roman"/>
              <a:cs typeface="Times New Roman"/>
            </a:endParaRPr>
          </a:p>
          <a:p>
            <a:pPr marL="378460" marR="6985" lvl="1" indent="-274320" algn="just">
              <a:lnSpc>
                <a:spcPct val="95400"/>
              </a:lnSpc>
              <a:spcBef>
                <a:spcPts val="1315"/>
              </a:spcBef>
              <a:buClr>
                <a:srgbClr val="0AD0D9"/>
              </a:buClr>
              <a:buSzPct val="94444"/>
              <a:buFont typeface="Wingdings"/>
              <a:buChar char=""/>
              <a:tabLst>
                <a:tab pos="378460" algn="l"/>
                <a:tab pos="672465" algn="l"/>
              </a:tabLst>
            </a:pPr>
            <a:r>
              <a:rPr sz="3600" dirty="0">
                <a:latin typeface="Times New Roman"/>
                <a:cs typeface="Times New Roman"/>
              </a:rPr>
              <a:t>	Separation</a:t>
            </a:r>
            <a:r>
              <a:rPr sz="3600" spc="880" dirty="0">
                <a:latin typeface="Times New Roman"/>
                <a:cs typeface="Times New Roman"/>
              </a:rPr>
              <a:t>  </a:t>
            </a:r>
            <a:r>
              <a:rPr sz="3600" dirty="0">
                <a:latin typeface="Times New Roman"/>
                <a:cs typeface="Times New Roman"/>
              </a:rPr>
              <a:t>of</a:t>
            </a:r>
            <a:r>
              <a:rPr sz="3600" spc="390" dirty="0">
                <a:latin typeface="Times New Roman"/>
                <a:cs typeface="Times New Roman"/>
              </a:rPr>
              <a:t>   </a:t>
            </a:r>
            <a:r>
              <a:rPr sz="3600" spc="55" dirty="0">
                <a:latin typeface="Times New Roman"/>
                <a:cs typeface="Times New Roman"/>
              </a:rPr>
              <a:t>the</a:t>
            </a:r>
            <a:r>
              <a:rPr sz="3600" spc="885" dirty="0">
                <a:latin typeface="Times New Roman"/>
                <a:cs typeface="Times New Roman"/>
              </a:rPr>
              <a:t>  </a:t>
            </a:r>
            <a:r>
              <a:rPr sz="3600" dirty="0">
                <a:latin typeface="Times New Roman"/>
                <a:cs typeface="Times New Roman"/>
              </a:rPr>
              <a:t>economic</a:t>
            </a:r>
            <a:r>
              <a:rPr sz="3600" spc="894" dirty="0">
                <a:latin typeface="Times New Roman"/>
                <a:cs typeface="Times New Roman"/>
              </a:rPr>
              <a:t>  </a:t>
            </a:r>
            <a:r>
              <a:rPr sz="3600" spc="-10" dirty="0">
                <a:latin typeface="Times New Roman"/>
                <a:cs typeface="Times New Roman"/>
              </a:rPr>
              <a:t>yield </a:t>
            </a:r>
            <a:r>
              <a:rPr sz="3800" i="1" dirty="0">
                <a:solidFill>
                  <a:srgbClr val="C00000"/>
                </a:solidFill>
                <a:latin typeface="Times New Roman"/>
                <a:cs typeface="Times New Roman"/>
              </a:rPr>
              <a:t>(whether</a:t>
            </a:r>
            <a:r>
              <a:rPr sz="3800" i="1" spc="5" dirty="0">
                <a:solidFill>
                  <a:srgbClr val="C00000"/>
                </a:solidFill>
                <a:latin typeface="Times New Roman"/>
                <a:cs typeface="Times New Roman"/>
              </a:rPr>
              <a:t> </a:t>
            </a:r>
            <a:r>
              <a:rPr sz="3800" i="1" dirty="0">
                <a:solidFill>
                  <a:srgbClr val="C00000"/>
                </a:solidFill>
                <a:latin typeface="Times New Roman"/>
                <a:cs typeface="Times New Roman"/>
              </a:rPr>
              <a:t>the</a:t>
            </a:r>
            <a:r>
              <a:rPr sz="3800" i="1" spc="15" dirty="0">
                <a:solidFill>
                  <a:srgbClr val="C00000"/>
                </a:solidFill>
                <a:latin typeface="Times New Roman"/>
                <a:cs typeface="Times New Roman"/>
              </a:rPr>
              <a:t> </a:t>
            </a:r>
            <a:r>
              <a:rPr sz="3800" i="1" dirty="0">
                <a:solidFill>
                  <a:srgbClr val="C00000"/>
                </a:solidFill>
                <a:latin typeface="Times New Roman"/>
                <a:cs typeface="Times New Roman"/>
              </a:rPr>
              <a:t>whole</a:t>
            </a:r>
            <a:r>
              <a:rPr sz="3800" i="1" spc="25" dirty="0">
                <a:solidFill>
                  <a:srgbClr val="C00000"/>
                </a:solidFill>
                <a:latin typeface="Times New Roman"/>
                <a:cs typeface="Times New Roman"/>
              </a:rPr>
              <a:t> </a:t>
            </a:r>
            <a:r>
              <a:rPr sz="3800" i="1" dirty="0">
                <a:solidFill>
                  <a:srgbClr val="C00000"/>
                </a:solidFill>
                <a:latin typeface="Times New Roman"/>
                <a:cs typeface="Times New Roman"/>
              </a:rPr>
              <a:t>plant</a:t>
            </a:r>
            <a:r>
              <a:rPr sz="3800" i="1" spc="-10" dirty="0">
                <a:solidFill>
                  <a:srgbClr val="C00000"/>
                </a:solidFill>
                <a:latin typeface="Times New Roman"/>
                <a:cs typeface="Times New Roman"/>
              </a:rPr>
              <a:t> </a:t>
            </a:r>
            <a:r>
              <a:rPr sz="3800" i="1" spc="-50" dirty="0">
                <a:solidFill>
                  <a:srgbClr val="C00000"/>
                </a:solidFill>
                <a:latin typeface="Times New Roman"/>
                <a:cs typeface="Times New Roman"/>
              </a:rPr>
              <a:t>biomass</a:t>
            </a:r>
            <a:r>
              <a:rPr sz="3800" i="1" spc="20" dirty="0">
                <a:solidFill>
                  <a:srgbClr val="C00000"/>
                </a:solidFill>
                <a:latin typeface="Times New Roman"/>
                <a:cs typeface="Times New Roman"/>
              </a:rPr>
              <a:t> </a:t>
            </a:r>
            <a:r>
              <a:rPr sz="3800" i="1" dirty="0">
                <a:solidFill>
                  <a:srgbClr val="C00000"/>
                </a:solidFill>
                <a:latin typeface="Times New Roman"/>
                <a:cs typeface="Times New Roman"/>
              </a:rPr>
              <a:t>or</a:t>
            </a:r>
            <a:r>
              <a:rPr sz="3800" i="1" spc="15" dirty="0">
                <a:solidFill>
                  <a:srgbClr val="C00000"/>
                </a:solidFill>
                <a:latin typeface="Times New Roman"/>
                <a:cs typeface="Times New Roman"/>
              </a:rPr>
              <a:t> </a:t>
            </a:r>
            <a:r>
              <a:rPr sz="3800" i="1" spc="-25" dirty="0">
                <a:solidFill>
                  <a:srgbClr val="C00000"/>
                </a:solidFill>
                <a:latin typeface="Times New Roman"/>
                <a:cs typeface="Times New Roman"/>
              </a:rPr>
              <a:t>the </a:t>
            </a:r>
            <a:r>
              <a:rPr sz="3800" i="1" spc="-30" dirty="0">
                <a:solidFill>
                  <a:srgbClr val="C00000"/>
                </a:solidFill>
                <a:latin typeface="Times New Roman"/>
                <a:cs typeface="Times New Roman"/>
              </a:rPr>
              <a:t>portion</a:t>
            </a:r>
            <a:r>
              <a:rPr sz="3800" i="1" spc="-140" dirty="0">
                <a:solidFill>
                  <a:srgbClr val="C00000"/>
                </a:solidFill>
                <a:latin typeface="Times New Roman"/>
                <a:cs typeface="Times New Roman"/>
              </a:rPr>
              <a:t> </a:t>
            </a:r>
            <a:r>
              <a:rPr sz="3800" i="1" dirty="0">
                <a:solidFill>
                  <a:srgbClr val="C00000"/>
                </a:solidFill>
                <a:latin typeface="Times New Roman"/>
                <a:cs typeface="Times New Roman"/>
              </a:rPr>
              <a:t>of</a:t>
            </a:r>
            <a:r>
              <a:rPr sz="3800" i="1" spc="130" dirty="0">
                <a:solidFill>
                  <a:srgbClr val="C00000"/>
                </a:solidFill>
                <a:latin typeface="Times New Roman"/>
                <a:cs typeface="Times New Roman"/>
              </a:rPr>
              <a:t> </a:t>
            </a:r>
            <a:r>
              <a:rPr sz="3800" i="1" dirty="0">
                <a:solidFill>
                  <a:srgbClr val="C00000"/>
                </a:solidFill>
                <a:latin typeface="Times New Roman"/>
                <a:cs typeface="Times New Roman"/>
              </a:rPr>
              <a:t>the</a:t>
            </a:r>
            <a:r>
              <a:rPr sz="3800" i="1" spc="-140" dirty="0">
                <a:solidFill>
                  <a:srgbClr val="C00000"/>
                </a:solidFill>
                <a:latin typeface="Times New Roman"/>
                <a:cs typeface="Times New Roman"/>
              </a:rPr>
              <a:t> </a:t>
            </a:r>
            <a:r>
              <a:rPr sz="3800" i="1" spc="-10" dirty="0">
                <a:solidFill>
                  <a:srgbClr val="C00000"/>
                </a:solidFill>
                <a:latin typeface="Times New Roman"/>
                <a:cs typeface="Times New Roman"/>
              </a:rPr>
              <a:t>whole</a:t>
            </a:r>
            <a:r>
              <a:rPr sz="3800" i="1" spc="-165" dirty="0">
                <a:solidFill>
                  <a:srgbClr val="C00000"/>
                </a:solidFill>
                <a:latin typeface="Times New Roman"/>
                <a:cs typeface="Times New Roman"/>
              </a:rPr>
              <a:t> </a:t>
            </a:r>
            <a:r>
              <a:rPr sz="3800" i="1" spc="-20" dirty="0">
                <a:solidFill>
                  <a:srgbClr val="C00000"/>
                </a:solidFill>
                <a:latin typeface="Times New Roman"/>
                <a:cs typeface="Times New Roman"/>
              </a:rPr>
              <a:t>plant</a:t>
            </a:r>
            <a:r>
              <a:rPr sz="3800" i="1" spc="-155" dirty="0">
                <a:solidFill>
                  <a:srgbClr val="C00000"/>
                </a:solidFill>
                <a:latin typeface="Times New Roman"/>
                <a:cs typeface="Times New Roman"/>
              </a:rPr>
              <a:t> </a:t>
            </a:r>
            <a:r>
              <a:rPr sz="3800" i="1" spc="-10" dirty="0">
                <a:solidFill>
                  <a:srgbClr val="C00000"/>
                </a:solidFill>
                <a:latin typeface="Times New Roman"/>
                <a:cs typeface="Times New Roman"/>
              </a:rPr>
              <a:t>biomass)</a:t>
            </a:r>
            <a:endParaRPr sz="3800">
              <a:latin typeface="Times New Roman"/>
              <a:cs typeface="Times New Roman"/>
            </a:endParaRPr>
          </a:p>
          <a:p>
            <a:pPr lvl="1">
              <a:lnSpc>
                <a:spcPct val="100000"/>
              </a:lnSpc>
              <a:spcBef>
                <a:spcPts val="2905"/>
              </a:spcBef>
              <a:buClr>
                <a:srgbClr val="0AD0D9"/>
              </a:buClr>
              <a:buFont typeface="Wingdings"/>
              <a:buChar char=""/>
            </a:pPr>
            <a:endParaRPr sz="3800">
              <a:latin typeface="Times New Roman"/>
              <a:cs typeface="Times New Roman"/>
            </a:endParaRPr>
          </a:p>
          <a:p>
            <a:pPr marL="378460" marR="5080" lvl="1" indent="-274320" algn="just">
              <a:lnSpc>
                <a:spcPct val="97500"/>
              </a:lnSpc>
              <a:buClr>
                <a:srgbClr val="0AD0D9"/>
              </a:buClr>
              <a:buSzPct val="94444"/>
              <a:buFont typeface="Wingdings"/>
              <a:buChar char=""/>
              <a:tabLst>
                <a:tab pos="378460" algn="l"/>
                <a:tab pos="558165" algn="l"/>
              </a:tabLst>
            </a:pPr>
            <a:r>
              <a:rPr sz="3600" spc="80" dirty="0">
                <a:latin typeface="Times New Roman"/>
                <a:cs typeface="Times New Roman"/>
              </a:rPr>
              <a:t>	when</a:t>
            </a:r>
            <a:r>
              <a:rPr sz="3600" spc="250" dirty="0">
                <a:latin typeface="Times New Roman"/>
                <a:cs typeface="Times New Roman"/>
              </a:rPr>
              <a:t>  </a:t>
            </a:r>
            <a:r>
              <a:rPr sz="3600" dirty="0">
                <a:latin typeface="Times New Roman"/>
                <a:cs typeface="Times New Roman"/>
              </a:rPr>
              <a:t>crops</a:t>
            </a:r>
            <a:r>
              <a:rPr sz="3600" spc="260" dirty="0">
                <a:latin typeface="Times New Roman"/>
                <a:cs typeface="Times New Roman"/>
              </a:rPr>
              <a:t>  </a:t>
            </a:r>
            <a:r>
              <a:rPr sz="3600" dirty="0">
                <a:latin typeface="Times New Roman"/>
                <a:cs typeface="Times New Roman"/>
              </a:rPr>
              <a:t>have</a:t>
            </a:r>
            <a:r>
              <a:rPr sz="3600" spc="260" dirty="0">
                <a:latin typeface="Times New Roman"/>
                <a:cs typeface="Times New Roman"/>
              </a:rPr>
              <a:t>  </a:t>
            </a:r>
            <a:r>
              <a:rPr sz="3600" spc="55" dirty="0">
                <a:latin typeface="Times New Roman"/>
                <a:cs typeface="Times New Roman"/>
              </a:rPr>
              <a:t>reached</a:t>
            </a:r>
            <a:r>
              <a:rPr sz="3600" spc="260" dirty="0">
                <a:latin typeface="Times New Roman"/>
                <a:cs typeface="Times New Roman"/>
              </a:rPr>
              <a:t>  </a:t>
            </a:r>
            <a:r>
              <a:rPr sz="3600" dirty="0">
                <a:latin typeface="Times New Roman"/>
                <a:cs typeface="Times New Roman"/>
              </a:rPr>
              <a:t>highest</a:t>
            </a:r>
            <a:r>
              <a:rPr sz="3600" spc="250" dirty="0">
                <a:latin typeface="Times New Roman"/>
                <a:cs typeface="Times New Roman"/>
              </a:rPr>
              <a:t>  </a:t>
            </a:r>
            <a:r>
              <a:rPr sz="3600" spc="80" dirty="0">
                <a:latin typeface="Times New Roman"/>
                <a:cs typeface="Times New Roman"/>
              </a:rPr>
              <a:t>or </a:t>
            </a:r>
            <a:r>
              <a:rPr sz="3600" spc="45" dirty="0">
                <a:latin typeface="Times New Roman"/>
                <a:cs typeface="Times New Roman"/>
              </a:rPr>
              <a:t>optimum</a:t>
            </a:r>
            <a:r>
              <a:rPr sz="3600" spc="720" dirty="0">
                <a:latin typeface="Times New Roman"/>
                <a:cs typeface="Times New Roman"/>
              </a:rPr>
              <a:t>    </a:t>
            </a:r>
            <a:r>
              <a:rPr sz="3600" dirty="0">
                <a:latin typeface="Times New Roman"/>
                <a:cs typeface="Times New Roman"/>
              </a:rPr>
              <a:t>level</a:t>
            </a:r>
            <a:r>
              <a:rPr sz="3600" spc="725" dirty="0">
                <a:latin typeface="Times New Roman"/>
                <a:cs typeface="Times New Roman"/>
              </a:rPr>
              <a:t>    </a:t>
            </a:r>
            <a:r>
              <a:rPr sz="3600" dirty="0">
                <a:latin typeface="Times New Roman"/>
                <a:cs typeface="Times New Roman"/>
              </a:rPr>
              <a:t>of</a:t>
            </a:r>
            <a:r>
              <a:rPr sz="3600" spc="790" dirty="0">
                <a:latin typeface="Times New Roman"/>
                <a:cs typeface="Times New Roman"/>
              </a:rPr>
              <a:t>    </a:t>
            </a:r>
            <a:r>
              <a:rPr sz="3600" spc="-10" dirty="0">
                <a:latin typeface="Times New Roman"/>
                <a:cs typeface="Times New Roman"/>
              </a:rPr>
              <a:t>productivity </a:t>
            </a:r>
            <a:r>
              <a:rPr sz="3800" i="1" spc="-95" dirty="0">
                <a:solidFill>
                  <a:srgbClr val="C00000"/>
                </a:solidFill>
                <a:latin typeface="Times New Roman"/>
                <a:cs typeface="Times New Roman"/>
              </a:rPr>
              <a:t>(physiological</a:t>
            </a:r>
            <a:r>
              <a:rPr sz="3800" i="1" spc="-145" dirty="0">
                <a:solidFill>
                  <a:srgbClr val="C00000"/>
                </a:solidFill>
                <a:latin typeface="Times New Roman"/>
                <a:cs typeface="Times New Roman"/>
              </a:rPr>
              <a:t> </a:t>
            </a:r>
            <a:r>
              <a:rPr sz="3800" i="1" spc="-10" dirty="0">
                <a:solidFill>
                  <a:srgbClr val="C00000"/>
                </a:solidFill>
                <a:latin typeface="Times New Roman"/>
                <a:cs typeface="Times New Roman"/>
              </a:rPr>
              <a:t>maturity</a:t>
            </a:r>
            <a:r>
              <a:rPr sz="3800" i="1" spc="-145" dirty="0">
                <a:solidFill>
                  <a:srgbClr val="C00000"/>
                </a:solidFill>
                <a:latin typeface="Times New Roman"/>
                <a:cs typeface="Times New Roman"/>
              </a:rPr>
              <a:t> </a:t>
            </a:r>
            <a:r>
              <a:rPr sz="3800" i="1" spc="-10" dirty="0">
                <a:solidFill>
                  <a:srgbClr val="C00000"/>
                </a:solidFill>
                <a:latin typeface="Times New Roman"/>
                <a:cs typeface="Times New Roman"/>
              </a:rPr>
              <a:t>onwards)</a:t>
            </a:r>
            <a:endParaRPr sz="3800">
              <a:latin typeface="Times New Roman"/>
              <a:cs typeface="Times New Roman"/>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4500" y="766127"/>
            <a:ext cx="8179434" cy="4984115"/>
          </a:xfrm>
          <a:prstGeom prst="rect">
            <a:avLst/>
          </a:prstGeom>
        </p:spPr>
        <p:txBody>
          <a:bodyPr vert="horz" wrap="square" lIns="0" tIns="283845" rIns="0" bIns="0" rtlCol="0">
            <a:spAutoFit/>
          </a:bodyPr>
          <a:lstStyle/>
          <a:p>
            <a:pPr marL="584200" indent="-571500">
              <a:lnSpc>
                <a:spcPct val="100000"/>
              </a:lnSpc>
              <a:spcBef>
                <a:spcPts val="2235"/>
              </a:spcBef>
              <a:buSzPct val="98000"/>
              <a:buFont typeface="Wingdings"/>
              <a:buChar char=""/>
              <a:tabLst>
                <a:tab pos="584200" algn="l"/>
              </a:tabLst>
            </a:pPr>
            <a:r>
              <a:rPr sz="5000" spc="55" dirty="0">
                <a:solidFill>
                  <a:srgbClr val="C00000"/>
                </a:solidFill>
                <a:latin typeface="Times New Roman"/>
                <a:cs typeface="Times New Roman"/>
              </a:rPr>
              <a:t>Crop</a:t>
            </a:r>
            <a:r>
              <a:rPr sz="5000" spc="-35" dirty="0">
                <a:solidFill>
                  <a:srgbClr val="C00000"/>
                </a:solidFill>
                <a:latin typeface="Times New Roman"/>
                <a:cs typeface="Times New Roman"/>
              </a:rPr>
              <a:t> </a:t>
            </a:r>
            <a:r>
              <a:rPr sz="5000" spc="75" dirty="0">
                <a:solidFill>
                  <a:srgbClr val="C00000"/>
                </a:solidFill>
                <a:latin typeface="Times New Roman"/>
                <a:cs typeface="Times New Roman"/>
              </a:rPr>
              <a:t>Maturity</a:t>
            </a:r>
            <a:r>
              <a:rPr sz="5000" spc="-40" dirty="0">
                <a:solidFill>
                  <a:srgbClr val="C00000"/>
                </a:solidFill>
                <a:latin typeface="Times New Roman"/>
                <a:cs typeface="Times New Roman"/>
              </a:rPr>
              <a:t> </a:t>
            </a:r>
            <a:r>
              <a:rPr sz="5000" spc="-10" dirty="0">
                <a:solidFill>
                  <a:srgbClr val="C00000"/>
                </a:solidFill>
                <a:latin typeface="Times New Roman"/>
                <a:cs typeface="Times New Roman"/>
              </a:rPr>
              <a:t>Indices:</a:t>
            </a:r>
            <a:endParaRPr sz="5000">
              <a:latin typeface="Times New Roman"/>
              <a:cs typeface="Times New Roman"/>
            </a:endParaRPr>
          </a:p>
          <a:p>
            <a:pPr marL="377825" lvl="1" indent="-273685">
              <a:lnSpc>
                <a:spcPct val="100000"/>
              </a:lnSpc>
              <a:spcBef>
                <a:spcPts val="1200"/>
              </a:spcBef>
              <a:buClr>
                <a:srgbClr val="0AD0D9"/>
              </a:buClr>
              <a:buSzPct val="91071"/>
              <a:buFont typeface="Wingdings"/>
              <a:buChar char=""/>
              <a:tabLst>
                <a:tab pos="377825" algn="l"/>
              </a:tabLst>
            </a:pPr>
            <a:r>
              <a:rPr sz="2800" spc="-45" dirty="0">
                <a:latin typeface="Times New Roman"/>
                <a:cs typeface="Times New Roman"/>
              </a:rPr>
              <a:t>Types</a:t>
            </a:r>
            <a:r>
              <a:rPr sz="2800" spc="-110" dirty="0">
                <a:latin typeface="Times New Roman"/>
                <a:cs typeface="Times New Roman"/>
              </a:rPr>
              <a:t> </a:t>
            </a:r>
            <a:r>
              <a:rPr sz="2800" dirty="0">
                <a:latin typeface="Times New Roman"/>
                <a:cs typeface="Times New Roman"/>
              </a:rPr>
              <a:t>of</a:t>
            </a:r>
            <a:r>
              <a:rPr sz="2800" spc="155" dirty="0">
                <a:latin typeface="Times New Roman"/>
                <a:cs typeface="Times New Roman"/>
              </a:rPr>
              <a:t> </a:t>
            </a:r>
            <a:r>
              <a:rPr sz="2800" spc="-10" dirty="0">
                <a:latin typeface="Times New Roman"/>
                <a:cs typeface="Times New Roman"/>
              </a:rPr>
              <a:t>Maturity:</a:t>
            </a:r>
            <a:endParaRPr sz="2800">
              <a:latin typeface="Times New Roman"/>
              <a:cs typeface="Times New Roman"/>
            </a:endParaRPr>
          </a:p>
          <a:p>
            <a:pPr>
              <a:lnSpc>
                <a:spcPct val="100000"/>
              </a:lnSpc>
              <a:spcBef>
                <a:spcPts val="819"/>
              </a:spcBef>
            </a:pPr>
            <a:endParaRPr sz="2800">
              <a:latin typeface="Times New Roman"/>
              <a:cs typeface="Times New Roman"/>
            </a:endParaRPr>
          </a:p>
          <a:p>
            <a:pPr marL="377825" indent="-273685">
              <a:lnSpc>
                <a:spcPct val="100000"/>
              </a:lnSpc>
              <a:buClr>
                <a:srgbClr val="0AD0D9"/>
              </a:buClr>
              <a:buSzPct val="91071"/>
              <a:buFont typeface="Wingdings"/>
              <a:buChar char=""/>
              <a:tabLst>
                <a:tab pos="377825" algn="l"/>
              </a:tabLst>
            </a:pPr>
            <a:r>
              <a:rPr sz="2800" spc="-35" dirty="0">
                <a:solidFill>
                  <a:srgbClr val="001F5F"/>
                </a:solidFill>
                <a:latin typeface="Times New Roman"/>
                <a:cs typeface="Times New Roman"/>
              </a:rPr>
              <a:t>Physiological</a:t>
            </a:r>
            <a:r>
              <a:rPr sz="2800" spc="-70" dirty="0">
                <a:solidFill>
                  <a:srgbClr val="001F5F"/>
                </a:solidFill>
                <a:latin typeface="Times New Roman"/>
                <a:cs typeface="Times New Roman"/>
              </a:rPr>
              <a:t> </a:t>
            </a:r>
            <a:r>
              <a:rPr sz="2800" spc="40" dirty="0">
                <a:solidFill>
                  <a:srgbClr val="001F5F"/>
                </a:solidFill>
                <a:latin typeface="Times New Roman"/>
                <a:cs typeface="Times New Roman"/>
              </a:rPr>
              <a:t>maturity</a:t>
            </a:r>
            <a:endParaRPr sz="2800">
              <a:latin typeface="Times New Roman"/>
              <a:cs typeface="Times New Roman"/>
            </a:endParaRPr>
          </a:p>
          <a:p>
            <a:pPr marL="989965" lvl="1" indent="-200025">
              <a:lnSpc>
                <a:spcPts val="2730"/>
              </a:lnSpc>
              <a:spcBef>
                <a:spcPts val="320"/>
              </a:spcBef>
              <a:buChar char="-"/>
              <a:tabLst>
                <a:tab pos="989965" algn="l"/>
              </a:tabLst>
            </a:pPr>
            <a:r>
              <a:rPr sz="2400" spc="50" dirty="0">
                <a:latin typeface="Times New Roman"/>
                <a:cs typeface="Times New Roman"/>
              </a:rPr>
              <a:t>end</a:t>
            </a:r>
            <a:r>
              <a:rPr sz="2400" spc="-40" dirty="0">
                <a:latin typeface="Times New Roman"/>
                <a:cs typeface="Times New Roman"/>
              </a:rPr>
              <a:t> </a:t>
            </a:r>
            <a:r>
              <a:rPr sz="2400" dirty="0">
                <a:latin typeface="Times New Roman"/>
                <a:cs typeface="Times New Roman"/>
              </a:rPr>
              <a:t>of</a:t>
            </a:r>
            <a:r>
              <a:rPr sz="2400" spc="185" dirty="0">
                <a:latin typeface="Times New Roman"/>
                <a:cs typeface="Times New Roman"/>
              </a:rPr>
              <a:t> </a:t>
            </a:r>
            <a:r>
              <a:rPr sz="2400" dirty="0">
                <a:latin typeface="Times New Roman"/>
                <a:cs typeface="Times New Roman"/>
              </a:rPr>
              <a:t>developmental</a:t>
            </a:r>
            <a:r>
              <a:rPr sz="2400" spc="-55" dirty="0">
                <a:latin typeface="Times New Roman"/>
                <a:cs typeface="Times New Roman"/>
              </a:rPr>
              <a:t> </a:t>
            </a:r>
            <a:r>
              <a:rPr sz="2400" spc="-10" dirty="0">
                <a:latin typeface="Times New Roman"/>
                <a:cs typeface="Times New Roman"/>
              </a:rPr>
              <a:t>stage</a:t>
            </a:r>
            <a:r>
              <a:rPr sz="2400" spc="-15" dirty="0">
                <a:latin typeface="Times New Roman"/>
                <a:cs typeface="Times New Roman"/>
              </a:rPr>
              <a:t> </a:t>
            </a:r>
            <a:r>
              <a:rPr sz="2400" dirty="0">
                <a:latin typeface="Times New Roman"/>
                <a:cs typeface="Times New Roman"/>
              </a:rPr>
              <a:t>of</a:t>
            </a:r>
            <a:r>
              <a:rPr sz="2400" spc="180" dirty="0">
                <a:latin typeface="Times New Roman"/>
                <a:cs typeface="Times New Roman"/>
              </a:rPr>
              <a:t> </a:t>
            </a:r>
            <a:r>
              <a:rPr sz="2400" spc="50" dirty="0">
                <a:latin typeface="Times New Roman"/>
                <a:cs typeface="Times New Roman"/>
              </a:rPr>
              <a:t>fruit</a:t>
            </a:r>
            <a:r>
              <a:rPr sz="2400" spc="-35" dirty="0">
                <a:latin typeface="Times New Roman"/>
                <a:cs typeface="Times New Roman"/>
              </a:rPr>
              <a:t> </a:t>
            </a:r>
            <a:r>
              <a:rPr sz="2400" spc="50" dirty="0">
                <a:latin typeface="Times New Roman"/>
                <a:cs typeface="Times New Roman"/>
              </a:rPr>
              <a:t>when</a:t>
            </a:r>
            <a:r>
              <a:rPr sz="2400" spc="-10" dirty="0">
                <a:latin typeface="Times New Roman"/>
                <a:cs typeface="Times New Roman"/>
              </a:rPr>
              <a:t> </a:t>
            </a:r>
            <a:r>
              <a:rPr sz="2400" dirty="0">
                <a:latin typeface="Times New Roman"/>
                <a:cs typeface="Times New Roman"/>
              </a:rPr>
              <a:t>it</a:t>
            </a:r>
            <a:r>
              <a:rPr sz="2400" spc="-40" dirty="0">
                <a:latin typeface="Times New Roman"/>
                <a:cs typeface="Times New Roman"/>
              </a:rPr>
              <a:t> </a:t>
            </a:r>
            <a:r>
              <a:rPr sz="2400" dirty="0">
                <a:latin typeface="Times New Roman"/>
                <a:cs typeface="Times New Roman"/>
              </a:rPr>
              <a:t>developed</a:t>
            </a:r>
            <a:r>
              <a:rPr sz="2400" spc="-55" dirty="0">
                <a:latin typeface="Times New Roman"/>
                <a:cs typeface="Times New Roman"/>
              </a:rPr>
              <a:t> </a:t>
            </a:r>
            <a:r>
              <a:rPr sz="2400" spc="-25" dirty="0">
                <a:latin typeface="Times New Roman"/>
                <a:cs typeface="Times New Roman"/>
              </a:rPr>
              <a:t>the</a:t>
            </a:r>
            <a:endParaRPr sz="2400">
              <a:latin typeface="Times New Roman"/>
              <a:cs typeface="Times New Roman"/>
            </a:endParaRPr>
          </a:p>
          <a:p>
            <a:pPr marL="1018540">
              <a:lnSpc>
                <a:spcPts val="2730"/>
              </a:lnSpc>
            </a:pPr>
            <a:r>
              <a:rPr sz="2400" dirty="0">
                <a:latin typeface="Times New Roman"/>
                <a:cs typeface="Times New Roman"/>
              </a:rPr>
              <a:t>ability</a:t>
            </a:r>
            <a:r>
              <a:rPr sz="2400" spc="10" dirty="0">
                <a:latin typeface="Times New Roman"/>
                <a:cs typeface="Times New Roman"/>
              </a:rPr>
              <a:t> </a:t>
            </a:r>
            <a:r>
              <a:rPr sz="2400" dirty="0">
                <a:latin typeface="Times New Roman"/>
                <a:cs typeface="Times New Roman"/>
              </a:rPr>
              <a:t>to</a:t>
            </a:r>
            <a:r>
              <a:rPr sz="2400" spc="55" dirty="0">
                <a:latin typeface="Times New Roman"/>
                <a:cs typeface="Times New Roman"/>
              </a:rPr>
              <a:t> </a:t>
            </a:r>
            <a:r>
              <a:rPr sz="2400" spc="60" dirty="0">
                <a:latin typeface="Times New Roman"/>
                <a:cs typeface="Times New Roman"/>
              </a:rPr>
              <a:t>ripen</a:t>
            </a:r>
            <a:r>
              <a:rPr sz="2400" spc="25" dirty="0">
                <a:latin typeface="Times New Roman"/>
                <a:cs typeface="Times New Roman"/>
              </a:rPr>
              <a:t> </a:t>
            </a:r>
            <a:r>
              <a:rPr sz="2400" dirty="0">
                <a:latin typeface="Times New Roman"/>
                <a:cs typeface="Times New Roman"/>
              </a:rPr>
              <a:t>normally</a:t>
            </a:r>
            <a:r>
              <a:rPr sz="2400" spc="25" dirty="0">
                <a:latin typeface="Times New Roman"/>
                <a:cs typeface="Times New Roman"/>
              </a:rPr>
              <a:t> </a:t>
            </a:r>
            <a:r>
              <a:rPr sz="2400" dirty="0">
                <a:latin typeface="Times New Roman"/>
                <a:cs typeface="Times New Roman"/>
              </a:rPr>
              <a:t>at</a:t>
            </a:r>
            <a:r>
              <a:rPr sz="2400" spc="55" dirty="0">
                <a:latin typeface="Times New Roman"/>
                <a:cs typeface="Times New Roman"/>
              </a:rPr>
              <a:t> </a:t>
            </a:r>
            <a:r>
              <a:rPr sz="2400" spc="-10" dirty="0">
                <a:latin typeface="Times New Roman"/>
                <a:cs typeface="Times New Roman"/>
              </a:rPr>
              <a:t>harvest</a:t>
            </a:r>
            <a:endParaRPr sz="2400">
              <a:latin typeface="Times New Roman"/>
              <a:cs typeface="Times New Roman"/>
            </a:endParaRPr>
          </a:p>
          <a:p>
            <a:pPr>
              <a:lnSpc>
                <a:spcPct val="100000"/>
              </a:lnSpc>
              <a:spcBef>
                <a:spcPts val="725"/>
              </a:spcBef>
            </a:pPr>
            <a:endParaRPr sz="2400">
              <a:latin typeface="Times New Roman"/>
              <a:cs typeface="Times New Roman"/>
            </a:endParaRPr>
          </a:p>
          <a:p>
            <a:pPr marL="377825" indent="-273685">
              <a:lnSpc>
                <a:spcPct val="100000"/>
              </a:lnSpc>
              <a:buClr>
                <a:srgbClr val="0AD0D9"/>
              </a:buClr>
              <a:buSzPct val="91071"/>
              <a:buFont typeface="Wingdings"/>
              <a:buChar char=""/>
              <a:tabLst>
                <a:tab pos="377825" algn="l"/>
              </a:tabLst>
            </a:pPr>
            <a:r>
              <a:rPr sz="2800" spc="45" dirty="0">
                <a:solidFill>
                  <a:srgbClr val="001F5F"/>
                </a:solidFill>
                <a:latin typeface="Times New Roman"/>
                <a:cs typeface="Times New Roman"/>
              </a:rPr>
              <a:t>Horticultural</a:t>
            </a:r>
            <a:r>
              <a:rPr sz="2800" spc="80" dirty="0">
                <a:solidFill>
                  <a:srgbClr val="001F5F"/>
                </a:solidFill>
                <a:latin typeface="Times New Roman"/>
                <a:cs typeface="Times New Roman"/>
              </a:rPr>
              <a:t> </a:t>
            </a:r>
            <a:r>
              <a:rPr sz="2800" spc="75" dirty="0">
                <a:solidFill>
                  <a:srgbClr val="001F5F"/>
                </a:solidFill>
                <a:latin typeface="Times New Roman"/>
                <a:cs typeface="Times New Roman"/>
              </a:rPr>
              <a:t>or</a:t>
            </a:r>
            <a:r>
              <a:rPr sz="2800" spc="110" dirty="0">
                <a:solidFill>
                  <a:srgbClr val="001F5F"/>
                </a:solidFill>
                <a:latin typeface="Times New Roman"/>
                <a:cs typeface="Times New Roman"/>
              </a:rPr>
              <a:t> </a:t>
            </a:r>
            <a:r>
              <a:rPr sz="2800" dirty="0">
                <a:solidFill>
                  <a:srgbClr val="001F5F"/>
                </a:solidFill>
                <a:latin typeface="Times New Roman"/>
                <a:cs typeface="Times New Roman"/>
              </a:rPr>
              <a:t>commercial</a:t>
            </a:r>
            <a:r>
              <a:rPr sz="2800" spc="85" dirty="0">
                <a:solidFill>
                  <a:srgbClr val="001F5F"/>
                </a:solidFill>
                <a:latin typeface="Times New Roman"/>
                <a:cs typeface="Times New Roman"/>
              </a:rPr>
              <a:t> </a:t>
            </a:r>
            <a:r>
              <a:rPr sz="2800" spc="45" dirty="0">
                <a:solidFill>
                  <a:srgbClr val="001F5F"/>
                </a:solidFill>
                <a:latin typeface="Times New Roman"/>
                <a:cs typeface="Times New Roman"/>
              </a:rPr>
              <a:t>maturity</a:t>
            </a:r>
            <a:endParaRPr sz="2800">
              <a:latin typeface="Times New Roman"/>
              <a:cs typeface="Times New Roman"/>
            </a:endParaRPr>
          </a:p>
          <a:p>
            <a:pPr marL="701040" lvl="1" indent="-200025" algn="ctr">
              <a:lnSpc>
                <a:spcPts val="2790"/>
              </a:lnSpc>
              <a:spcBef>
                <a:spcPts val="740"/>
              </a:spcBef>
              <a:buChar char="-"/>
              <a:tabLst>
                <a:tab pos="701040" algn="l"/>
              </a:tabLst>
            </a:pPr>
            <a:r>
              <a:rPr sz="2400" spc="-10" dirty="0">
                <a:latin typeface="Times New Roman"/>
                <a:cs typeface="Times New Roman"/>
              </a:rPr>
              <a:t>stage</a:t>
            </a:r>
            <a:r>
              <a:rPr sz="2400" dirty="0">
                <a:latin typeface="Times New Roman"/>
                <a:cs typeface="Times New Roman"/>
              </a:rPr>
              <a:t> of</a:t>
            </a:r>
            <a:r>
              <a:rPr sz="2400" spc="180" dirty="0">
                <a:latin typeface="Times New Roman"/>
                <a:cs typeface="Times New Roman"/>
              </a:rPr>
              <a:t> </a:t>
            </a:r>
            <a:r>
              <a:rPr sz="2400" dirty="0">
                <a:latin typeface="Times New Roman"/>
                <a:cs typeface="Times New Roman"/>
              </a:rPr>
              <a:t>development</a:t>
            </a:r>
            <a:r>
              <a:rPr sz="2400" spc="-35" dirty="0">
                <a:latin typeface="Times New Roman"/>
                <a:cs typeface="Times New Roman"/>
              </a:rPr>
              <a:t> </a:t>
            </a:r>
            <a:r>
              <a:rPr sz="2400" spc="50" dirty="0">
                <a:latin typeface="Times New Roman"/>
                <a:cs typeface="Times New Roman"/>
              </a:rPr>
              <a:t>when</a:t>
            </a:r>
            <a:r>
              <a:rPr sz="2400" spc="5" dirty="0">
                <a:latin typeface="Times New Roman"/>
                <a:cs typeface="Times New Roman"/>
              </a:rPr>
              <a:t> </a:t>
            </a:r>
            <a:r>
              <a:rPr sz="2400" dirty="0">
                <a:latin typeface="Times New Roman"/>
                <a:cs typeface="Times New Roman"/>
              </a:rPr>
              <a:t>the</a:t>
            </a:r>
            <a:r>
              <a:rPr sz="2400" spc="-20" dirty="0">
                <a:latin typeface="Times New Roman"/>
                <a:cs typeface="Times New Roman"/>
              </a:rPr>
              <a:t> </a:t>
            </a:r>
            <a:r>
              <a:rPr sz="2400" spc="50" dirty="0">
                <a:latin typeface="Times New Roman"/>
                <a:cs typeface="Times New Roman"/>
              </a:rPr>
              <a:t>plant</a:t>
            </a:r>
            <a:r>
              <a:rPr sz="2400" spc="-5" dirty="0">
                <a:latin typeface="Times New Roman"/>
                <a:cs typeface="Times New Roman"/>
              </a:rPr>
              <a:t> </a:t>
            </a:r>
            <a:r>
              <a:rPr sz="2400" spc="80" dirty="0">
                <a:latin typeface="Times New Roman"/>
                <a:cs typeface="Times New Roman"/>
              </a:rPr>
              <a:t>part</a:t>
            </a:r>
            <a:r>
              <a:rPr sz="2400" spc="-5" dirty="0">
                <a:latin typeface="Times New Roman"/>
                <a:cs typeface="Times New Roman"/>
              </a:rPr>
              <a:t> </a:t>
            </a:r>
            <a:r>
              <a:rPr sz="2400" spc="-30" dirty="0">
                <a:latin typeface="Times New Roman"/>
                <a:cs typeface="Times New Roman"/>
              </a:rPr>
              <a:t>possesses</a:t>
            </a:r>
            <a:r>
              <a:rPr sz="2400" spc="-65" dirty="0">
                <a:latin typeface="Times New Roman"/>
                <a:cs typeface="Times New Roman"/>
              </a:rPr>
              <a:t> </a:t>
            </a:r>
            <a:r>
              <a:rPr sz="2400" spc="-25" dirty="0">
                <a:latin typeface="Times New Roman"/>
                <a:cs typeface="Times New Roman"/>
              </a:rPr>
              <a:t>the</a:t>
            </a:r>
            <a:endParaRPr sz="2400">
              <a:latin typeface="Times New Roman"/>
              <a:cs typeface="Times New Roman"/>
            </a:endParaRPr>
          </a:p>
          <a:p>
            <a:pPr marL="507365" algn="ctr">
              <a:lnSpc>
                <a:spcPts val="2790"/>
              </a:lnSpc>
            </a:pPr>
            <a:r>
              <a:rPr sz="2400" dirty="0">
                <a:latin typeface="Times New Roman"/>
                <a:cs typeface="Times New Roman"/>
              </a:rPr>
              <a:t>necessary</a:t>
            </a:r>
            <a:r>
              <a:rPr sz="2400" spc="95" dirty="0">
                <a:latin typeface="Times New Roman"/>
                <a:cs typeface="Times New Roman"/>
              </a:rPr>
              <a:t> </a:t>
            </a:r>
            <a:r>
              <a:rPr sz="2400" dirty="0">
                <a:latin typeface="Times New Roman"/>
                <a:cs typeface="Times New Roman"/>
              </a:rPr>
              <a:t>characteristics</a:t>
            </a:r>
            <a:r>
              <a:rPr sz="2400" spc="60" dirty="0">
                <a:latin typeface="Times New Roman"/>
                <a:cs typeface="Times New Roman"/>
              </a:rPr>
              <a:t> required</a:t>
            </a:r>
            <a:r>
              <a:rPr sz="2400" spc="85" dirty="0">
                <a:latin typeface="Times New Roman"/>
                <a:cs typeface="Times New Roman"/>
              </a:rPr>
              <a:t> </a:t>
            </a:r>
            <a:r>
              <a:rPr sz="2400" dirty="0">
                <a:latin typeface="Times New Roman"/>
                <a:cs typeface="Times New Roman"/>
              </a:rPr>
              <a:t>by</a:t>
            </a:r>
            <a:r>
              <a:rPr sz="2400" spc="145" dirty="0">
                <a:latin typeface="Times New Roman"/>
                <a:cs typeface="Times New Roman"/>
              </a:rPr>
              <a:t> </a:t>
            </a:r>
            <a:r>
              <a:rPr sz="2400" dirty="0">
                <a:latin typeface="Times New Roman"/>
                <a:cs typeface="Times New Roman"/>
              </a:rPr>
              <a:t>the</a:t>
            </a:r>
            <a:r>
              <a:rPr sz="2400" spc="105" dirty="0">
                <a:latin typeface="Times New Roman"/>
                <a:cs typeface="Times New Roman"/>
              </a:rPr>
              <a:t> </a:t>
            </a:r>
            <a:r>
              <a:rPr sz="2400" spc="-10" dirty="0">
                <a:latin typeface="Times New Roman"/>
                <a:cs typeface="Times New Roman"/>
              </a:rPr>
              <a:t>consumers</a:t>
            </a:r>
            <a:endParaRPr sz="2400">
              <a:latin typeface="Times New Roman"/>
              <a:cs typeface="Times New Roman"/>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4500" y="745245"/>
            <a:ext cx="4907915" cy="1628139"/>
          </a:xfrm>
          <a:prstGeom prst="rect">
            <a:avLst/>
          </a:prstGeom>
        </p:spPr>
        <p:txBody>
          <a:bodyPr vert="horz" wrap="square" lIns="0" tIns="304800" rIns="0" bIns="0" rtlCol="0">
            <a:spAutoFit/>
          </a:bodyPr>
          <a:lstStyle/>
          <a:p>
            <a:pPr marL="584200" indent="-571500">
              <a:lnSpc>
                <a:spcPct val="100000"/>
              </a:lnSpc>
              <a:spcBef>
                <a:spcPts val="2400"/>
              </a:spcBef>
              <a:buSzPct val="98000"/>
              <a:buFont typeface="Wingdings"/>
              <a:buChar char=""/>
              <a:tabLst>
                <a:tab pos="584200" algn="l"/>
              </a:tabLst>
            </a:pPr>
            <a:r>
              <a:rPr sz="5000" spc="75" dirty="0">
                <a:solidFill>
                  <a:srgbClr val="04607A"/>
                </a:solidFill>
                <a:latin typeface="Times New Roman"/>
                <a:cs typeface="Times New Roman"/>
              </a:rPr>
              <a:t>Maturity</a:t>
            </a:r>
            <a:r>
              <a:rPr sz="5000" spc="-50" dirty="0">
                <a:solidFill>
                  <a:srgbClr val="04607A"/>
                </a:solidFill>
                <a:latin typeface="Times New Roman"/>
                <a:cs typeface="Times New Roman"/>
              </a:rPr>
              <a:t> </a:t>
            </a:r>
            <a:r>
              <a:rPr sz="5000" spc="-10" dirty="0">
                <a:solidFill>
                  <a:srgbClr val="04607A"/>
                </a:solidFill>
                <a:latin typeface="Times New Roman"/>
                <a:cs typeface="Times New Roman"/>
              </a:rPr>
              <a:t>Indices</a:t>
            </a:r>
            <a:endParaRPr sz="5000">
              <a:latin typeface="Times New Roman"/>
              <a:cs typeface="Times New Roman"/>
            </a:endParaRPr>
          </a:p>
          <a:p>
            <a:pPr marL="461645" lvl="1" indent="-357505">
              <a:lnSpc>
                <a:spcPct val="100000"/>
              </a:lnSpc>
              <a:spcBef>
                <a:spcPts val="1195"/>
              </a:spcBef>
              <a:buClr>
                <a:srgbClr val="0AD0D9"/>
              </a:buClr>
              <a:buSzPct val="94230"/>
              <a:buFont typeface="Wingdings"/>
              <a:buChar char=""/>
              <a:tabLst>
                <a:tab pos="461645" algn="l"/>
              </a:tabLst>
            </a:pPr>
            <a:r>
              <a:rPr sz="2600" dirty="0">
                <a:latin typeface="Times New Roman"/>
                <a:cs typeface="Times New Roman"/>
              </a:rPr>
              <a:t>Annuals</a:t>
            </a:r>
            <a:r>
              <a:rPr sz="2600" spc="-25" dirty="0">
                <a:latin typeface="Times New Roman"/>
                <a:cs typeface="Times New Roman"/>
              </a:rPr>
              <a:t> </a:t>
            </a:r>
            <a:r>
              <a:rPr sz="2600" spc="75" dirty="0">
                <a:latin typeface="Times New Roman"/>
                <a:cs typeface="Times New Roman"/>
              </a:rPr>
              <a:t>and</a:t>
            </a:r>
            <a:r>
              <a:rPr sz="2600" spc="-10" dirty="0">
                <a:latin typeface="Times New Roman"/>
                <a:cs typeface="Times New Roman"/>
              </a:rPr>
              <a:t> </a:t>
            </a:r>
            <a:r>
              <a:rPr sz="2600" spc="-60" dirty="0">
                <a:latin typeface="Times New Roman"/>
                <a:cs typeface="Times New Roman"/>
              </a:rPr>
              <a:t>Field</a:t>
            </a:r>
            <a:r>
              <a:rPr sz="2600" spc="-25" dirty="0">
                <a:latin typeface="Times New Roman"/>
                <a:cs typeface="Times New Roman"/>
              </a:rPr>
              <a:t> </a:t>
            </a:r>
            <a:r>
              <a:rPr sz="2600" spc="-10" dirty="0">
                <a:latin typeface="Times New Roman"/>
                <a:cs typeface="Times New Roman"/>
              </a:rPr>
              <a:t>Crops</a:t>
            </a:r>
            <a:endParaRPr sz="2600">
              <a:latin typeface="Times New Roman"/>
              <a:cs typeface="Times New Roman"/>
            </a:endParaRPr>
          </a:p>
        </p:txBody>
      </p:sp>
      <p:graphicFrame>
        <p:nvGraphicFramePr>
          <p:cNvPr id="3" name="object 3"/>
          <p:cNvGraphicFramePr>
            <a:graphicFrameLocks noGrp="1"/>
          </p:cNvGraphicFramePr>
          <p:nvPr/>
        </p:nvGraphicFramePr>
        <p:xfrm>
          <a:off x="1325625" y="2559050"/>
          <a:ext cx="6858000" cy="3148965"/>
        </p:xfrm>
        <a:graphic>
          <a:graphicData uri="http://schemas.openxmlformats.org/drawingml/2006/table">
            <a:tbl>
              <a:tblPr firstRow="1" bandRow="1">
                <a:tableStyleId>{2D5ABB26-0587-4C30-8999-92F81FD0307C}</a:tableStyleId>
              </a:tblPr>
              <a:tblGrid>
                <a:gridCol w="3384550">
                  <a:extLst>
                    <a:ext uri="{9D8B030D-6E8A-4147-A177-3AD203B41FA5}">
                      <a16:colId xmlns:a16="http://schemas.microsoft.com/office/drawing/2014/main" val="20000"/>
                    </a:ext>
                  </a:extLst>
                </a:gridCol>
                <a:gridCol w="3384550">
                  <a:extLst>
                    <a:ext uri="{9D8B030D-6E8A-4147-A177-3AD203B41FA5}">
                      <a16:colId xmlns:a16="http://schemas.microsoft.com/office/drawing/2014/main" val="20001"/>
                    </a:ext>
                  </a:extLst>
                </a:gridCol>
              </a:tblGrid>
              <a:tr h="655955">
                <a:tc>
                  <a:txBody>
                    <a:bodyPr/>
                    <a:lstStyle/>
                    <a:p>
                      <a:pPr marL="91440">
                        <a:lnSpc>
                          <a:spcPct val="100000"/>
                        </a:lnSpc>
                        <a:spcBef>
                          <a:spcPts val="225"/>
                        </a:spcBef>
                      </a:pPr>
                      <a:r>
                        <a:rPr sz="2400" dirty="0">
                          <a:solidFill>
                            <a:srgbClr val="FFFFFF"/>
                          </a:solidFill>
                          <a:latin typeface="Times New Roman"/>
                          <a:cs typeface="Times New Roman"/>
                        </a:rPr>
                        <a:t>Maturity</a:t>
                      </a:r>
                      <a:r>
                        <a:rPr sz="2400" spc="260" dirty="0">
                          <a:solidFill>
                            <a:srgbClr val="FFFFFF"/>
                          </a:solidFill>
                          <a:latin typeface="Times New Roman"/>
                          <a:cs typeface="Times New Roman"/>
                        </a:rPr>
                        <a:t> </a:t>
                      </a:r>
                      <a:r>
                        <a:rPr sz="2400" spc="-10" dirty="0">
                          <a:solidFill>
                            <a:srgbClr val="FFFFFF"/>
                          </a:solidFill>
                          <a:latin typeface="Times New Roman"/>
                          <a:cs typeface="Times New Roman"/>
                        </a:rPr>
                        <a:t>Indices</a:t>
                      </a:r>
                      <a:endParaRPr sz="2400">
                        <a:latin typeface="Times New Roman"/>
                        <a:cs typeface="Times New Roman"/>
                      </a:endParaRPr>
                    </a:p>
                  </a:txBody>
                  <a:tcPr marL="0" marR="0" marT="2857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A4C248"/>
                    </a:solidFill>
                  </a:tcPr>
                </a:tc>
                <a:tc>
                  <a:txBody>
                    <a:bodyPr/>
                    <a:lstStyle/>
                    <a:p>
                      <a:pPr>
                        <a:lnSpc>
                          <a:spcPct val="100000"/>
                        </a:lnSpc>
                      </a:pPr>
                      <a:endParaRPr sz="26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A4C248"/>
                    </a:solidFill>
                  </a:tcPr>
                </a:tc>
                <a:extLst>
                  <a:ext uri="{0D108BD9-81ED-4DB2-BD59-A6C34878D82A}">
                    <a16:rowId xmlns:a16="http://schemas.microsoft.com/office/drawing/2014/main" val="10000"/>
                  </a:ext>
                </a:extLst>
              </a:tr>
              <a:tr h="1181100">
                <a:tc>
                  <a:txBody>
                    <a:bodyPr/>
                    <a:lstStyle/>
                    <a:p>
                      <a:pPr marL="434340" indent="-342900">
                        <a:lnSpc>
                          <a:spcPct val="100000"/>
                        </a:lnSpc>
                        <a:spcBef>
                          <a:spcPts val="229"/>
                        </a:spcBef>
                        <a:buFont typeface="Arial MT"/>
                        <a:buChar char="•"/>
                        <a:tabLst>
                          <a:tab pos="434340" algn="l"/>
                        </a:tabLst>
                      </a:pPr>
                      <a:r>
                        <a:rPr sz="2400" dirty="0">
                          <a:latin typeface="Times New Roman"/>
                          <a:cs typeface="Times New Roman"/>
                        </a:rPr>
                        <a:t>Growth</a:t>
                      </a:r>
                      <a:r>
                        <a:rPr sz="2400" spc="150" dirty="0">
                          <a:latin typeface="Times New Roman"/>
                          <a:cs typeface="Times New Roman"/>
                        </a:rPr>
                        <a:t> </a:t>
                      </a:r>
                      <a:r>
                        <a:rPr sz="2400" spc="45" dirty="0">
                          <a:latin typeface="Times New Roman"/>
                          <a:cs typeface="Times New Roman"/>
                        </a:rPr>
                        <a:t>duration</a:t>
                      </a:r>
                      <a:endParaRPr sz="2400">
                        <a:latin typeface="Times New Roman"/>
                        <a:cs typeface="Times New Roman"/>
                      </a:endParaRPr>
                    </a:p>
                  </a:txBody>
                  <a:tcPr marL="0" marR="0" marT="29209"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0E9CF"/>
                    </a:solidFill>
                  </a:tcPr>
                </a:tc>
                <a:tc>
                  <a:txBody>
                    <a:bodyPr/>
                    <a:lstStyle/>
                    <a:p>
                      <a:pPr marL="92075" marR="279400">
                        <a:lnSpc>
                          <a:spcPts val="2880"/>
                        </a:lnSpc>
                        <a:spcBef>
                          <a:spcPts val="325"/>
                        </a:spcBef>
                      </a:pPr>
                      <a:r>
                        <a:rPr sz="2500" i="1" spc="-95" dirty="0">
                          <a:latin typeface="Times New Roman"/>
                          <a:cs typeface="Times New Roman"/>
                        </a:rPr>
                        <a:t>Days</a:t>
                      </a:r>
                      <a:r>
                        <a:rPr sz="2500" i="1" spc="-5" dirty="0">
                          <a:latin typeface="Times New Roman"/>
                          <a:cs typeface="Times New Roman"/>
                        </a:rPr>
                        <a:t> </a:t>
                      </a:r>
                      <a:r>
                        <a:rPr sz="2500" i="1" dirty="0">
                          <a:latin typeface="Times New Roman"/>
                          <a:cs typeface="Times New Roman"/>
                        </a:rPr>
                        <a:t>from</a:t>
                      </a:r>
                      <a:r>
                        <a:rPr sz="2500" i="1" spc="-10" dirty="0">
                          <a:latin typeface="Times New Roman"/>
                          <a:cs typeface="Times New Roman"/>
                        </a:rPr>
                        <a:t> germination </a:t>
                      </a:r>
                      <a:r>
                        <a:rPr sz="2500" i="1" dirty="0">
                          <a:latin typeface="Times New Roman"/>
                          <a:cs typeface="Times New Roman"/>
                        </a:rPr>
                        <a:t>to</a:t>
                      </a:r>
                      <a:r>
                        <a:rPr sz="2500" i="1" spc="-110" dirty="0">
                          <a:latin typeface="Times New Roman"/>
                          <a:cs typeface="Times New Roman"/>
                        </a:rPr>
                        <a:t> </a:t>
                      </a:r>
                      <a:r>
                        <a:rPr sz="2500" i="1" spc="-25" dirty="0">
                          <a:latin typeface="Times New Roman"/>
                          <a:cs typeface="Times New Roman"/>
                        </a:rPr>
                        <a:t>flowering</a:t>
                      </a:r>
                      <a:r>
                        <a:rPr sz="2500" i="1" spc="-125" dirty="0">
                          <a:latin typeface="Times New Roman"/>
                          <a:cs typeface="Times New Roman"/>
                        </a:rPr>
                        <a:t> </a:t>
                      </a:r>
                      <a:r>
                        <a:rPr sz="2500" i="1" dirty="0">
                          <a:latin typeface="Times New Roman"/>
                          <a:cs typeface="Times New Roman"/>
                        </a:rPr>
                        <a:t>or</a:t>
                      </a:r>
                      <a:r>
                        <a:rPr sz="2500" i="1" spc="-114" dirty="0">
                          <a:latin typeface="Times New Roman"/>
                          <a:cs typeface="Times New Roman"/>
                        </a:rPr>
                        <a:t> </a:t>
                      </a:r>
                      <a:r>
                        <a:rPr sz="2500" i="1" spc="-10" dirty="0">
                          <a:latin typeface="Times New Roman"/>
                          <a:cs typeface="Times New Roman"/>
                        </a:rPr>
                        <a:t>maturity</a:t>
                      </a:r>
                      <a:endParaRPr sz="2500">
                        <a:latin typeface="Times New Roman"/>
                        <a:cs typeface="Times New Roman"/>
                      </a:endParaRPr>
                    </a:p>
                  </a:txBody>
                  <a:tcPr marL="0" marR="0" marT="4127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0E9CF"/>
                    </a:solidFill>
                  </a:tcPr>
                </a:tc>
                <a:extLst>
                  <a:ext uri="{0D108BD9-81ED-4DB2-BD59-A6C34878D82A}">
                    <a16:rowId xmlns:a16="http://schemas.microsoft.com/office/drawing/2014/main" val="10001"/>
                  </a:ext>
                </a:extLst>
              </a:tr>
              <a:tr h="655955">
                <a:tc>
                  <a:txBody>
                    <a:bodyPr/>
                    <a:lstStyle/>
                    <a:p>
                      <a:pPr marL="434340" indent="-342900">
                        <a:lnSpc>
                          <a:spcPct val="100000"/>
                        </a:lnSpc>
                        <a:spcBef>
                          <a:spcPts val="229"/>
                        </a:spcBef>
                        <a:buFont typeface="Arial MT"/>
                        <a:buChar char="•"/>
                        <a:tabLst>
                          <a:tab pos="434340" algn="l"/>
                        </a:tabLst>
                      </a:pPr>
                      <a:r>
                        <a:rPr sz="2400" dirty="0">
                          <a:latin typeface="Times New Roman"/>
                          <a:cs typeface="Times New Roman"/>
                        </a:rPr>
                        <a:t>Change</a:t>
                      </a:r>
                      <a:r>
                        <a:rPr sz="2400" spc="55" dirty="0">
                          <a:latin typeface="Times New Roman"/>
                          <a:cs typeface="Times New Roman"/>
                        </a:rPr>
                        <a:t> in</a:t>
                      </a:r>
                      <a:r>
                        <a:rPr sz="2400" spc="35" dirty="0">
                          <a:latin typeface="Times New Roman"/>
                          <a:cs typeface="Times New Roman"/>
                        </a:rPr>
                        <a:t> </a:t>
                      </a:r>
                      <a:r>
                        <a:rPr sz="2400" dirty="0">
                          <a:latin typeface="Times New Roman"/>
                          <a:cs typeface="Times New Roman"/>
                        </a:rPr>
                        <a:t>the</a:t>
                      </a:r>
                      <a:r>
                        <a:rPr sz="2400" spc="25" dirty="0">
                          <a:latin typeface="Times New Roman"/>
                          <a:cs typeface="Times New Roman"/>
                        </a:rPr>
                        <a:t> </a:t>
                      </a:r>
                      <a:r>
                        <a:rPr sz="2400" spc="-20" dirty="0">
                          <a:latin typeface="Times New Roman"/>
                          <a:cs typeface="Times New Roman"/>
                        </a:rPr>
                        <a:t>color</a:t>
                      </a:r>
                      <a:endParaRPr sz="2400">
                        <a:latin typeface="Times New Roman"/>
                        <a:cs typeface="Times New Roman"/>
                      </a:endParaRPr>
                    </a:p>
                  </a:txBody>
                  <a:tcPr marL="0" marR="0" marT="2920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F4E9"/>
                    </a:solidFill>
                  </a:tcPr>
                </a:tc>
                <a:tc>
                  <a:txBody>
                    <a:bodyPr/>
                    <a:lstStyle/>
                    <a:p>
                      <a:pPr marL="92075">
                        <a:lnSpc>
                          <a:spcPct val="100000"/>
                        </a:lnSpc>
                        <a:spcBef>
                          <a:spcPts val="130"/>
                        </a:spcBef>
                      </a:pPr>
                      <a:r>
                        <a:rPr sz="2500" i="1" spc="-85" dirty="0">
                          <a:latin typeface="Times New Roman"/>
                          <a:cs typeface="Times New Roman"/>
                        </a:rPr>
                        <a:t>Grains,</a:t>
                      </a:r>
                      <a:r>
                        <a:rPr sz="2500" i="1" spc="-40" dirty="0">
                          <a:latin typeface="Times New Roman"/>
                          <a:cs typeface="Times New Roman"/>
                        </a:rPr>
                        <a:t> </a:t>
                      </a:r>
                      <a:r>
                        <a:rPr sz="2500" i="1" spc="-55" dirty="0">
                          <a:latin typeface="Times New Roman"/>
                          <a:cs typeface="Times New Roman"/>
                        </a:rPr>
                        <a:t>pods, </a:t>
                      </a:r>
                      <a:r>
                        <a:rPr sz="2500" i="1" spc="-10" dirty="0">
                          <a:latin typeface="Times New Roman"/>
                          <a:cs typeface="Times New Roman"/>
                        </a:rPr>
                        <a:t>fruits</a:t>
                      </a:r>
                      <a:endParaRPr sz="2500">
                        <a:latin typeface="Times New Roman"/>
                        <a:cs typeface="Times New Roman"/>
                      </a:endParaRPr>
                    </a:p>
                  </a:txBody>
                  <a:tcPr marL="0" marR="0" marT="165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F4E9"/>
                    </a:solidFill>
                  </a:tcPr>
                </a:tc>
                <a:extLst>
                  <a:ext uri="{0D108BD9-81ED-4DB2-BD59-A6C34878D82A}">
                    <a16:rowId xmlns:a16="http://schemas.microsoft.com/office/drawing/2014/main" val="10002"/>
                  </a:ext>
                </a:extLst>
              </a:tr>
              <a:tr h="655955">
                <a:tc>
                  <a:txBody>
                    <a:bodyPr/>
                    <a:lstStyle/>
                    <a:p>
                      <a:pPr marL="434340" indent="-342900">
                        <a:lnSpc>
                          <a:spcPct val="100000"/>
                        </a:lnSpc>
                        <a:spcBef>
                          <a:spcPts val="235"/>
                        </a:spcBef>
                        <a:buFont typeface="Arial MT"/>
                        <a:buChar char="•"/>
                        <a:tabLst>
                          <a:tab pos="434340" algn="l"/>
                        </a:tabLst>
                      </a:pPr>
                      <a:r>
                        <a:rPr sz="2400" spc="-10" dirty="0">
                          <a:latin typeface="Times New Roman"/>
                          <a:cs typeface="Times New Roman"/>
                        </a:rPr>
                        <a:t>Appearance</a:t>
                      </a:r>
                      <a:endParaRPr sz="2400">
                        <a:latin typeface="Times New Roman"/>
                        <a:cs typeface="Times New Roman"/>
                      </a:endParaRPr>
                    </a:p>
                  </a:txBody>
                  <a:tcPr marL="0" marR="0" marT="298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0E9CF"/>
                    </a:solidFill>
                  </a:tcPr>
                </a:tc>
                <a:tc>
                  <a:txBody>
                    <a:bodyPr/>
                    <a:lstStyle/>
                    <a:p>
                      <a:pPr marL="92075">
                        <a:lnSpc>
                          <a:spcPct val="100000"/>
                        </a:lnSpc>
                        <a:spcBef>
                          <a:spcPts val="135"/>
                        </a:spcBef>
                      </a:pPr>
                      <a:r>
                        <a:rPr sz="2500" i="1" spc="-50" dirty="0">
                          <a:latin typeface="Times New Roman"/>
                          <a:cs typeface="Times New Roman"/>
                        </a:rPr>
                        <a:t>Senescing</a:t>
                      </a:r>
                      <a:r>
                        <a:rPr sz="2500" i="1" spc="-110" dirty="0">
                          <a:latin typeface="Times New Roman"/>
                          <a:cs typeface="Times New Roman"/>
                        </a:rPr>
                        <a:t> </a:t>
                      </a:r>
                      <a:r>
                        <a:rPr sz="2500" i="1" spc="-10" dirty="0">
                          <a:latin typeface="Times New Roman"/>
                          <a:cs typeface="Times New Roman"/>
                        </a:rPr>
                        <a:t>foliage</a:t>
                      </a:r>
                      <a:endParaRPr sz="2500">
                        <a:latin typeface="Times New Roman"/>
                        <a:cs typeface="Times New Roman"/>
                      </a:endParaRPr>
                    </a:p>
                  </a:txBody>
                  <a:tcPr marL="0" marR="0" marT="171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0E9CF"/>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4500" y="332803"/>
            <a:ext cx="4909185" cy="1522730"/>
          </a:xfrm>
          <a:prstGeom prst="rect">
            <a:avLst/>
          </a:prstGeom>
        </p:spPr>
        <p:txBody>
          <a:bodyPr vert="horz" wrap="square" lIns="0" tIns="12700" rIns="0" bIns="0" rtlCol="0">
            <a:spAutoFit/>
          </a:bodyPr>
          <a:lstStyle/>
          <a:p>
            <a:pPr marL="583565" indent="-570865">
              <a:lnSpc>
                <a:spcPct val="100000"/>
              </a:lnSpc>
              <a:spcBef>
                <a:spcPts val="100"/>
              </a:spcBef>
              <a:buSzPct val="98000"/>
              <a:buFont typeface="Wingdings"/>
              <a:buChar char=""/>
              <a:tabLst>
                <a:tab pos="583565" algn="l"/>
              </a:tabLst>
            </a:pPr>
            <a:r>
              <a:rPr sz="5000" spc="75" dirty="0">
                <a:solidFill>
                  <a:srgbClr val="04607A"/>
                </a:solidFill>
                <a:latin typeface="Times New Roman"/>
                <a:cs typeface="Times New Roman"/>
              </a:rPr>
              <a:t>Maturity</a:t>
            </a:r>
            <a:r>
              <a:rPr sz="5000" spc="-50" dirty="0">
                <a:solidFill>
                  <a:srgbClr val="04607A"/>
                </a:solidFill>
                <a:latin typeface="Times New Roman"/>
                <a:cs typeface="Times New Roman"/>
              </a:rPr>
              <a:t> </a:t>
            </a:r>
            <a:r>
              <a:rPr sz="5000" spc="-10" dirty="0">
                <a:solidFill>
                  <a:srgbClr val="04607A"/>
                </a:solidFill>
                <a:latin typeface="Times New Roman"/>
                <a:cs typeface="Times New Roman"/>
              </a:rPr>
              <a:t>Indices</a:t>
            </a:r>
            <a:endParaRPr sz="5000">
              <a:latin typeface="Times New Roman"/>
              <a:cs typeface="Times New Roman"/>
            </a:endParaRPr>
          </a:p>
          <a:p>
            <a:pPr marL="461645" lvl="1" indent="-357505">
              <a:lnSpc>
                <a:spcPct val="100000"/>
              </a:lnSpc>
              <a:spcBef>
                <a:spcPts val="2665"/>
              </a:spcBef>
              <a:buClr>
                <a:srgbClr val="0AD0D9"/>
              </a:buClr>
              <a:buSzPct val="94230"/>
              <a:buFont typeface="Wingdings"/>
              <a:buChar char=""/>
              <a:tabLst>
                <a:tab pos="461645" algn="l"/>
              </a:tabLst>
            </a:pPr>
            <a:r>
              <a:rPr sz="2600" dirty="0">
                <a:latin typeface="Times New Roman"/>
                <a:cs typeface="Times New Roman"/>
              </a:rPr>
              <a:t>Fruits</a:t>
            </a:r>
            <a:r>
              <a:rPr sz="2600" spc="-60" dirty="0">
                <a:latin typeface="Times New Roman"/>
                <a:cs typeface="Times New Roman"/>
              </a:rPr>
              <a:t> </a:t>
            </a:r>
            <a:r>
              <a:rPr sz="2600" spc="85" dirty="0">
                <a:latin typeface="Times New Roman"/>
                <a:cs typeface="Times New Roman"/>
              </a:rPr>
              <a:t>and</a:t>
            </a:r>
            <a:r>
              <a:rPr sz="2600" spc="-40" dirty="0">
                <a:latin typeface="Times New Roman"/>
                <a:cs typeface="Times New Roman"/>
              </a:rPr>
              <a:t> </a:t>
            </a:r>
            <a:r>
              <a:rPr sz="2600" spc="-10" dirty="0">
                <a:latin typeface="Times New Roman"/>
                <a:cs typeface="Times New Roman"/>
              </a:rPr>
              <a:t>Vegetables</a:t>
            </a:r>
            <a:endParaRPr sz="2600">
              <a:latin typeface="Times New Roman"/>
              <a:cs typeface="Times New Roman"/>
            </a:endParaRPr>
          </a:p>
        </p:txBody>
      </p:sp>
      <p:graphicFrame>
        <p:nvGraphicFramePr>
          <p:cNvPr id="3" name="object 3"/>
          <p:cNvGraphicFramePr>
            <a:graphicFrameLocks noGrp="1"/>
          </p:cNvGraphicFramePr>
          <p:nvPr/>
        </p:nvGraphicFramePr>
        <p:xfrm>
          <a:off x="1109662" y="2149475"/>
          <a:ext cx="7660005" cy="4084320"/>
        </p:xfrm>
        <a:graphic>
          <a:graphicData uri="http://schemas.openxmlformats.org/drawingml/2006/table">
            <a:tbl>
              <a:tblPr firstRow="1" bandRow="1">
                <a:tableStyleId>{2D5ABB26-0587-4C30-8999-92F81FD0307C}</a:tableStyleId>
              </a:tblPr>
              <a:tblGrid>
                <a:gridCol w="1951355">
                  <a:extLst>
                    <a:ext uri="{9D8B030D-6E8A-4147-A177-3AD203B41FA5}">
                      <a16:colId xmlns:a16="http://schemas.microsoft.com/office/drawing/2014/main" val="20000"/>
                    </a:ext>
                  </a:extLst>
                </a:gridCol>
                <a:gridCol w="5619750">
                  <a:extLst>
                    <a:ext uri="{9D8B030D-6E8A-4147-A177-3AD203B41FA5}">
                      <a16:colId xmlns:a16="http://schemas.microsoft.com/office/drawing/2014/main" val="20001"/>
                    </a:ext>
                  </a:extLst>
                </a:gridCol>
              </a:tblGrid>
              <a:tr h="457200">
                <a:tc>
                  <a:txBody>
                    <a:bodyPr/>
                    <a:lstStyle/>
                    <a:p>
                      <a:pPr>
                        <a:lnSpc>
                          <a:spcPct val="100000"/>
                        </a:lnSpc>
                      </a:pPr>
                      <a:endParaRPr sz="21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A4C248"/>
                    </a:solidFill>
                  </a:tcPr>
                </a:tc>
                <a:tc>
                  <a:txBody>
                    <a:bodyPr/>
                    <a:lstStyle/>
                    <a:p>
                      <a:pPr algn="ctr">
                        <a:lnSpc>
                          <a:spcPct val="100000"/>
                        </a:lnSpc>
                        <a:spcBef>
                          <a:spcPts val="225"/>
                        </a:spcBef>
                      </a:pPr>
                      <a:r>
                        <a:rPr sz="2400" dirty="0">
                          <a:solidFill>
                            <a:srgbClr val="FFFFFF"/>
                          </a:solidFill>
                          <a:latin typeface="Times New Roman"/>
                          <a:cs typeface="Times New Roman"/>
                        </a:rPr>
                        <a:t>Maturity</a:t>
                      </a:r>
                      <a:r>
                        <a:rPr sz="2400" spc="220" dirty="0">
                          <a:solidFill>
                            <a:srgbClr val="FFFFFF"/>
                          </a:solidFill>
                          <a:latin typeface="Times New Roman"/>
                          <a:cs typeface="Times New Roman"/>
                        </a:rPr>
                        <a:t> </a:t>
                      </a:r>
                      <a:r>
                        <a:rPr sz="2400" spc="-10" dirty="0">
                          <a:solidFill>
                            <a:srgbClr val="FFFFFF"/>
                          </a:solidFill>
                          <a:latin typeface="Times New Roman"/>
                          <a:cs typeface="Times New Roman"/>
                        </a:rPr>
                        <a:t>Indices</a:t>
                      </a:r>
                      <a:endParaRPr sz="2400">
                        <a:latin typeface="Times New Roman"/>
                        <a:cs typeface="Times New Roman"/>
                      </a:endParaRPr>
                    </a:p>
                  </a:txBody>
                  <a:tcPr marL="0" marR="0" marT="2857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A4C248"/>
                    </a:solidFill>
                  </a:tcPr>
                </a:tc>
                <a:extLst>
                  <a:ext uri="{0D108BD9-81ED-4DB2-BD59-A6C34878D82A}">
                    <a16:rowId xmlns:a16="http://schemas.microsoft.com/office/drawing/2014/main" val="10000"/>
                  </a:ext>
                </a:extLst>
              </a:tr>
              <a:tr h="1005840">
                <a:tc>
                  <a:txBody>
                    <a:bodyPr/>
                    <a:lstStyle/>
                    <a:p>
                      <a:pPr algn="ctr">
                        <a:lnSpc>
                          <a:spcPct val="100000"/>
                        </a:lnSpc>
                        <a:spcBef>
                          <a:spcPts val="250"/>
                        </a:spcBef>
                      </a:pPr>
                      <a:r>
                        <a:rPr sz="2000" spc="-25" dirty="0">
                          <a:latin typeface="Times New Roman"/>
                          <a:cs typeface="Times New Roman"/>
                        </a:rPr>
                        <a:t>Age</a:t>
                      </a:r>
                      <a:endParaRPr sz="2000">
                        <a:latin typeface="Times New Roman"/>
                        <a:cs typeface="Times New Roman"/>
                      </a:endParaRPr>
                    </a:p>
                  </a:txBody>
                  <a:tcPr marL="0" marR="0" marT="3175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0E9CF"/>
                    </a:solidFill>
                  </a:tcPr>
                </a:tc>
                <a:tc>
                  <a:txBody>
                    <a:bodyPr/>
                    <a:lstStyle/>
                    <a:p>
                      <a:pPr marL="434975" marR="269240" indent="-343535">
                        <a:lnSpc>
                          <a:spcPts val="2400"/>
                        </a:lnSpc>
                        <a:spcBef>
                          <a:spcPts val="330"/>
                        </a:spcBef>
                        <a:buSzPct val="95238"/>
                        <a:buFont typeface="Arial MT"/>
                        <a:buChar char="•"/>
                        <a:tabLst>
                          <a:tab pos="434975" algn="l"/>
                        </a:tabLst>
                      </a:pPr>
                      <a:r>
                        <a:rPr sz="2100" i="1" spc="-35" dirty="0">
                          <a:latin typeface="Times New Roman"/>
                          <a:cs typeface="Times New Roman"/>
                        </a:rPr>
                        <a:t>Time</a:t>
                      </a:r>
                      <a:r>
                        <a:rPr sz="2100" i="1" spc="-65" dirty="0">
                          <a:latin typeface="Times New Roman"/>
                          <a:cs typeface="Times New Roman"/>
                        </a:rPr>
                        <a:t> </a:t>
                      </a:r>
                      <a:r>
                        <a:rPr sz="2100" i="1" dirty="0">
                          <a:latin typeface="Times New Roman"/>
                          <a:cs typeface="Times New Roman"/>
                        </a:rPr>
                        <a:t>of</a:t>
                      </a:r>
                      <a:r>
                        <a:rPr sz="2100" i="1" spc="80" dirty="0">
                          <a:latin typeface="Times New Roman"/>
                          <a:cs typeface="Times New Roman"/>
                        </a:rPr>
                        <a:t> </a:t>
                      </a:r>
                      <a:r>
                        <a:rPr sz="2100" i="1" spc="-40" dirty="0">
                          <a:latin typeface="Times New Roman"/>
                          <a:cs typeface="Times New Roman"/>
                        </a:rPr>
                        <a:t>sowing, </a:t>
                      </a:r>
                      <a:r>
                        <a:rPr sz="2100" i="1" spc="-30" dirty="0">
                          <a:latin typeface="Times New Roman"/>
                          <a:cs typeface="Times New Roman"/>
                        </a:rPr>
                        <a:t>germination,</a:t>
                      </a:r>
                      <a:r>
                        <a:rPr sz="2100" i="1" spc="-70" dirty="0">
                          <a:latin typeface="Times New Roman"/>
                          <a:cs typeface="Times New Roman"/>
                        </a:rPr>
                        <a:t> </a:t>
                      </a:r>
                      <a:r>
                        <a:rPr sz="2100" i="1" spc="-10" dirty="0">
                          <a:latin typeface="Times New Roman"/>
                          <a:cs typeface="Times New Roman"/>
                        </a:rPr>
                        <a:t>transplanting, </a:t>
                      </a:r>
                      <a:r>
                        <a:rPr sz="2100" i="1" spc="-20" dirty="0">
                          <a:latin typeface="Times New Roman"/>
                          <a:cs typeface="Times New Roman"/>
                        </a:rPr>
                        <a:t>flower</a:t>
                      </a:r>
                      <a:r>
                        <a:rPr sz="2100" i="1" spc="-95" dirty="0">
                          <a:latin typeface="Times New Roman"/>
                          <a:cs typeface="Times New Roman"/>
                        </a:rPr>
                        <a:t> </a:t>
                      </a:r>
                      <a:r>
                        <a:rPr sz="2100" i="1" spc="-10" dirty="0">
                          <a:latin typeface="Times New Roman"/>
                          <a:cs typeface="Times New Roman"/>
                        </a:rPr>
                        <a:t>induction,</a:t>
                      </a:r>
                      <a:r>
                        <a:rPr sz="2100" i="1" spc="-55" dirty="0">
                          <a:latin typeface="Times New Roman"/>
                          <a:cs typeface="Times New Roman"/>
                        </a:rPr>
                        <a:t> </a:t>
                      </a:r>
                      <a:r>
                        <a:rPr sz="2100" i="1" spc="-40" dirty="0">
                          <a:latin typeface="Times New Roman"/>
                          <a:cs typeface="Times New Roman"/>
                        </a:rPr>
                        <a:t>flowering,</a:t>
                      </a:r>
                      <a:r>
                        <a:rPr sz="2100" i="1" spc="-85" dirty="0">
                          <a:latin typeface="Times New Roman"/>
                          <a:cs typeface="Times New Roman"/>
                        </a:rPr>
                        <a:t> </a:t>
                      </a:r>
                      <a:r>
                        <a:rPr sz="2100" i="1" spc="-35" dirty="0">
                          <a:latin typeface="Times New Roman"/>
                          <a:cs typeface="Times New Roman"/>
                        </a:rPr>
                        <a:t>pollination</a:t>
                      </a:r>
                      <a:r>
                        <a:rPr sz="2100" i="1" spc="-75" dirty="0">
                          <a:latin typeface="Times New Roman"/>
                          <a:cs typeface="Times New Roman"/>
                        </a:rPr>
                        <a:t> </a:t>
                      </a:r>
                      <a:r>
                        <a:rPr sz="2100" i="1" spc="-10" dirty="0">
                          <a:latin typeface="Times New Roman"/>
                          <a:cs typeface="Times New Roman"/>
                        </a:rPr>
                        <a:t>or</a:t>
                      </a:r>
                      <a:r>
                        <a:rPr sz="2100" i="1" spc="-80" dirty="0">
                          <a:latin typeface="Times New Roman"/>
                          <a:cs typeface="Times New Roman"/>
                        </a:rPr>
                        <a:t> </a:t>
                      </a:r>
                      <a:r>
                        <a:rPr sz="2100" i="1" spc="-10" dirty="0">
                          <a:latin typeface="Times New Roman"/>
                          <a:cs typeface="Times New Roman"/>
                        </a:rPr>
                        <a:t>fruit </a:t>
                      </a:r>
                      <a:r>
                        <a:rPr sz="2100" i="1" spc="-25" dirty="0">
                          <a:latin typeface="Times New Roman"/>
                          <a:cs typeface="Times New Roman"/>
                        </a:rPr>
                        <a:t>set</a:t>
                      </a:r>
                      <a:endParaRPr sz="2100">
                        <a:latin typeface="Times New Roman"/>
                        <a:cs typeface="Times New Roman"/>
                      </a:endParaRPr>
                    </a:p>
                  </a:txBody>
                  <a:tcPr marL="0" marR="0" marT="4191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0E9CF"/>
                    </a:solidFill>
                  </a:tcPr>
                </a:tc>
                <a:extLst>
                  <a:ext uri="{0D108BD9-81ED-4DB2-BD59-A6C34878D82A}">
                    <a16:rowId xmlns:a16="http://schemas.microsoft.com/office/drawing/2014/main" val="10001"/>
                  </a:ext>
                </a:extLst>
              </a:tr>
              <a:tr h="1310640">
                <a:tc>
                  <a:txBody>
                    <a:bodyPr/>
                    <a:lstStyle/>
                    <a:p>
                      <a:pPr algn="ctr">
                        <a:lnSpc>
                          <a:spcPct val="100000"/>
                        </a:lnSpc>
                        <a:spcBef>
                          <a:spcPts val="250"/>
                        </a:spcBef>
                      </a:pPr>
                      <a:r>
                        <a:rPr sz="2000" dirty="0">
                          <a:latin typeface="Times New Roman"/>
                          <a:cs typeface="Times New Roman"/>
                        </a:rPr>
                        <a:t>Change</a:t>
                      </a:r>
                      <a:r>
                        <a:rPr sz="2000" spc="35" dirty="0">
                          <a:latin typeface="Times New Roman"/>
                          <a:cs typeface="Times New Roman"/>
                        </a:rPr>
                        <a:t> </a:t>
                      </a:r>
                      <a:r>
                        <a:rPr sz="2000" dirty="0">
                          <a:latin typeface="Times New Roman"/>
                          <a:cs typeface="Times New Roman"/>
                        </a:rPr>
                        <a:t>in</a:t>
                      </a:r>
                      <a:r>
                        <a:rPr sz="2000" spc="15" dirty="0">
                          <a:latin typeface="Times New Roman"/>
                          <a:cs typeface="Times New Roman"/>
                        </a:rPr>
                        <a:t> </a:t>
                      </a:r>
                      <a:r>
                        <a:rPr sz="2000" spc="-20" dirty="0">
                          <a:latin typeface="Times New Roman"/>
                          <a:cs typeface="Times New Roman"/>
                        </a:rPr>
                        <a:t>color</a:t>
                      </a:r>
                      <a:endParaRPr sz="2000">
                        <a:latin typeface="Times New Roman"/>
                        <a:cs typeface="Times New Roman"/>
                      </a:endParaRPr>
                    </a:p>
                  </a:txBody>
                  <a:tcPr marL="0" marR="0" marT="317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F4E9"/>
                    </a:solidFill>
                  </a:tcPr>
                </a:tc>
                <a:tc>
                  <a:txBody>
                    <a:bodyPr/>
                    <a:lstStyle/>
                    <a:p>
                      <a:pPr marL="434975" indent="-342900">
                        <a:lnSpc>
                          <a:spcPts val="2350"/>
                        </a:lnSpc>
                        <a:spcBef>
                          <a:spcPts val="250"/>
                        </a:spcBef>
                        <a:buFont typeface="Arial MT"/>
                        <a:buChar char="•"/>
                        <a:tabLst>
                          <a:tab pos="434975" algn="l"/>
                        </a:tabLst>
                      </a:pPr>
                      <a:r>
                        <a:rPr sz="2000" dirty="0">
                          <a:latin typeface="Times New Roman"/>
                          <a:cs typeface="Times New Roman"/>
                        </a:rPr>
                        <a:t>Ground</a:t>
                      </a:r>
                      <a:r>
                        <a:rPr sz="2000" spc="5" dirty="0">
                          <a:latin typeface="Times New Roman"/>
                          <a:cs typeface="Times New Roman"/>
                        </a:rPr>
                        <a:t> </a:t>
                      </a:r>
                      <a:r>
                        <a:rPr sz="2000" dirty="0">
                          <a:latin typeface="Times New Roman"/>
                          <a:cs typeface="Times New Roman"/>
                        </a:rPr>
                        <a:t>color</a:t>
                      </a:r>
                      <a:r>
                        <a:rPr sz="2000" spc="15" dirty="0">
                          <a:latin typeface="Times New Roman"/>
                          <a:cs typeface="Times New Roman"/>
                        </a:rPr>
                        <a:t> </a:t>
                      </a:r>
                      <a:r>
                        <a:rPr sz="2000" dirty="0">
                          <a:latin typeface="Times New Roman"/>
                          <a:cs typeface="Times New Roman"/>
                        </a:rPr>
                        <a:t>to</a:t>
                      </a:r>
                      <a:r>
                        <a:rPr sz="2000" spc="40" dirty="0">
                          <a:latin typeface="Times New Roman"/>
                          <a:cs typeface="Times New Roman"/>
                        </a:rPr>
                        <a:t> </a:t>
                      </a:r>
                      <a:r>
                        <a:rPr sz="2000" dirty="0">
                          <a:latin typeface="Times New Roman"/>
                          <a:cs typeface="Times New Roman"/>
                        </a:rPr>
                        <a:t>a</a:t>
                      </a:r>
                      <a:r>
                        <a:rPr sz="2000" spc="70" dirty="0">
                          <a:latin typeface="Times New Roman"/>
                          <a:cs typeface="Times New Roman"/>
                        </a:rPr>
                        <a:t> </a:t>
                      </a:r>
                      <a:r>
                        <a:rPr sz="2000" dirty="0">
                          <a:latin typeface="Times New Roman"/>
                          <a:cs typeface="Times New Roman"/>
                        </a:rPr>
                        <a:t>tinge</a:t>
                      </a:r>
                      <a:r>
                        <a:rPr sz="2000" spc="10" dirty="0">
                          <a:latin typeface="Times New Roman"/>
                          <a:cs typeface="Times New Roman"/>
                        </a:rPr>
                        <a:t> </a:t>
                      </a:r>
                      <a:r>
                        <a:rPr sz="2000" dirty="0">
                          <a:latin typeface="Times New Roman"/>
                          <a:cs typeface="Times New Roman"/>
                        </a:rPr>
                        <a:t>of</a:t>
                      </a:r>
                      <a:r>
                        <a:rPr sz="2000" spc="220" dirty="0">
                          <a:latin typeface="Times New Roman"/>
                          <a:cs typeface="Times New Roman"/>
                        </a:rPr>
                        <a:t> </a:t>
                      </a:r>
                      <a:r>
                        <a:rPr sz="2000" spc="40" dirty="0">
                          <a:latin typeface="Times New Roman"/>
                          <a:cs typeface="Times New Roman"/>
                        </a:rPr>
                        <a:t>red/yellow</a:t>
                      </a:r>
                      <a:endParaRPr sz="2000">
                        <a:latin typeface="Times New Roman"/>
                        <a:cs typeface="Times New Roman"/>
                      </a:endParaRPr>
                    </a:p>
                    <a:p>
                      <a:pPr marL="576580" lvl="1" indent="-167005">
                        <a:lnSpc>
                          <a:spcPts val="2410"/>
                        </a:lnSpc>
                        <a:buChar char="-"/>
                        <a:tabLst>
                          <a:tab pos="576580" algn="l"/>
                        </a:tabLst>
                      </a:pPr>
                      <a:r>
                        <a:rPr sz="2100" i="1" spc="-95" dirty="0">
                          <a:latin typeface="Times New Roman"/>
                          <a:cs typeface="Times New Roman"/>
                        </a:rPr>
                        <a:t>cacao,</a:t>
                      </a:r>
                      <a:r>
                        <a:rPr sz="2100" i="1" spc="-40" dirty="0">
                          <a:latin typeface="Times New Roman"/>
                          <a:cs typeface="Times New Roman"/>
                        </a:rPr>
                        <a:t> </a:t>
                      </a:r>
                      <a:r>
                        <a:rPr sz="2100" i="1" spc="-20" dirty="0">
                          <a:latin typeface="Times New Roman"/>
                          <a:cs typeface="Times New Roman"/>
                        </a:rPr>
                        <a:t>coconut,</a:t>
                      </a:r>
                      <a:r>
                        <a:rPr sz="2100" i="1" spc="-85" dirty="0">
                          <a:latin typeface="Times New Roman"/>
                          <a:cs typeface="Times New Roman"/>
                        </a:rPr>
                        <a:t> </a:t>
                      </a:r>
                      <a:r>
                        <a:rPr sz="2100" i="1" spc="-40" dirty="0">
                          <a:latin typeface="Times New Roman"/>
                          <a:cs typeface="Times New Roman"/>
                        </a:rPr>
                        <a:t>tomato,</a:t>
                      </a:r>
                      <a:r>
                        <a:rPr sz="2100" i="1" spc="-50" dirty="0">
                          <a:latin typeface="Times New Roman"/>
                          <a:cs typeface="Times New Roman"/>
                        </a:rPr>
                        <a:t> </a:t>
                      </a:r>
                      <a:r>
                        <a:rPr sz="2100" i="1" spc="-55" dirty="0">
                          <a:latin typeface="Times New Roman"/>
                          <a:cs typeface="Times New Roman"/>
                        </a:rPr>
                        <a:t>papaya,</a:t>
                      </a:r>
                      <a:r>
                        <a:rPr sz="2100" i="1" spc="-25" dirty="0">
                          <a:latin typeface="Times New Roman"/>
                          <a:cs typeface="Times New Roman"/>
                        </a:rPr>
                        <a:t> </a:t>
                      </a:r>
                      <a:r>
                        <a:rPr sz="2100" i="1" spc="-50" dirty="0">
                          <a:latin typeface="Times New Roman"/>
                          <a:cs typeface="Times New Roman"/>
                        </a:rPr>
                        <a:t>santol, </a:t>
                      </a:r>
                      <a:r>
                        <a:rPr sz="2100" i="1" spc="-25" dirty="0">
                          <a:latin typeface="Times New Roman"/>
                          <a:cs typeface="Times New Roman"/>
                        </a:rPr>
                        <a:t>and</a:t>
                      </a:r>
                      <a:endParaRPr sz="2100">
                        <a:latin typeface="Times New Roman"/>
                        <a:cs typeface="Times New Roman"/>
                      </a:endParaRPr>
                    </a:p>
                    <a:p>
                      <a:pPr marL="92075">
                        <a:lnSpc>
                          <a:spcPts val="2400"/>
                        </a:lnSpc>
                      </a:pPr>
                      <a:r>
                        <a:rPr sz="2100" i="1" spc="-10" dirty="0">
                          <a:latin typeface="Times New Roman"/>
                          <a:cs typeface="Times New Roman"/>
                        </a:rPr>
                        <a:t>banana</a:t>
                      </a:r>
                      <a:endParaRPr sz="2100">
                        <a:latin typeface="Times New Roman"/>
                        <a:cs typeface="Times New Roman"/>
                      </a:endParaRPr>
                    </a:p>
                    <a:p>
                      <a:pPr marL="576580" lvl="1" indent="-167005">
                        <a:lnSpc>
                          <a:spcPts val="2460"/>
                        </a:lnSpc>
                        <a:buChar char="-"/>
                        <a:tabLst>
                          <a:tab pos="576580" algn="l"/>
                        </a:tabLst>
                      </a:pPr>
                      <a:r>
                        <a:rPr sz="2100" i="1" spc="-45" dirty="0">
                          <a:latin typeface="Times New Roman"/>
                          <a:cs typeface="Times New Roman"/>
                        </a:rPr>
                        <a:t>mango</a:t>
                      </a:r>
                      <a:r>
                        <a:rPr sz="2100" i="1" spc="-75" dirty="0">
                          <a:latin typeface="Times New Roman"/>
                          <a:cs typeface="Times New Roman"/>
                        </a:rPr>
                        <a:t> </a:t>
                      </a:r>
                      <a:r>
                        <a:rPr sz="2100" i="1" spc="-50" dirty="0">
                          <a:latin typeface="Times New Roman"/>
                          <a:cs typeface="Times New Roman"/>
                        </a:rPr>
                        <a:t>is</a:t>
                      </a:r>
                      <a:r>
                        <a:rPr sz="2100" i="1" spc="-80" dirty="0">
                          <a:latin typeface="Times New Roman"/>
                          <a:cs typeface="Times New Roman"/>
                        </a:rPr>
                        <a:t> </a:t>
                      </a:r>
                      <a:r>
                        <a:rPr sz="2100" i="1" spc="-45" dirty="0">
                          <a:latin typeface="Times New Roman"/>
                          <a:cs typeface="Times New Roman"/>
                        </a:rPr>
                        <a:t>over</a:t>
                      </a:r>
                      <a:r>
                        <a:rPr sz="2100" i="1" spc="-85" dirty="0">
                          <a:latin typeface="Times New Roman"/>
                          <a:cs typeface="Times New Roman"/>
                        </a:rPr>
                        <a:t> </a:t>
                      </a:r>
                      <a:r>
                        <a:rPr sz="2100" i="1" dirty="0">
                          <a:latin typeface="Times New Roman"/>
                          <a:cs typeface="Times New Roman"/>
                        </a:rPr>
                        <a:t>mature</a:t>
                      </a:r>
                      <a:r>
                        <a:rPr sz="2100" i="1" spc="-55" dirty="0">
                          <a:latin typeface="Times New Roman"/>
                          <a:cs typeface="Times New Roman"/>
                        </a:rPr>
                        <a:t> </a:t>
                      </a:r>
                      <a:r>
                        <a:rPr sz="2100" i="1" spc="-30" dirty="0">
                          <a:latin typeface="Times New Roman"/>
                          <a:cs typeface="Times New Roman"/>
                        </a:rPr>
                        <a:t>at</a:t>
                      </a:r>
                      <a:r>
                        <a:rPr sz="2100" i="1" spc="-70" dirty="0">
                          <a:latin typeface="Times New Roman"/>
                          <a:cs typeface="Times New Roman"/>
                        </a:rPr>
                        <a:t> </a:t>
                      </a:r>
                      <a:r>
                        <a:rPr sz="2100" i="1" spc="-50" dirty="0">
                          <a:latin typeface="Times New Roman"/>
                          <a:cs typeface="Times New Roman"/>
                        </a:rPr>
                        <a:t>color</a:t>
                      </a:r>
                      <a:r>
                        <a:rPr sz="2100" i="1" spc="-75" dirty="0">
                          <a:latin typeface="Times New Roman"/>
                          <a:cs typeface="Times New Roman"/>
                        </a:rPr>
                        <a:t> </a:t>
                      </a:r>
                      <a:r>
                        <a:rPr sz="2100" i="1" spc="-20" dirty="0">
                          <a:latin typeface="Times New Roman"/>
                          <a:cs typeface="Times New Roman"/>
                        </a:rPr>
                        <a:t>break</a:t>
                      </a:r>
                      <a:r>
                        <a:rPr sz="2100" i="1" spc="-65" dirty="0">
                          <a:latin typeface="Times New Roman"/>
                          <a:cs typeface="Times New Roman"/>
                        </a:rPr>
                        <a:t> </a:t>
                      </a:r>
                      <a:r>
                        <a:rPr sz="2100" i="1" dirty="0">
                          <a:latin typeface="Times New Roman"/>
                          <a:cs typeface="Times New Roman"/>
                        </a:rPr>
                        <a:t>on</a:t>
                      </a:r>
                      <a:r>
                        <a:rPr sz="2100" i="1" spc="-85" dirty="0">
                          <a:latin typeface="Times New Roman"/>
                          <a:cs typeface="Times New Roman"/>
                        </a:rPr>
                        <a:t> </a:t>
                      </a:r>
                      <a:r>
                        <a:rPr sz="2100" i="1" dirty="0">
                          <a:latin typeface="Times New Roman"/>
                          <a:cs typeface="Times New Roman"/>
                        </a:rPr>
                        <a:t>the</a:t>
                      </a:r>
                      <a:r>
                        <a:rPr sz="2100" i="1" spc="-65" dirty="0">
                          <a:latin typeface="Times New Roman"/>
                          <a:cs typeface="Times New Roman"/>
                        </a:rPr>
                        <a:t> </a:t>
                      </a:r>
                      <a:r>
                        <a:rPr sz="2100" i="1" spc="-20" dirty="0">
                          <a:latin typeface="Times New Roman"/>
                          <a:cs typeface="Times New Roman"/>
                        </a:rPr>
                        <a:t>tree</a:t>
                      </a:r>
                      <a:endParaRPr sz="2100">
                        <a:latin typeface="Times New Roman"/>
                        <a:cs typeface="Times New Roman"/>
                      </a:endParaRPr>
                    </a:p>
                  </a:txBody>
                  <a:tcPr marL="0" marR="0" marT="317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F4E9"/>
                    </a:solidFill>
                  </a:tcPr>
                </a:tc>
                <a:extLst>
                  <a:ext uri="{0D108BD9-81ED-4DB2-BD59-A6C34878D82A}">
                    <a16:rowId xmlns:a16="http://schemas.microsoft.com/office/drawing/2014/main" val="10002"/>
                  </a:ext>
                </a:extLst>
              </a:tr>
              <a:tr h="1310640">
                <a:tc>
                  <a:txBody>
                    <a:bodyPr/>
                    <a:lstStyle/>
                    <a:p>
                      <a:pPr algn="ctr">
                        <a:lnSpc>
                          <a:spcPct val="100000"/>
                        </a:lnSpc>
                        <a:spcBef>
                          <a:spcPts val="254"/>
                        </a:spcBef>
                      </a:pPr>
                      <a:r>
                        <a:rPr sz="2000" spc="-50" dirty="0">
                          <a:latin typeface="Times New Roman"/>
                          <a:cs typeface="Times New Roman"/>
                        </a:rPr>
                        <a:t>Size</a:t>
                      </a:r>
                      <a:r>
                        <a:rPr sz="2000" spc="25" dirty="0">
                          <a:latin typeface="Times New Roman"/>
                          <a:cs typeface="Times New Roman"/>
                        </a:rPr>
                        <a:t> </a:t>
                      </a:r>
                      <a:r>
                        <a:rPr sz="2000" dirty="0">
                          <a:latin typeface="Times New Roman"/>
                          <a:cs typeface="Times New Roman"/>
                        </a:rPr>
                        <a:t>or</a:t>
                      </a:r>
                      <a:r>
                        <a:rPr sz="2000" spc="15" dirty="0">
                          <a:latin typeface="Times New Roman"/>
                          <a:cs typeface="Times New Roman"/>
                        </a:rPr>
                        <a:t> </a:t>
                      </a:r>
                      <a:r>
                        <a:rPr sz="2000" spc="-10" dirty="0">
                          <a:latin typeface="Times New Roman"/>
                          <a:cs typeface="Times New Roman"/>
                        </a:rPr>
                        <a:t>Weight</a:t>
                      </a:r>
                      <a:endParaRPr sz="2000">
                        <a:latin typeface="Times New Roman"/>
                        <a:cs typeface="Times New Roman"/>
                      </a:endParaRPr>
                    </a:p>
                  </a:txBody>
                  <a:tcPr marL="0" marR="0" marT="3238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0E9CF"/>
                    </a:solidFill>
                  </a:tcPr>
                </a:tc>
                <a:tc>
                  <a:txBody>
                    <a:bodyPr/>
                    <a:lstStyle/>
                    <a:p>
                      <a:pPr marL="434975" indent="-342900">
                        <a:lnSpc>
                          <a:spcPts val="2460"/>
                        </a:lnSpc>
                        <a:spcBef>
                          <a:spcPts val="155"/>
                        </a:spcBef>
                        <a:buFont typeface="Arial MT"/>
                        <a:buChar char="•"/>
                        <a:tabLst>
                          <a:tab pos="434975" algn="l"/>
                        </a:tabLst>
                      </a:pPr>
                      <a:r>
                        <a:rPr sz="2000" spc="-20" dirty="0">
                          <a:latin typeface="Times New Roman"/>
                          <a:cs typeface="Times New Roman"/>
                        </a:rPr>
                        <a:t>Large</a:t>
                      </a:r>
                      <a:r>
                        <a:rPr sz="2000" spc="-100" dirty="0">
                          <a:latin typeface="Times New Roman"/>
                          <a:cs typeface="Times New Roman"/>
                        </a:rPr>
                        <a:t> </a:t>
                      </a:r>
                      <a:r>
                        <a:rPr sz="2000" spc="50" dirty="0">
                          <a:latin typeface="Times New Roman"/>
                          <a:cs typeface="Times New Roman"/>
                        </a:rPr>
                        <a:t>fruit</a:t>
                      </a:r>
                      <a:r>
                        <a:rPr sz="2000" spc="-75" dirty="0">
                          <a:latin typeface="Times New Roman"/>
                          <a:cs typeface="Times New Roman"/>
                        </a:rPr>
                        <a:t> </a:t>
                      </a:r>
                      <a:r>
                        <a:rPr sz="2100" i="1" dirty="0">
                          <a:latin typeface="Times New Roman"/>
                          <a:cs typeface="Times New Roman"/>
                        </a:rPr>
                        <a:t>–</a:t>
                      </a:r>
                      <a:r>
                        <a:rPr sz="2100" i="1" spc="-55" dirty="0">
                          <a:latin typeface="Times New Roman"/>
                          <a:cs typeface="Times New Roman"/>
                        </a:rPr>
                        <a:t> </a:t>
                      </a:r>
                      <a:r>
                        <a:rPr sz="2100" i="1" spc="-50" dirty="0">
                          <a:latin typeface="Times New Roman"/>
                          <a:cs typeface="Times New Roman"/>
                        </a:rPr>
                        <a:t>generally</a:t>
                      </a:r>
                      <a:r>
                        <a:rPr sz="2100" i="1" spc="-85" dirty="0">
                          <a:latin typeface="Times New Roman"/>
                          <a:cs typeface="Times New Roman"/>
                        </a:rPr>
                        <a:t> </a:t>
                      </a:r>
                      <a:r>
                        <a:rPr sz="2100" i="1" dirty="0">
                          <a:latin typeface="Times New Roman"/>
                          <a:cs typeface="Times New Roman"/>
                        </a:rPr>
                        <a:t>more</a:t>
                      </a:r>
                      <a:r>
                        <a:rPr sz="2100" i="1" spc="-70" dirty="0">
                          <a:latin typeface="Times New Roman"/>
                          <a:cs typeface="Times New Roman"/>
                        </a:rPr>
                        <a:t> </a:t>
                      </a:r>
                      <a:r>
                        <a:rPr sz="2100" i="1" dirty="0">
                          <a:latin typeface="Times New Roman"/>
                          <a:cs typeface="Times New Roman"/>
                        </a:rPr>
                        <a:t>mature</a:t>
                      </a:r>
                      <a:r>
                        <a:rPr sz="2100" i="1" spc="-60" dirty="0">
                          <a:latin typeface="Times New Roman"/>
                          <a:cs typeface="Times New Roman"/>
                        </a:rPr>
                        <a:t> </a:t>
                      </a:r>
                      <a:r>
                        <a:rPr sz="2100" i="1" dirty="0">
                          <a:latin typeface="Times New Roman"/>
                          <a:cs typeface="Times New Roman"/>
                        </a:rPr>
                        <a:t>than</a:t>
                      </a:r>
                      <a:r>
                        <a:rPr sz="2100" i="1" spc="-70" dirty="0">
                          <a:latin typeface="Times New Roman"/>
                          <a:cs typeface="Times New Roman"/>
                        </a:rPr>
                        <a:t> </a:t>
                      </a:r>
                      <a:r>
                        <a:rPr sz="2100" i="1" spc="-10" dirty="0">
                          <a:latin typeface="Times New Roman"/>
                          <a:cs typeface="Times New Roman"/>
                        </a:rPr>
                        <a:t>small</a:t>
                      </a:r>
                      <a:endParaRPr sz="2100">
                        <a:latin typeface="Times New Roman"/>
                        <a:cs typeface="Times New Roman"/>
                      </a:endParaRPr>
                    </a:p>
                    <a:p>
                      <a:pPr marL="434975">
                        <a:lnSpc>
                          <a:spcPts val="2400"/>
                        </a:lnSpc>
                      </a:pPr>
                      <a:r>
                        <a:rPr sz="2100" i="1" spc="-20" dirty="0">
                          <a:latin typeface="Times New Roman"/>
                          <a:cs typeface="Times New Roman"/>
                        </a:rPr>
                        <a:t>one;</a:t>
                      </a:r>
                      <a:endParaRPr sz="2100">
                        <a:latin typeface="Times New Roman"/>
                        <a:cs typeface="Times New Roman"/>
                      </a:endParaRPr>
                    </a:p>
                    <a:p>
                      <a:pPr marL="434975" marR="650875" indent="-343535">
                        <a:lnSpc>
                          <a:spcPts val="2400"/>
                        </a:lnSpc>
                        <a:spcBef>
                          <a:spcPts val="120"/>
                        </a:spcBef>
                        <a:buChar char="•"/>
                        <a:tabLst>
                          <a:tab pos="434975" algn="l"/>
                          <a:tab pos="498475" algn="l"/>
                        </a:tabLst>
                      </a:pPr>
                      <a:r>
                        <a:rPr sz="2000" dirty="0">
                          <a:latin typeface="Arial MT"/>
                          <a:cs typeface="Arial MT"/>
                        </a:rPr>
                        <a:t>	</a:t>
                      </a:r>
                      <a:r>
                        <a:rPr sz="2100" i="1" dirty="0">
                          <a:latin typeface="Times New Roman"/>
                          <a:cs typeface="Times New Roman"/>
                        </a:rPr>
                        <a:t>two</a:t>
                      </a:r>
                      <a:r>
                        <a:rPr sz="2100" i="1" spc="-60" dirty="0">
                          <a:latin typeface="Times New Roman"/>
                          <a:cs typeface="Times New Roman"/>
                        </a:rPr>
                        <a:t> </a:t>
                      </a:r>
                      <a:r>
                        <a:rPr sz="2100" i="1" dirty="0">
                          <a:latin typeface="Times New Roman"/>
                          <a:cs typeface="Times New Roman"/>
                        </a:rPr>
                        <a:t>fruits</a:t>
                      </a:r>
                      <a:r>
                        <a:rPr sz="2100" i="1" spc="-50" dirty="0">
                          <a:latin typeface="Times New Roman"/>
                          <a:cs typeface="Times New Roman"/>
                        </a:rPr>
                        <a:t> </a:t>
                      </a:r>
                      <a:r>
                        <a:rPr sz="2100" i="1" dirty="0">
                          <a:latin typeface="Times New Roman"/>
                          <a:cs typeface="Times New Roman"/>
                        </a:rPr>
                        <a:t>with</a:t>
                      </a:r>
                      <a:r>
                        <a:rPr sz="2100" i="1" spc="-50" dirty="0">
                          <a:latin typeface="Times New Roman"/>
                          <a:cs typeface="Times New Roman"/>
                        </a:rPr>
                        <a:t> </a:t>
                      </a:r>
                      <a:r>
                        <a:rPr sz="2100" i="1" spc="-45" dirty="0">
                          <a:latin typeface="Times New Roman"/>
                          <a:cs typeface="Times New Roman"/>
                        </a:rPr>
                        <a:t>comparable</a:t>
                      </a:r>
                      <a:r>
                        <a:rPr sz="2100" i="1" spc="-55" dirty="0">
                          <a:latin typeface="Times New Roman"/>
                          <a:cs typeface="Times New Roman"/>
                        </a:rPr>
                        <a:t> </a:t>
                      </a:r>
                      <a:r>
                        <a:rPr sz="2100" i="1" spc="-10" dirty="0">
                          <a:latin typeface="Times New Roman"/>
                          <a:cs typeface="Times New Roman"/>
                        </a:rPr>
                        <a:t>size</a:t>
                      </a:r>
                      <a:r>
                        <a:rPr sz="2100" i="1" spc="-35" dirty="0">
                          <a:latin typeface="Times New Roman"/>
                          <a:cs typeface="Times New Roman"/>
                        </a:rPr>
                        <a:t> </a:t>
                      </a:r>
                      <a:r>
                        <a:rPr sz="2100" i="1" spc="-45" dirty="0">
                          <a:latin typeface="Times New Roman"/>
                          <a:cs typeface="Times New Roman"/>
                        </a:rPr>
                        <a:t>–heavier</a:t>
                      </a:r>
                      <a:r>
                        <a:rPr sz="2100" i="1" spc="-95" dirty="0">
                          <a:latin typeface="Times New Roman"/>
                          <a:cs typeface="Times New Roman"/>
                        </a:rPr>
                        <a:t> </a:t>
                      </a:r>
                      <a:r>
                        <a:rPr sz="2100" i="1" spc="-25" dirty="0">
                          <a:latin typeface="Times New Roman"/>
                          <a:cs typeface="Times New Roman"/>
                        </a:rPr>
                        <a:t>is </a:t>
                      </a:r>
                      <a:r>
                        <a:rPr sz="2100" i="1" dirty="0">
                          <a:latin typeface="Times New Roman"/>
                          <a:cs typeface="Times New Roman"/>
                        </a:rPr>
                        <a:t>more</a:t>
                      </a:r>
                      <a:r>
                        <a:rPr sz="2100" i="1" spc="-105" dirty="0">
                          <a:latin typeface="Times New Roman"/>
                          <a:cs typeface="Times New Roman"/>
                        </a:rPr>
                        <a:t> </a:t>
                      </a:r>
                      <a:r>
                        <a:rPr sz="2100" i="1" spc="-10" dirty="0">
                          <a:latin typeface="Times New Roman"/>
                          <a:cs typeface="Times New Roman"/>
                        </a:rPr>
                        <a:t>mature</a:t>
                      </a:r>
                      <a:endParaRPr sz="2100">
                        <a:latin typeface="Times New Roman"/>
                        <a:cs typeface="Times New Roman"/>
                      </a:endParaRPr>
                    </a:p>
                  </a:txBody>
                  <a:tcPr marL="0" marR="0" marT="196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0E9CF"/>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820737" y="2127250"/>
          <a:ext cx="7795259" cy="3533775"/>
        </p:xfrm>
        <a:graphic>
          <a:graphicData uri="http://schemas.openxmlformats.org/drawingml/2006/table">
            <a:tbl>
              <a:tblPr firstRow="1" bandRow="1">
                <a:tableStyleId>{2D5ABB26-0587-4C30-8999-92F81FD0307C}</a:tableStyleId>
              </a:tblPr>
              <a:tblGrid>
                <a:gridCol w="2988310">
                  <a:extLst>
                    <a:ext uri="{9D8B030D-6E8A-4147-A177-3AD203B41FA5}">
                      <a16:colId xmlns:a16="http://schemas.microsoft.com/office/drawing/2014/main" val="20000"/>
                    </a:ext>
                  </a:extLst>
                </a:gridCol>
                <a:gridCol w="4718049">
                  <a:extLst>
                    <a:ext uri="{9D8B030D-6E8A-4147-A177-3AD203B41FA5}">
                      <a16:colId xmlns:a16="http://schemas.microsoft.com/office/drawing/2014/main" val="20001"/>
                    </a:ext>
                  </a:extLst>
                </a:gridCol>
              </a:tblGrid>
              <a:tr h="518159">
                <a:tc>
                  <a:txBody>
                    <a:bodyPr/>
                    <a:lstStyle/>
                    <a:p>
                      <a:pPr>
                        <a:lnSpc>
                          <a:spcPct val="100000"/>
                        </a:lnSpc>
                      </a:pPr>
                      <a:endParaRPr sz="22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A4C248"/>
                    </a:solidFill>
                  </a:tcPr>
                </a:tc>
                <a:tc>
                  <a:txBody>
                    <a:bodyPr/>
                    <a:lstStyle/>
                    <a:p>
                      <a:pPr marL="1149985">
                        <a:lnSpc>
                          <a:spcPct val="100000"/>
                        </a:lnSpc>
                        <a:spcBef>
                          <a:spcPts val="204"/>
                        </a:spcBef>
                      </a:pPr>
                      <a:r>
                        <a:rPr sz="2800" dirty="0">
                          <a:solidFill>
                            <a:srgbClr val="FFFFFF"/>
                          </a:solidFill>
                          <a:latin typeface="Times New Roman"/>
                          <a:cs typeface="Times New Roman"/>
                        </a:rPr>
                        <a:t>Maturity</a:t>
                      </a:r>
                      <a:r>
                        <a:rPr sz="2800" spc="285" dirty="0">
                          <a:solidFill>
                            <a:srgbClr val="FFFFFF"/>
                          </a:solidFill>
                          <a:latin typeface="Times New Roman"/>
                          <a:cs typeface="Times New Roman"/>
                        </a:rPr>
                        <a:t> </a:t>
                      </a:r>
                      <a:r>
                        <a:rPr sz="2800" spc="-10" dirty="0">
                          <a:solidFill>
                            <a:srgbClr val="FFFFFF"/>
                          </a:solidFill>
                          <a:latin typeface="Times New Roman"/>
                          <a:cs typeface="Times New Roman"/>
                        </a:rPr>
                        <a:t>Indices</a:t>
                      </a:r>
                      <a:endParaRPr sz="2800">
                        <a:latin typeface="Times New Roman"/>
                        <a:cs typeface="Times New Roman"/>
                      </a:endParaRPr>
                    </a:p>
                  </a:txBody>
                  <a:tcPr marL="0" marR="0" marT="2603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A4C248"/>
                    </a:solidFill>
                  </a:tcPr>
                </a:tc>
                <a:extLst>
                  <a:ext uri="{0D108BD9-81ED-4DB2-BD59-A6C34878D82A}">
                    <a16:rowId xmlns:a16="http://schemas.microsoft.com/office/drawing/2014/main" val="10000"/>
                  </a:ext>
                </a:extLst>
              </a:tr>
              <a:tr h="1614805">
                <a:tc>
                  <a:txBody>
                    <a:bodyPr/>
                    <a:lstStyle/>
                    <a:p>
                      <a:pPr marL="1270" algn="ctr">
                        <a:lnSpc>
                          <a:spcPct val="100000"/>
                        </a:lnSpc>
                        <a:spcBef>
                          <a:spcPts val="245"/>
                        </a:spcBef>
                      </a:pPr>
                      <a:r>
                        <a:rPr sz="2000" spc="-10" dirty="0">
                          <a:latin typeface="Times New Roman"/>
                          <a:cs typeface="Times New Roman"/>
                        </a:rPr>
                        <a:t>Sound</a:t>
                      </a:r>
                      <a:endParaRPr sz="2000">
                        <a:latin typeface="Times New Roman"/>
                        <a:cs typeface="Times New Roman"/>
                      </a:endParaRPr>
                    </a:p>
                  </a:txBody>
                  <a:tcPr marL="0" marR="0" marT="3111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0E9CF"/>
                    </a:solidFill>
                  </a:tcPr>
                </a:tc>
                <a:tc>
                  <a:txBody>
                    <a:bodyPr/>
                    <a:lstStyle/>
                    <a:p>
                      <a:pPr marL="434975" indent="-342900">
                        <a:lnSpc>
                          <a:spcPts val="2460"/>
                        </a:lnSpc>
                        <a:spcBef>
                          <a:spcPts val="145"/>
                        </a:spcBef>
                        <a:buSzPct val="95238"/>
                        <a:buFont typeface="Arial MT"/>
                        <a:buChar char="•"/>
                        <a:tabLst>
                          <a:tab pos="434975" algn="l"/>
                        </a:tabLst>
                      </a:pPr>
                      <a:r>
                        <a:rPr sz="2100" i="1" spc="-10" dirty="0">
                          <a:latin typeface="Times New Roman"/>
                          <a:cs typeface="Times New Roman"/>
                        </a:rPr>
                        <a:t>Watermelon</a:t>
                      </a:r>
                      <a:r>
                        <a:rPr sz="2100" i="1" spc="-80" dirty="0">
                          <a:latin typeface="Times New Roman"/>
                          <a:cs typeface="Times New Roman"/>
                        </a:rPr>
                        <a:t> </a:t>
                      </a:r>
                      <a:r>
                        <a:rPr sz="2100" i="1" dirty="0">
                          <a:latin typeface="Times New Roman"/>
                          <a:cs typeface="Times New Roman"/>
                        </a:rPr>
                        <a:t>–</a:t>
                      </a:r>
                      <a:r>
                        <a:rPr sz="2100" i="1" spc="-45" dirty="0">
                          <a:latin typeface="Times New Roman"/>
                          <a:cs typeface="Times New Roman"/>
                        </a:rPr>
                        <a:t> </a:t>
                      </a:r>
                      <a:r>
                        <a:rPr sz="2100" i="1" dirty="0">
                          <a:latin typeface="Times New Roman"/>
                          <a:cs typeface="Times New Roman"/>
                        </a:rPr>
                        <a:t>mature</a:t>
                      </a:r>
                      <a:r>
                        <a:rPr sz="2100" i="1" spc="-60" dirty="0">
                          <a:latin typeface="Times New Roman"/>
                          <a:cs typeface="Times New Roman"/>
                        </a:rPr>
                        <a:t> </a:t>
                      </a:r>
                      <a:r>
                        <a:rPr sz="2100" i="1" dirty="0">
                          <a:latin typeface="Times New Roman"/>
                          <a:cs typeface="Times New Roman"/>
                        </a:rPr>
                        <a:t>when</a:t>
                      </a:r>
                      <a:r>
                        <a:rPr sz="2100" i="1" spc="-50" dirty="0">
                          <a:latin typeface="Times New Roman"/>
                          <a:cs typeface="Times New Roman"/>
                        </a:rPr>
                        <a:t> </a:t>
                      </a:r>
                      <a:r>
                        <a:rPr sz="2100" i="1" spc="-120" dirty="0">
                          <a:latin typeface="Times New Roman"/>
                          <a:cs typeface="Times New Roman"/>
                        </a:rPr>
                        <a:t>a</a:t>
                      </a:r>
                      <a:r>
                        <a:rPr sz="2100" i="1" spc="-25" dirty="0">
                          <a:latin typeface="Times New Roman"/>
                          <a:cs typeface="Times New Roman"/>
                        </a:rPr>
                        <a:t> </a:t>
                      </a:r>
                      <a:r>
                        <a:rPr sz="2100" i="1" spc="-20" dirty="0">
                          <a:latin typeface="Times New Roman"/>
                          <a:cs typeface="Times New Roman"/>
                        </a:rPr>
                        <a:t>dull</a:t>
                      </a:r>
                      <a:endParaRPr sz="2100">
                        <a:latin typeface="Times New Roman"/>
                        <a:cs typeface="Times New Roman"/>
                      </a:endParaRPr>
                    </a:p>
                    <a:p>
                      <a:pPr marL="435609">
                        <a:lnSpc>
                          <a:spcPts val="2460"/>
                        </a:lnSpc>
                      </a:pPr>
                      <a:r>
                        <a:rPr sz="2100" i="1" dirty="0">
                          <a:latin typeface="Times New Roman"/>
                          <a:cs typeface="Times New Roman"/>
                        </a:rPr>
                        <a:t>sound</a:t>
                      </a:r>
                      <a:r>
                        <a:rPr sz="2100" i="1" spc="-105" dirty="0">
                          <a:latin typeface="Times New Roman"/>
                          <a:cs typeface="Times New Roman"/>
                        </a:rPr>
                        <a:t> </a:t>
                      </a:r>
                      <a:r>
                        <a:rPr sz="2100" i="1" spc="-50" dirty="0">
                          <a:latin typeface="Times New Roman"/>
                          <a:cs typeface="Times New Roman"/>
                        </a:rPr>
                        <a:t>is</a:t>
                      </a:r>
                      <a:r>
                        <a:rPr sz="2100" i="1" spc="-85" dirty="0">
                          <a:latin typeface="Times New Roman"/>
                          <a:cs typeface="Times New Roman"/>
                        </a:rPr>
                        <a:t> </a:t>
                      </a:r>
                      <a:r>
                        <a:rPr sz="2100" i="1" spc="-10" dirty="0">
                          <a:latin typeface="Times New Roman"/>
                          <a:cs typeface="Times New Roman"/>
                        </a:rPr>
                        <a:t>emitted</a:t>
                      </a:r>
                      <a:r>
                        <a:rPr sz="2100" i="1" spc="-85" dirty="0">
                          <a:latin typeface="Times New Roman"/>
                          <a:cs typeface="Times New Roman"/>
                        </a:rPr>
                        <a:t> </a:t>
                      </a:r>
                      <a:r>
                        <a:rPr sz="2100" i="1" dirty="0">
                          <a:latin typeface="Times New Roman"/>
                          <a:cs typeface="Times New Roman"/>
                        </a:rPr>
                        <a:t>by</a:t>
                      </a:r>
                      <a:r>
                        <a:rPr sz="2100" i="1" spc="-85" dirty="0">
                          <a:latin typeface="Times New Roman"/>
                          <a:cs typeface="Times New Roman"/>
                        </a:rPr>
                        <a:t> </a:t>
                      </a:r>
                      <a:r>
                        <a:rPr sz="2100" i="1" spc="-10" dirty="0">
                          <a:latin typeface="Times New Roman"/>
                          <a:cs typeface="Times New Roman"/>
                        </a:rPr>
                        <a:t>tapping</a:t>
                      </a:r>
                      <a:endParaRPr sz="2100">
                        <a:latin typeface="Times New Roman"/>
                        <a:cs typeface="Times New Roman"/>
                      </a:endParaRPr>
                    </a:p>
                    <a:p>
                      <a:pPr marL="498475" indent="-406400">
                        <a:lnSpc>
                          <a:spcPts val="2460"/>
                        </a:lnSpc>
                        <a:spcBef>
                          <a:spcPts val="2280"/>
                        </a:spcBef>
                        <a:buFont typeface="Arial MT"/>
                        <a:buChar char="•"/>
                        <a:tabLst>
                          <a:tab pos="498475" algn="l"/>
                        </a:tabLst>
                      </a:pPr>
                      <a:r>
                        <a:rPr sz="2000" dirty="0">
                          <a:latin typeface="Times New Roman"/>
                          <a:cs typeface="Times New Roman"/>
                        </a:rPr>
                        <a:t>Immature</a:t>
                      </a:r>
                      <a:r>
                        <a:rPr sz="2000" spc="-25" dirty="0">
                          <a:latin typeface="Times New Roman"/>
                          <a:cs typeface="Times New Roman"/>
                        </a:rPr>
                        <a:t> </a:t>
                      </a:r>
                      <a:r>
                        <a:rPr sz="2100" i="1" spc="-20" dirty="0">
                          <a:latin typeface="Times New Roman"/>
                          <a:cs typeface="Times New Roman"/>
                        </a:rPr>
                        <a:t>coconut</a:t>
                      </a:r>
                      <a:r>
                        <a:rPr sz="2100" i="1" spc="-25" dirty="0">
                          <a:latin typeface="Times New Roman"/>
                          <a:cs typeface="Times New Roman"/>
                        </a:rPr>
                        <a:t> </a:t>
                      </a:r>
                      <a:r>
                        <a:rPr sz="2100" i="1" dirty="0">
                          <a:latin typeface="Times New Roman"/>
                          <a:cs typeface="Times New Roman"/>
                        </a:rPr>
                        <a:t>–</a:t>
                      </a:r>
                      <a:r>
                        <a:rPr sz="2100" i="1" spc="-5" dirty="0">
                          <a:latin typeface="Times New Roman"/>
                          <a:cs typeface="Times New Roman"/>
                        </a:rPr>
                        <a:t> </a:t>
                      </a:r>
                      <a:r>
                        <a:rPr sz="2100" i="1" dirty="0">
                          <a:latin typeface="Times New Roman"/>
                          <a:cs typeface="Times New Roman"/>
                        </a:rPr>
                        <a:t>will not</a:t>
                      </a:r>
                      <a:r>
                        <a:rPr sz="2100" i="1" spc="-5" dirty="0">
                          <a:latin typeface="Times New Roman"/>
                          <a:cs typeface="Times New Roman"/>
                        </a:rPr>
                        <a:t> </a:t>
                      </a:r>
                      <a:r>
                        <a:rPr sz="2100" i="1" spc="-20" dirty="0">
                          <a:latin typeface="Times New Roman"/>
                          <a:cs typeface="Times New Roman"/>
                        </a:rPr>
                        <a:t>produce </a:t>
                      </a:r>
                      <a:r>
                        <a:rPr sz="2100" i="1" spc="-50" dirty="0">
                          <a:latin typeface="Times New Roman"/>
                          <a:cs typeface="Times New Roman"/>
                        </a:rPr>
                        <a:t>a</a:t>
                      </a:r>
                      <a:endParaRPr sz="2100">
                        <a:latin typeface="Times New Roman"/>
                        <a:cs typeface="Times New Roman"/>
                      </a:endParaRPr>
                    </a:p>
                    <a:p>
                      <a:pPr marL="435609">
                        <a:lnSpc>
                          <a:spcPts val="2460"/>
                        </a:lnSpc>
                      </a:pPr>
                      <a:r>
                        <a:rPr sz="2100" i="1" dirty="0">
                          <a:latin typeface="Times New Roman"/>
                          <a:cs typeface="Times New Roman"/>
                        </a:rPr>
                        <a:t>sound</a:t>
                      </a:r>
                      <a:r>
                        <a:rPr sz="2100" i="1" spc="-30" dirty="0">
                          <a:latin typeface="Times New Roman"/>
                          <a:cs typeface="Times New Roman"/>
                        </a:rPr>
                        <a:t> </a:t>
                      </a:r>
                      <a:r>
                        <a:rPr sz="2100" i="1" dirty="0">
                          <a:latin typeface="Times New Roman"/>
                          <a:cs typeface="Times New Roman"/>
                        </a:rPr>
                        <a:t>when</a:t>
                      </a:r>
                      <a:r>
                        <a:rPr sz="2100" i="1" spc="-50" dirty="0">
                          <a:latin typeface="Times New Roman"/>
                          <a:cs typeface="Times New Roman"/>
                        </a:rPr>
                        <a:t> </a:t>
                      </a:r>
                      <a:r>
                        <a:rPr sz="2100" i="1" spc="-10" dirty="0">
                          <a:latin typeface="Times New Roman"/>
                          <a:cs typeface="Times New Roman"/>
                        </a:rPr>
                        <a:t>shaken</a:t>
                      </a:r>
                      <a:endParaRPr sz="2100">
                        <a:latin typeface="Times New Roman"/>
                        <a:cs typeface="Times New Roman"/>
                      </a:endParaRPr>
                    </a:p>
                  </a:txBody>
                  <a:tcPr marL="0" marR="0" marT="1841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0E9CF"/>
                    </a:solidFill>
                  </a:tcPr>
                </a:tc>
                <a:extLst>
                  <a:ext uri="{0D108BD9-81ED-4DB2-BD59-A6C34878D82A}">
                    <a16:rowId xmlns:a16="http://schemas.microsoft.com/office/drawing/2014/main" val="10001"/>
                  </a:ext>
                </a:extLst>
              </a:tr>
              <a:tr h="1005205">
                <a:tc>
                  <a:txBody>
                    <a:bodyPr/>
                    <a:lstStyle/>
                    <a:p>
                      <a:pPr algn="ctr">
                        <a:lnSpc>
                          <a:spcPct val="100000"/>
                        </a:lnSpc>
                        <a:spcBef>
                          <a:spcPts val="250"/>
                        </a:spcBef>
                      </a:pPr>
                      <a:r>
                        <a:rPr sz="2000" spc="-10" dirty="0">
                          <a:latin typeface="Times New Roman"/>
                          <a:cs typeface="Times New Roman"/>
                        </a:rPr>
                        <a:t>Smell</a:t>
                      </a:r>
                      <a:endParaRPr sz="2000">
                        <a:latin typeface="Times New Roman"/>
                        <a:cs typeface="Times New Roman"/>
                      </a:endParaRPr>
                    </a:p>
                  </a:txBody>
                  <a:tcPr marL="0" marR="0" marT="317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F4E9"/>
                    </a:solidFill>
                  </a:tcPr>
                </a:tc>
                <a:tc>
                  <a:txBody>
                    <a:bodyPr/>
                    <a:lstStyle/>
                    <a:p>
                      <a:pPr marL="432434" marR="355600" indent="-340360" algn="just">
                        <a:lnSpc>
                          <a:spcPct val="95700"/>
                        </a:lnSpc>
                        <a:spcBef>
                          <a:spcPts val="355"/>
                        </a:spcBef>
                        <a:buFont typeface="Arial MT"/>
                        <a:buChar char="•"/>
                        <a:tabLst>
                          <a:tab pos="435609" algn="l"/>
                        </a:tabLst>
                      </a:pPr>
                      <a:r>
                        <a:rPr sz="2000" spc="50" dirty="0">
                          <a:latin typeface="Times New Roman"/>
                          <a:cs typeface="Times New Roman"/>
                        </a:rPr>
                        <a:t>Durian</a:t>
                      </a:r>
                      <a:r>
                        <a:rPr sz="2000" spc="70" dirty="0">
                          <a:latin typeface="Times New Roman"/>
                          <a:cs typeface="Times New Roman"/>
                        </a:rPr>
                        <a:t> </a:t>
                      </a:r>
                      <a:r>
                        <a:rPr sz="2000" dirty="0">
                          <a:latin typeface="Times New Roman"/>
                          <a:cs typeface="Times New Roman"/>
                        </a:rPr>
                        <a:t>–</a:t>
                      </a:r>
                      <a:r>
                        <a:rPr sz="2000" spc="100" dirty="0">
                          <a:latin typeface="Times New Roman"/>
                          <a:cs typeface="Times New Roman"/>
                        </a:rPr>
                        <a:t> </a:t>
                      </a:r>
                      <a:r>
                        <a:rPr sz="2000" dirty="0">
                          <a:latin typeface="Times New Roman"/>
                          <a:cs typeface="Times New Roman"/>
                        </a:rPr>
                        <a:t>ready</a:t>
                      </a:r>
                      <a:r>
                        <a:rPr sz="2000" spc="50" dirty="0">
                          <a:latin typeface="Times New Roman"/>
                          <a:cs typeface="Times New Roman"/>
                        </a:rPr>
                        <a:t> </a:t>
                      </a:r>
                      <a:r>
                        <a:rPr sz="2000" dirty="0">
                          <a:latin typeface="Times New Roman"/>
                          <a:cs typeface="Times New Roman"/>
                        </a:rPr>
                        <a:t>for</a:t>
                      </a:r>
                      <a:r>
                        <a:rPr sz="2000" spc="80" dirty="0">
                          <a:latin typeface="Times New Roman"/>
                          <a:cs typeface="Times New Roman"/>
                        </a:rPr>
                        <a:t> </a:t>
                      </a:r>
                      <a:r>
                        <a:rPr sz="2000" dirty="0">
                          <a:latin typeface="Times New Roman"/>
                          <a:cs typeface="Times New Roman"/>
                        </a:rPr>
                        <a:t>harvesting</a:t>
                      </a:r>
                      <a:r>
                        <a:rPr sz="2000" spc="80" dirty="0">
                          <a:latin typeface="Times New Roman"/>
                          <a:cs typeface="Times New Roman"/>
                        </a:rPr>
                        <a:t> </a:t>
                      </a:r>
                      <a:r>
                        <a:rPr sz="2000" dirty="0">
                          <a:latin typeface="Times New Roman"/>
                          <a:cs typeface="Times New Roman"/>
                        </a:rPr>
                        <a:t>when</a:t>
                      </a:r>
                      <a:r>
                        <a:rPr sz="2000" spc="95" dirty="0">
                          <a:latin typeface="Times New Roman"/>
                          <a:cs typeface="Times New Roman"/>
                        </a:rPr>
                        <a:t> </a:t>
                      </a:r>
                      <a:r>
                        <a:rPr sz="2000" spc="-50" dirty="0">
                          <a:latin typeface="Times New Roman"/>
                          <a:cs typeface="Times New Roman"/>
                        </a:rPr>
                        <a:t>a 	</a:t>
                      </a:r>
                      <a:r>
                        <a:rPr sz="2000" dirty="0">
                          <a:latin typeface="Times New Roman"/>
                          <a:cs typeface="Times New Roman"/>
                        </a:rPr>
                        <a:t>slight</a:t>
                      </a:r>
                      <a:r>
                        <a:rPr sz="2000" spc="-25" dirty="0">
                          <a:latin typeface="Times New Roman"/>
                          <a:cs typeface="Times New Roman"/>
                        </a:rPr>
                        <a:t> </a:t>
                      </a:r>
                      <a:r>
                        <a:rPr sz="2000" dirty="0">
                          <a:latin typeface="Times New Roman"/>
                          <a:cs typeface="Times New Roman"/>
                        </a:rPr>
                        <a:t>smell</a:t>
                      </a:r>
                      <a:r>
                        <a:rPr sz="2000" spc="-55" dirty="0">
                          <a:latin typeface="Times New Roman"/>
                          <a:cs typeface="Times New Roman"/>
                        </a:rPr>
                        <a:t> </a:t>
                      </a:r>
                      <a:r>
                        <a:rPr sz="2000" dirty="0">
                          <a:latin typeface="Times New Roman"/>
                          <a:cs typeface="Times New Roman"/>
                        </a:rPr>
                        <a:t>is</a:t>
                      </a:r>
                      <a:r>
                        <a:rPr sz="2000" spc="-45" dirty="0">
                          <a:latin typeface="Times New Roman"/>
                          <a:cs typeface="Times New Roman"/>
                        </a:rPr>
                        <a:t> </a:t>
                      </a:r>
                      <a:r>
                        <a:rPr sz="2000" dirty="0">
                          <a:latin typeface="Times New Roman"/>
                          <a:cs typeface="Times New Roman"/>
                        </a:rPr>
                        <a:t>detected</a:t>
                      </a:r>
                      <a:r>
                        <a:rPr sz="2000" spc="-25" dirty="0">
                          <a:latin typeface="Times New Roman"/>
                          <a:cs typeface="Times New Roman"/>
                        </a:rPr>
                        <a:t> </a:t>
                      </a:r>
                      <a:r>
                        <a:rPr sz="2100" i="1" dirty="0">
                          <a:latin typeface="Times New Roman"/>
                          <a:cs typeface="Times New Roman"/>
                        </a:rPr>
                        <a:t>(S-</a:t>
                      </a:r>
                      <a:r>
                        <a:rPr sz="2100" i="1" spc="-50" dirty="0">
                          <a:latin typeface="Times New Roman"/>
                          <a:cs typeface="Times New Roman"/>
                        </a:rPr>
                        <a:t> </a:t>
                      </a:r>
                      <a:r>
                        <a:rPr sz="2100" i="1" spc="-10" dirty="0">
                          <a:latin typeface="Times New Roman"/>
                          <a:cs typeface="Times New Roman"/>
                        </a:rPr>
                        <a:t>containing 	metabolite)</a:t>
                      </a:r>
                      <a:endParaRPr sz="2100">
                        <a:latin typeface="Times New Roman"/>
                        <a:cs typeface="Times New Roman"/>
                      </a:endParaRPr>
                    </a:p>
                  </a:txBody>
                  <a:tcPr marL="0" marR="0" marT="450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F4E9"/>
                    </a:solidFill>
                  </a:tcPr>
                </a:tc>
                <a:extLst>
                  <a:ext uri="{0D108BD9-81ED-4DB2-BD59-A6C34878D82A}">
                    <a16:rowId xmlns:a16="http://schemas.microsoft.com/office/drawing/2014/main" val="10002"/>
                  </a:ext>
                </a:extLst>
              </a:tr>
              <a:tr h="395605">
                <a:tc>
                  <a:txBody>
                    <a:bodyPr/>
                    <a:lstStyle/>
                    <a:p>
                      <a:pPr marL="635" algn="ctr">
                        <a:lnSpc>
                          <a:spcPct val="100000"/>
                        </a:lnSpc>
                        <a:spcBef>
                          <a:spcPts val="254"/>
                        </a:spcBef>
                      </a:pPr>
                      <a:r>
                        <a:rPr sz="2000" spc="-10" dirty="0">
                          <a:latin typeface="Times New Roman"/>
                          <a:cs typeface="Times New Roman"/>
                        </a:rPr>
                        <a:t>Appearance</a:t>
                      </a:r>
                      <a:endParaRPr sz="2000">
                        <a:latin typeface="Times New Roman"/>
                        <a:cs typeface="Times New Roman"/>
                      </a:endParaRPr>
                    </a:p>
                  </a:txBody>
                  <a:tcPr marL="0" marR="0" marT="3238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0E9CF"/>
                    </a:solidFill>
                  </a:tcPr>
                </a:tc>
                <a:tc>
                  <a:txBody>
                    <a:bodyPr/>
                    <a:lstStyle/>
                    <a:p>
                      <a:pPr>
                        <a:lnSpc>
                          <a:spcPct val="100000"/>
                        </a:lnSpc>
                      </a:pPr>
                      <a:endParaRPr sz="22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0E9CF"/>
                    </a:solidFill>
                  </a:tcPr>
                </a:tc>
                <a:extLst>
                  <a:ext uri="{0D108BD9-81ED-4DB2-BD59-A6C34878D82A}">
                    <a16:rowId xmlns:a16="http://schemas.microsoft.com/office/drawing/2014/main" val="10003"/>
                  </a:ext>
                </a:extLst>
              </a:tr>
            </a:tbl>
          </a:graphicData>
        </a:graphic>
      </p:graphicFrame>
      <p:sp>
        <p:nvSpPr>
          <p:cNvPr id="3" name="object 3"/>
          <p:cNvSpPr txBox="1"/>
          <p:nvPr/>
        </p:nvSpPr>
        <p:spPr>
          <a:xfrm>
            <a:off x="444500" y="332803"/>
            <a:ext cx="4909185" cy="788035"/>
          </a:xfrm>
          <a:prstGeom prst="rect">
            <a:avLst/>
          </a:prstGeom>
        </p:spPr>
        <p:txBody>
          <a:bodyPr vert="horz" wrap="square" lIns="0" tIns="12700" rIns="0" bIns="0" rtlCol="0">
            <a:spAutoFit/>
          </a:bodyPr>
          <a:lstStyle/>
          <a:p>
            <a:pPr marL="583565" indent="-570865">
              <a:lnSpc>
                <a:spcPct val="100000"/>
              </a:lnSpc>
              <a:spcBef>
                <a:spcPts val="100"/>
              </a:spcBef>
              <a:buSzPct val="98000"/>
              <a:buFont typeface="Wingdings"/>
              <a:buChar char=""/>
              <a:tabLst>
                <a:tab pos="583565" algn="l"/>
              </a:tabLst>
            </a:pPr>
            <a:r>
              <a:rPr sz="5000" spc="75" dirty="0">
                <a:solidFill>
                  <a:srgbClr val="04607A"/>
                </a:solidFill>
                <a:latin typeface="Times New Roman"/>
                <a:cs typeface="Times New Roman"/>
              </a:rPr>
              <a:t>Maturity</a:t>
            </a:r>
            <a:r>
              <a:rPr sz="5000" spc="-50" dirty="0">
                <a:solidFill>
                  <a:srgbClr val="04607A"/>
                </a:solidFill>
                <a:latin typeface="Times New Roman"/>
                <a:cs typeface="Times New Roman"/>
              </a:rPr>
              <a:t> </a:t>
            </a:r>
            <a:r>
              <a:rPr sz="5000" spc="-10" dirty="0">
                <a:solidFill>
                  <a:srgbClr val="04607A"/>
                </a:solidFill>
                <a:latin typeface="Times New Roman"/>
                <a:cs typeface="Times New Roman"/>
              </a:rPr>
              <a:t>Indices</a:t>
            </a:r>
            <a:endParaRPr sz="5000">
              <a:latin typeface="Times New Roman"/>
              <a:cs typeface="Times New Roman"/>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82587" y="223265"/>
            <a:ext cx="4909185" cy="1411605"/>
          </a:xfrm>
          <a:prstGeom prst="rect">
            <a:avLst/>
          </a:prstGeom>
        </p:spPr>
        <p:txBody>
          <a:bodyPr vert="horz" wrap="square" lIns="0" tIns="12700" rIns="0" bIns="0" rtlCol="0">
            <a:spAutoFit/>
          </a:bodyPr>
          <a:lstStyle/>
          <a:p>
            <a:pPr marL="583565" indent="-570865">
              <a:lnSpc>
                <a:spcPct val="100000"/>
              </a:lnSpc>
              <a:spcBef>
                <a:spcPts val="100"/>
              </a:spcBef>
              <a:buFont typeface="Wingdings"/>
              <a:buChar char=""/>
              <a:tabLst>
                <a:tab pos="583565" algn="l"/>
              </a:tabLst>
            </a:pPr>
            <a:r>
              <a:rPr sz="3600" spc="50" dirty="0">
                <a:solidFill>
                  <a:srgbClr val="04607A"/>
                </a:solidFill>
                <a:latin typeface="Times New Roman"/>
                <a:cs typeface="Times New Roman"/>
              </a:rPr>
              <a:t>Maturity</a:t>
            </a:r>
            <a:r>
              <a:rPr sz="3600" spc="-55" dirty="0">
                <a:solidFill>
                  <a:srgbClr val="04607A"/>
                </a:solidFill>
                <a:latin typeface="Times New Roman"/>
                <a:cs typeface="Times New Roman"/>
              </a:rPr>
              <a:t> </a:t>
            </a:r>
            <a:r>
              <a:rPr sz="3600" dirty="0">
                <a:solidFill>
                  <a:srgbClr val="04607A"/>
                </a:solidFill>
                <a:latin typeface="Times New Roman"/>
                <a:cs typeface="Times New Roman"/>
              </a:rPr>
              <a:t>Indices</a:t>
            </a:r>
            <a:r>
              <a:rPr sz="3600" spc="-30" dirty="0">
                <a:solidFill>
                  <a:srgbClr val="04607A"/>
                </a:solidFill>
                <a:latin typeface="Times New Roman"/>
                <a:cs typeface="Times New Roman"/>
              </a:rPr>
              <a:t> </a:t>
            </a:r>
            <a:r>
              <a:rPr sz="3600" spc="250" dirty="0">
                <a:solidFill>
                  <a:srgbClr val="04607A"/>
                </a:solidFill>
                <a:latin typeface="Times New Roman"/>
                <a:cs typeface="Times New Roman"/>
              </a:rPr>
              <a:t>-</a:t>
            </a:r>
            <a:r>
              <a:rPr sz="3600" spc="-5" dirty="0">
                <a:solidFill>
                  <a:srgbClr val="04607A"/>
                </a:solidFill>
                <a:latin typeface="Times New Roman"/>
                <a:cs typeface="Times New Roman"/>
              </a:rPr>
              <a:t> </a:t>
            </a:r>
            <a:r>
              <a:rPr sz="3600" spc="-405" dirty="0">
                <a:solidFill>
                  <a:srgbClr val="04607A"/>
                </a:solidFill>
                <a:latin typeface="Times New Roman"/>
                <a:cs typeface="Times New Roman"/>
              </a:rPr>
              <a:t>AGE</a:t>
            </a:r>
            <a:endParaRPr sz="3600">
              <a:latin typeface="Times New Roman"/>
              <a:cs typeface="Times New Roman"/>
            </a:endParaRPr>
          </a:p>
          <a:p>
            <a:pPr marL="750570" lvl="1" indent="-357505">
              <a:lnSpc>
                <a:spcPct val="100000"/>
              </a:lnSpc>
              <a:spcBef>
                <a:spcPts val="3470"/>
              </a:spcBef>
              <a:buClr>
                <a:srgbClr val="0AD0D9"/>
              </a:buClr>
              <a:buSzPct val="94230"/>
              <a:buFont typeface="Wingdings"/>
              <a:buChar char=""/>
              <a:tabLst>
                <a:tab pos="750570" algn="l"/>
              </a:tabLst>
            </a:pPr>
            <a:r>
              <a:rPr sz="2600" dirty="0">
                <a:latin typeface="Times New Roman"/>
                <a:cs typeface="Times New Roman"/>
              </a:rPr>
              <a:t>Fruits</a:t>
            </a:r>
            <a:r>
              <a:rPr sz="2600" spc="-60" dirty="0">
                <a:latin typeface="Times New Roman"/>
                <a:cs typeface="Times New Roman"/>
              </a:rPr>
              <a:t> </a:t>
            </a:r>
            <a:r>
              <a:rPr sz="2600" spc="75" dirty="0">
                <a:latin typeface="Times New Roman"/>
                <a:cs typeface="Times New Roman"/>
              </a:rPr>
              <a:t>and</a:t>
            </a:r>
            <a:r>
              <a:rPr sz="2600" spc="-45" dirty="0">
                <a:latin typeface="Times New Roman"/>
                <a:cs typeface="Times New Roman"/>
              </a:rPr>
              <a:t> </a:t>
            </a:r>
            <a:r>
              <a:rPr sz="2600" spc="-10" dirty="0">
                <a:latin typeface="Times New Roman"/>
                <a:cs typeface="Times New Roman"/>
              </a:rPr>
              <a:t>Vegetables</a:t>
            </a:r>
            <a:endParaRPr sz="2600">
              <a:latin typeface="Times New Roman"/>
              <a:cs typeface="Times New Roman"/>
            </a:endParaRPr>
          </a:p>
        </p:txBody>
      </p:sp>
      <p:graphicFrame>
        <p:nvGraphicFramePr>
          <p:cNvPr id="3" name="object 3"/>
          <p:cNvGraphicFramePr>
            <a:graphicFrameLocks noGrp="1"/>
          </p:cNvGraphicFramePr>
          <p:nvPr/>
        </p:nvGraphicFramePr>
        <p:xfrm>
          <a:off x="265112" y="1909826"/>
          <a:ext cx="8750935" cy="4721224"/>
        </p:xfrm>
        <a:graphic>
          <a:graphicData uri="http://schemas.openxmlformats.org/drawingml/2006/table">
            <a:tbl>
              <a:tblPr firstRow="1" bandRow="1">
                <a:tableStyleId>{2D5ABB26-0587-4C30-8999-92F81FD0307C}</a:tableStyleId>
              </a:tblPr>
              <a:tblGrid>
                <a:gridCol w="2642870">
                  <a:extLst>
                    <a:ext uri="{9D8B030D-6E8A-4147-A177-3AD203B41FA5}">
                      <a16:colId xmlns:a16="http://schemas.microsoft.com/office/drawing/2014/main" val="20000"/>
                    </a:ext>
                  </a:extLst>
                </a:gridCol>
                <a:gridCol w="6018530">
                  <a:extLst>
                    <a:ext uri="{9D8B030D-6E8A-4147-A177-3AD203B41FA5}">
                      <a16:colId xmlns:a16="http://schemas.microsoft.com/office/drawing/2014/main" val="20001"/>
                    </a:ext>
                  </a:extLst>
                </a:gridCol>
              </a:tblGrid>
              <a:tr h="457200">
                <a:tc>
                  <a:txBody>
                    <a:bodyPr/>
                    <a:lstStyle/>
                    <a:p>
                      <a:pPr algn="ctr">
                        <a:lnSpc>
                          <a:spcPct val="100000"/>
                        </a:lnSpc>
                        <a:spcBef>
                          <a:spcPts val="225"/>
                        </a:spcBef>
                      </a:pPr>
                      <a:r>
                        <a:rPr sz="2400" spc="-20" dirty="0">
                          <a:solidFill>
                            <a:srgbClr val="FFFFFF"/>
                          </a:solidFill>
                          <a:latin typeface="Times New Roman"/>
                          <a:cs typeface="Times New Roman"/>
                        </a:rPr>
                        <a:t>Crop</a:t>
                      </a:r>
                      <a:endParaRPr sz="2400">
                        <a:latin typeface="Times New Roman"/>
                        <a:cs typeface="Times New Roman"/>
                      </a:endParaRPr>
                    </a:p>
                  </a:txBody>
                  <a:tcPr marL="0" marR="0" marT="2857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A4C248"/>
                    </a:solidFill>
                  </a:tcPr>
                </a:tc>
                <a:tc>
                  <a:txBody>
                    <a:bodyPr/>
                    <a:lstStyle/>
                    <a:p>
                      <a:pPr algn="ctr">
                        <a:lnSpc>
                          <a:spcPct val="100000"/>
                        </a:lnSpc>
                        <a:spcBef>
                          <a:spcPts val="225"/>
                        </a:spcBef>
                      </a:pPr>
                      <a:r>
                        <a:rPr sz="2400" spc="-110" dirty="0">
                          <a:solidFill>
                            <a:srgbClr val="FFFFFF"/>
                          </a:solidFill>
                          <a:latin typeface="Times New Roman"/>
                          <a:cs typeface="Times New Roman"/>
                        </a:rPr>
                        <a:t>Age</a:t>
                      </a:r>
                      <a:r>
                        <a:rPr sz="2400" spc="15" dirty="0">
                          <a:solidFill>
                            <a:srgbClr val="FFFFFF"/>
                          </a:solidFill>
                          <a:latin typeface="Times New Roman"/>
                          <a:cs typeface="Times New Roman"/>
                        </a:rPr>
                        <a:t> </a:t>
                      </a:r>
                      <a:r>
                        <a:rPr sz="2400" dirty="0">
                          <a:solidFill>
                            <a:srgbClr val="FFFFFF"/>
                          </a:solidFill>
                          <a:latin typeface="Times New Roman"/>
                          <a:cs typeface="Times New Roman"/>
                        </a:rPr>
                        <a:t>at</a:t>
                      </a:r>
                      <a:r>
                        <a:rPr sz="2400" spc="40" dirty="0">
                          <a:solidFill>
                            <a:srgbClr val="FFFFFF"/>
                          </a:solidFill>
                          <a:latin typeface="Times New Roman"/>
                          <a:cs typeface="Times New Roman"/>
                        </a:rPr>
                        <a:t> </a:t>
                      </a:r>
                      <a:r>
                        <a:rPr sz="2400" spc="-10" dirty="0">
                          <a:solidFill>
                            <a:srgbClr val="FFFFFF"/>
                          </a:solidFill>
                          <a:latin typeface="Times New Roman"/>
                          <a:cs typeface="Times New Roman"/>
                        </a:rPr>
                        <a:t>Harvest</a:t>
                      </a:r>
                      <a:endParaRPr sz="2400">
                        <a:latin typeface="Times New Roman"/>
                        <a:cs typeface="Times New Roman"/>
                      </a:endParaRPr>
                    </a:p>
                  </a:txBody>
                  <a:tcPr marL="0" marR="0" marT="2857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A4C248"/>
                    </a:solidFill>
                  </a:tcPr>
                </a:tc>
                <a:extLst>
                  <a:ext uri="{0D108BD9-81ED-4DB2-BD59-A6C34878D82A}">
                    <a16:rowId xmlns:a16="http://schemas.microsoft.com/office/drawing/2014/main" val="10000"/>
                  </a:ext>
                </a:extLst>
              </a:tr>
              <a:tr h="395605">
                <a:tc>
                  <a:txBody>
                    <a:bodyPr/>
                    <a:lstStyle/>
                    <a:p>
                      <a:pPr algn="ctr">
                        <a:lnSpc>
                          <a:spcPct val="100000"/>
                        </a:lnSpc>
                        <a:spcBef>
                          <a:spcPts val="245"/>
                        </a:spcBef>
                      </a:pPr>
                      <a:r>
                        <a:rPr sz="2000" dirty="0">
                          <a:latin typeface="Times New Roman"/>
                          <a:cs typeface="Times New Roman"/>
                        </a:rPr>
                        <a:t>Carabao’</a:t>
                      </a:r>
                      <a:r>
                        <a:rPr sz="2000" spc="-85" dirty="0">
                          <a:latin typeface="Times New Roman"/>
                          <a:cs typeface="Times New Roman"/>
                        </a:rPr>
                        <a:t> </a:t>
                      </a:r>
                      <a:r>
                        <a:rPr sz="2000" spc="-10" dirty="0">
                          <a:latin typeface="Times New Roman"/>
                          <a:cs typeface="Times New Roman"/>
                        </a:rPr>
                        <a:t>mango</a:t>
                      </a:r>
                      <a:endParaRPr sz="2000">
                        <a:latin typeface="Times New Roman"/>
                        <a:cs typeface="Times New Roman"/>
                      </a:endParaRPr>
                    </a:p>
                  </a:txBody>
                  <a:tcPr marL="0" marR="0" marT="3111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0E9CF"/>
                    </a:solidFill>
                  </a:tcPr>
                </a:tc>
                <a:tc>
                  <a:txBody>
                    <a:bodyPr/>
                    <a:lstStyle/>
                    <a:p>
                      <a:pPr marL="434975" indent="-342900">
                        <a:lnSpc>
                          <a:spcPct val="100000"/>
                        </a:lnSpc>
                        <a:spcBef>
                          <a:spcPts val="145"/>
                        </a:spcBef>
                        <a:buSzPct val="95238"/>
                        <a:buFont typeface="Arial MT"/>
                        <a:buChar char="•"/>
                        <a:tabLst>
                          <a:tab pos="434975" algn="l"/>
                        </a:tabLst>
                      </a:pPr>
                      <a:r>
                        <a:rPr sz="2100" i="1" dirty="0">
                          <a:latin typeface="Times New Roman"/>
                          <a:cs typeface="Times New Roman"/>
                        </a:rPr>
                        <a:t>120</a:t>
                      </a:r>
                      <a:r>
                        <a:rPr sz="2100" i="1" spc="-5" dirty="0">
                          <a:latin typeface="Times New Roman"/>
                          <a:cs typeface="Times New Roman"/>
                        </a:rPr>
                        <a:t> </a:t>
                      </a:r>
                      <a:r>
                        <a:rPr sz="2100" i="1" spc="-60" dirty="0">
                          <a:latin typeface="Times New Roman"/>
                          <a:cs typeface="Times New Roman"/>
                        </a:rPr>
                        <a:t>days</a:t>
                      </a:r>
                      <a:r>
                        <a:rPr sz="2100" i="1" spc="5" dirty="0">
                          <a:latin typeface="Times New Roman"/>
                          <a:cs typeface="Times New Roman"/>
                        </a:rPr>
                        <a:t> </a:t>
                      </a:r>
                      <a:r>
                        <a:rPr sz="2100" i="1" dirty="0">
                          <a:latin typeface="Times New Roman"/>
                          <a:cs typeface="Times New Roman"/>
                        </a:rPr>
                        <a:t>from </a:t>
                      </a:r>
                      <a:r>
                        <a:rPr sz="2100" i="1" spc="-20" dirty="0">
                          <a:latin typeface="Times New Roman"/>
                          <a:cs typeface="Times New Roman"/>
                        </a:rPr>
                        <a:t>flower</a:t>
                      </a:r>
                      <a:r>
                        <a:rPr sz="2100" i="1" spc="-35" dirty="0">
                          <a:latin typeface="Times New Roman"/>
                          <a:cs typeface="Times New Roman"/>
                        </a:rPr>
                        <a:t> </a:t>
                      </a:r>
                      <a:r>
                        <a:rPr sz="2100" i="1" spc="-10" dirty="0">
                          <a:latin typeface="Times New Roman"/>
                          <a:cs typeface="Times New Roman"/>
                        </a:rPr>
                        <a:t>induction</a:t>
                      </a:r>
                      <a:endParaRPr sz="2100">
                        <a:latin typeface="Times New Roman"/>
                        <a:cs typeface="Times New Roman"/>
                      </a:endParaRPr>
                    </a:p>
                  </a:txBody>
                  <a:tcPr marL="0" marR="0" marT="1841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0E9CF"/>
                    </a:solidFill>
                  </a:tcPr>
                </a:tc>
                <a:extLst>
                  <a:ext uri="{0D108BD9-81ED-4DB2-BD59-A6C34878D82A}">
                    <a16:rowId xmlns:a16="http://schemas.microsoft.com/office/drawing/2014/main" val="10001"/>
                  </a:ext>
                </a:extLst>
              </a:tr>
              <a:tr h="395605">
                <a:tc>
                  <a:txBody>
                    <a:bodyPr/>
                    <a:lstStyle/>
                    <a:p>
                      <a:pPr algn="ctr">
                        <a:lnSpc>
                          <a:spcPct val="100000"/>
                        </a:lnSpc>
                        <a:spcBef>
                          <a:spcPts val="250"/>
                        </a:spcBef>
                      </a:pPr>
                      <a:r>
                        <a:rPr sz="2000" spc="-20" dirty="0">
                          <a:latin typeface="Times New Roman"/>
                          <a:cs typeface="Times New Roman"/>
                        </a:rPr>
                        <a:t>Lakatan’</a:t>
                      </a:r>
                      <a:r>
                        <a:rPr sz="2000" spc="-55" dirty="0">
                          <a:latin typeface="Times New Roman"/>
                          <a:cs typeface="Times New Roman"/>
                        </a:rPr>
                        <a:t> </a:t>
                      </a:r>
                      <a:r>
                        <a:rPr sz="2000" spc="45" dirty="0">
                          <a:latin typeface="Times New Roman"/>
                          <a:cs typeface="Times New Roman"/>
                        </a:rPr>
                        <a:t>banana</a:t>
                      </a:r>
                      <a:endParaRPr sz="2000">
                        <a:latin typeface="Times New Roman"/>
                        <a:cs typeface="Times New Roman"/>
                      </a:endParaRPr>
                    </a:p>
                  </a:txBody>
                  <a:tcPr marL="0" marR="0" marT="317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F4E9"/>
                    </a:solidFill>
                  </a:tcPr>
                </a:tc>
                <a:tc>
                  <a:txBody>
                    <a:bodyPr/>
                    <a:lstStyle/>
                    <a:p>
                      <a:pPr marL="434975" indent="-342900">
                        <a:lnSpc>
                          <a:spcPct val="100000"/>
                        </a:lnSpc>
                        <a:spcBef>
                          <a:spcPts val="150"/>
                        </a:spcBef>
                        <a:buSzPct val="95238"/>
                        <a:buFont typeface="Arial MT"/>
                        <a:buChar char="•"/>
                        <a:tabLst>
                          <a:tab pos="434975" algn="l"/>
                        </a:tabLst>
                      </a:pPr>
                      <a:r>
                        <a:rPr sz="2100" i="1" spc="50" dirty="0">
                          <a:latin typeface="Times New Roman"/>
                          <a:cs typeface="Times New Roman"/>
                        </a:rPr>
                        <a:t>13</a:t>
                      </a:r>
                      <a:r>
                        <a:rPr sz="2100" i="1" spc="-35" dirty="0">
                          <a:latin typeface="Times New Roman"/>
                          <a:cs typeface="Times New Roman"/>
                        </a:rPr>
                        <a:t> </a:t>
                      </a:r>
                      <a:r>
                        <a:rPr sz="2100" i="1" spc="-10" dirty="0">
                          <a:latin typeface="Times New Roman"/>
                          <a:cs typeface="Times New Roman"/>
                        </a:rPr>
                        <a:t>weeks</a:t>
                      </a:r>
                      <a:r>
                        <a:rPr sz="2100" i="1" spc="-55" dirty="0">
                          <a:latin typeface="Times New Roman"/>
                          <a:cs typeface="Times New Roman"/>
                        </a:rPr>
                        <a:t> </a:t>
                      </a:r>
                      <a:r>
                        <a:rPr sz="2100" i="1" dirty="0">
                          <a:latin typeface="Times New Roman"/>
                          <a:cs typeface="Times New Roman"/>
                        </a:rPr>
                        <a:t>from</a:t>
                      </a:r>
                      <a:r>
                        <a:rPr sz="2100" i="1" spc="-30" dirty="0">
                          <a:latin typeface="Times New Roman"/>
                          <a:cs typeface="Times New Roman"/>
                        </a:rPr>
                        <a:t> </a:t>
                      </a:r>
                      <a:r>
                        <a:rPr sz="2100" i="1" spc="-10" dirty="0">
                          <a:latin typeface="Times New Roman"/>
                          <a:cs typeface="Times New Roman"/>
                        </a:rPr>
                        <a:t>shooting</a:t>
                      </a:r>
                      <a:endParaRPr sz="2100">
                        <a:latin typeface="Times New Roman"/>
                        <a:cs typeface="Times New Roman"/>
                      </a:endParaRPr>
                    </a:p>
                  </a:txBody>
                  <a:tcPr marL="0" marR="0" marT="190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F4E9"/>
                    </a:solidFill>
                  </a:tcPr>
                </a:tc>
                <a:extLst>
                  <a:ext uri="{0D108BD9-81ED-4DB2-BD59-A6C34878D82A}">
                    <a16:rowId xmlns:a16="http://schemas.microsoft.com/office/drawing/2014/main" val="10002"/>
                  </a:ext>
                </a:extLst>
              </a:tr>
              <a:tr h="396240">
                <a:tc>
                  <a:txBody>
                    <a:bodyPr/>
                    <a:lstStyle/>
                    <a:p>
                      <a:pPr algn="ctr">
                        <a:lnSpc>
                          <a:spcPct val="100000"/>
                        </a:lnSpc>
                        <a:spcBef>
                          <a:spcPts val="245"/>
                        </a:spcBef>
                      </a:pPr>
                      <a:r>
                        <a:rPr sz="2000" spc="-10" dirty="0">
                          <a:latin typeface="Times New Roman"/>
                          <a:cs typeface="Times New Roman"/>
                        </a:rPr>
                        <a:t>Abaca</a:t>
                      </a:r>
                      <a:endParaRPr sz="2000">
                        <a:latin typeface="Times New Roman"/>
                        <a:cs typeface="Times New Roman"/>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0E9CF"/>
                    </a:solidFill>
                  </a:tcPr>
                </a:tc>
                <a:tc>
                  <a:txBody>
                    <a:bodyPr/>
                    <a:lstStyle/>
                    <a:p>
                      <a:pPr marL="434975" indent="-342900">
                        <a:lnSpc>
                          <a:spcPct val="100000"/>
                        </a:lnSpc>
                        <a:spcBef>
                          <a:spcPts val="145"/>
                        </a:spcBef>
                        <a:buSzPct val="95238"/>
                        <a:buFont typeface="Arial MT"/>
                        <a:buChar char="•"/>
                        <a:tabLst>
                          <a:tab pos="434975" algn="l"/>
                        </a:tabLst>
                      </a:pPr>
                      <a:r>
                        <a:rPr sz="2100" i="1" spc="70" dirty="0">
                          <a:latin typeface="Times New Roman"/>
                          <a:cs typeface="Times New Roman"/>
                        </a:rPr>
                        <a:t>18-</a:t>
                      </a:r>
                      <a:r>
                        <a:rPr sz="2100" i="1" spc="50" dirty="0">
                          <a:latin typeface="Times New Roman"/>
                          <a:cs typeface="Times New Roman"/>
                        </a:rPr>
                        <a:t>24</a:t>
                      </a:r>
                      <a:r>
                        <a:rPr sz="2100" i="1" spc="-30" dirty="0">
                          <a:latin typeface="Times New Roman"/>
                          <a:cs typeface="Times New Roman"/>
                        </a:rPr>
                        <a:t> </a:t>
                      </a:r>
                      <a:r>
                        <a:rPr sz="2100" i="1" dirty="0">
                          <a:latin typeface="Times New Roman"/>
                          <a:cs typeface="Times New Roman"/>
                        </a:rPr>
                        <a:t>months</a:t>
                      </a:r>
                      <a:r>
                        <a:rPr sz="2100" i="1" spc="-25" dirty="0">
                          <a:latin typeface="Times New Roman"/>
                          <a:cs typeface="Times New Roman"/>
                        </a:rPr>
                        <a:t> </a:t>
                      </a:r>
                      <a:r>
                        <a:rPr sz="2100" i="1" dirty="0">
                          <a:latin typeface="Times New Roman"/>
                          <a:cs typeface="Times New Roman"/>
                        </a:rPr>
                        <a:t>from</a:t>
                      </a:r>
                      <a:r>
                        <a:rPr sz="2100" i="1" spc="-10" dirty="0">
                          <a:latin typeface="Times New Roman"/>
                          <a:cs typeface="Times New Roman"/>
                        </a:rPr>
                        <a:t> planting</a:t>
                      </a:r>
                      <a:endParaRPr sz="2100">
                        <a:latin typeface="Times New Roman"/>
                        <a:cs typeface="Times New Roman"/>
                      </a:endParaRPr>
                    </a:p>
                  </a:txBody>
                  <a:tcPr marL="0" marR="0" marT="184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0E9CF"/>
                    </a:solidFill>
                  </a:tcPr>
                </a:tc>
                <a:extLst>
                  <a:ext uri="{0D108BD9-81ED-4DB2-BD59-A6C34878D82A}">
                    <a16:rowId xmlns:a16="http://schemas.microsoft.com/office/drawing/2014/main" val="10003"/>
                  </a:ext>
                </a:extLst>
              </a:tr>
              <a:tr h="395605">
                <a:tc>
                  <a:txBody>
                    <a:bodyPr/>
                    <a:lstStyle/>
                    <a:p>
                      <a:pPr algn="ctr">
                        <a:lnSpc>
                          <a:spcPct val="100000"/>
                        </a:lnSpc>
                        <a:spcBef>
                          <a:spcPts val="250"/>
                        </a:spcBef>
                      </a:pPr>
                      <a:r>
                        <a:rPr sz="2000" spc="-10" dirty="0">
                          <a:latin typeface="Times New Roman"/>
                          <a:cs typeface="Times New Roman"/>
                        </a:rPr>
                        <a:t>Cacao</a:t>
                      </a:r>
                      <a:endParaRPr sz="2000">
                        <a:latin typeface="Times New Roman"/>
                        <a:cs typeface="Times New Roman"/>
                      </a:endParaRPr>
                    </a:p>
                  </a:txBody>
                  <a:tcPr marL="0" marR="0" marT="317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F4E9"/>
                    </a:solidFill>
                  </a:tcPr>
                </a:tc>
                <a:tc>
                  <a:txBody>
                    <a:bodyPr/>
                    <a:lstStyle/>
                    <a:p>
                      <a:pPr marL="434975" indent="-342900">
                        <a:lnSpc>
                          <a:spcPct val="100000"/>
                        </a:lnSpc>
                        <a:spcBef>
                          <a:spcPts val="150"/>
                        </a:spcBef>
                        <a:buSzPct val="95238"/>
                        <a:buFont typeface="Arial MT"/>
                        <a:buChar char="•"/>
                        <a:tabLst>
                          <a:tab pos="434975" algn="l"/>
                        </a:tabLst>
                      </a:pPr>
                      <a:r>
                        <a:rPr sz="2100" i="1" dirty="0">
                          <a:latin typeface="Times New Roman"/>
                          <a:cs typeface="Times New Roman"/>
                        </a:rPr>
                        <a:t>170 </a:t>
                      </a:r>
                      <a:r>
                        <a:rPr sz="2100" i="1" spc="-60" dirty="0">
                          <a:latin typeface="Times New Roman"/>
                          <a:cs typeface="Times New Roman"/>
                        </a:rPr>
                        <a:t>days</a:t>
                      </a:r>
                      <a:r>
                        <a:rPr sz="2100" i="1" spc="5" dirty="0">
                          <a:latin typeface="Times New Roman"/>
                          <a:cs typeface="Times New Roman"/>
                        </a:rPr>
                        <a:t> </a:t>
                      </a:r>
                      <a:r>
                        <a:rPr sz="2100" i="1" dirty="0">
                          <a:latin typeface="Times New Roman"/>
                          <a:cs typeface="Times New Roman"/>
                        </a:rPr>
                        <a:t>from fruit</a:t>
                      </a:r>
                      <a:r>
                        <a:rPr sz="2100" i="1" spc="5" dirty="0">
                          <a:latin typeface="Times New Roman"/>
                          <a:cs typeface="Times New Roman"/>
                        </a:rPr>
                        <a:t> </a:t>
                      </a:r>
                      <a:r>
                        <a:rPr sz="2100" i="1" spc="-105" dirty="0">
                          <a:latin typeface="Times New Roman"/>
                          <a:cs typeface="Times New Roman"/>
                        </a:rPr>
                        <a:t>set;</a:t>
                      </a:r>
                      <a:r>
                        <a:rPr sz="2100" i="1" spc="-30" dirty="0">
                          <a:latin typeface="Times New Roman"/>
                          <a:cs typeface="Times New Roman"/>
                        </a:rPr>
                        <a:t> </a:t>
                      </a:r>
                      <a:r>
                        <a:rPr sz="2100" i="1" spc="80" dirty="0">
                          <a:latin typeface="Times New Roman"/>
                          <a:cs typeface="Times New Roman"/>
                        </a:rPr>
                        <a:t>5-</a:t>
                      </a:r>
                      <a:r>
                        <a:rPr sz="2100" i="1" spc="50" dirty="0">
                          <a:latin typeface="Times New Roman"/>
                          <a:cs typeface="Times New Roman"/>
                        </a:rPr>
                        <a:t>6</a:t>
                      </a:r>
                      <a:r>
                        <a:rPr sz="2100" i="1" dirty="0">
                          <a:latin typeface="Times New Roman"/>
                          <a:cs typeface="Times New Roman"/>
                        </a:rPr>
                        <a:t> months</a:t>
                      </a:r>
                      <a:r>
                        <a:rPr sz="2100" i="1" spc="-10" dirty="0">
                          <a:latin typeface="Times New Roman"/>
                          <a:cs typeface="Times New Roman"/>
                        </a:rPr>
                        <a:t> </a:t>
                      </a:r>
                      <a:r>
                        <a:rPr sz="2100" i="1" dirty="0">
                          <a:latin typeface="Times New Roman"/>
                          <a:cs typeface="Times New Roman"/>
                        </a:rPr>
                        <a:t>from </a:t>
                      </a:r>
                      <a:r>
                        <a:rPr sz="2100" i="1" spc="-10" dirty="0">
                          <a:latin typeface="Times New Roman"/>
                          <a:cs typeface="Times New Roman"/>
                        </a:rPr>
                        <a:t>flowering</a:t>
                      </a:r>
                      <a:endParaRPr sz="2100">
                        <a:latin typeface="Times New Roman"/>
                        <a:cs typeface="Times New Roman"/>
                      </a:endParaRPr>
                    </a:p>
                  </a:txBody>
                  <a:tcPr marL="0" marR="0" marT="190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F4E9"/>
                    </a:solidFill>
                  </a:tcPr>
                </a:tc>
                <a:extLst>
                  <a:ext uri="{0D108BD9-81ED-4DB2-BD59-A6C34878D82A}">
                    <a16:rowId xmlns:a16="http://schemas.microsoft.com/office/drawing/2014/main" val="10004"/>
                  </a:ext>
                </a:extLst>
              </a:tr>
              <a:tr h="395605">
                <a:tc>
                  <a:txBody>
                    <a:bodyPr/>
                    <a:lstStyle/>
                    <a:p>
                      <a:pPr algn="ctr">
                        <a:lnSpc>
                          <a:spcPct val="100000"/>
                        </a:lnSpc>
                        <a:spcBef>
                          <a:spcPts val="250"/>
                        </a:spcBef>
                      </a:pPr>
                      <a:r>
                        <a:rPr sz="2000" spc="-10" dirty="0">
                          <a:latin typeface="Times New Roman"/>
                          <a:cs typeface="Times New Roman"/>
                        </a:rPr>
                        <a:t>Citrus</a:t>
                      </a:r>
                      <a:endParaRPr sz="2000">
                        <a:latin typeface="Times New Roman"/>
                        <a:cs typeface="Times New Roman"/>
                      </a:endParaRPr>
                    </a:p>
                  </a:txBody>
                  <a:tcPr marL="0" marR="0" marT="317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0E9CF"/>
                    </a:solidFill>
                  </a:tcPr>
                </a:tc>
                <a:tc>
                  <a:txBody>
                    <a:bodyPr/>
                    <a:lstStyle/>
                    <a:p>
                      <a:pPr marL="434975" indent="-342900">
                        <a:lnSpc>
                          <a:spcPct val="100000"/>
                        </a:lnSpc>
                        <a:spcBef>
                          <a:spcPts val="150"/>
                        </a:spcBef>
                        <a:buSzPct val="95238"/>
                        <a:buFont typeface="Arial MT"/>
                        <a:buChar char="•"/>
                        <a:tabLst>
                          <a:tab pos="434975" algn="l"/>
                        </a:tabLst>
                      </a:pPr>
                      <a:r>
                        <a:rPr sz="2100" i="1" spc="80" dirty="0">
                          <a:latin typeface="Times New Roman"/>
                          <a:cs typeface="Times New Roman"/>
                        </a:rPr>
                        <a:t>5-</a:t>
                      </a:r>
                      <a:r>
                        <a:rPr sz="2100" i="1" spc="50" dirty="0">
                          <a:latin typeface="Times New Roman"/>
                          <a:cs typeface="Times New Roman"/>
                        </a:rPr>
                        <a:t>6</a:t>
                      </a:r>
                      <a:r>
                        <a:rPr sz="2100" i="1" spc="-20" dirty="0">
                          <a:latin typeface="Times New Roman"/>
                          <a:cs typeface="Times New Roman"/>
                        </a:rPr>
                        <a:t> </a:t>
                      </a:r>
                      <a:r>
                        <a:rPr sz="2100" i="1" dirty="0">
                          <a:latin typeface="Times New Roman"/>
                          <a:cs typeface="Times New Roman"/>
                        </a:rPr>
                        <a:t>months</a:t>
                      </a:r>
                      <a:r>
                        <a:rPr sz="2100" i="1" spc="-25" dirty="0">
                          <a:latin typeface="Times New Roman"/>
                          <a:cs typeface="Times New Roman"/>
                        </a:rPr>
                        <a:t> </a:t>
                      </a:r>
                      <a:r>
                        <a:rPr sz="2100" i="1" dirty="0">
                          <a:latin typeface="Times New Roman"/>
                          <a:cs typeface="Times New Roman"/>
                        </a:rPr>
                        <a:t>from</a:t>
                      </a:r>
                      <a:r>
                        <a:rPr sz="2100" i="1" spc="-15" dirty="0">
                          <a:latin typeface="Times New Roman"/>
                          <a:cs typeface="Times New Roman"/>
                        </a:rPr>
                        <a:t> </a:t>
                      </a:r>
                      <a:r>
                        <a:rPr sz="2100" i="1" spc="-10" dirty="0">
                          <a:latin typeface="Times New Roman"/>
                          <a:cs typeface="Times New Roman"/>
                        </a:rPr>
                        <a:t>flowering</a:t>
                      </a:r>
                      <a:endParaRPr sz="2100">
                        <a:latin typeface="Times New Roman"/>
                        <a:cs typeface="Times New Roman"/>
                      </a:endParaRPr>
                    </a:p>
                  </a:txBody>
                  <a:tcPr marL="0" marR="0" marT="190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0E9CF"/>
                    </a:solidFill>
                  </a:tcPr>
                </a:tc>
                <a:extLst>
                  <a:ext uri="{0D108BD9-81ED-4DB2-BD59-A6C34878D82A}">
                    <a16:rowId xmlns:a16="http://schemas.microsoft.com/office/drawing/2014/main" val="10005"/>
                  </a:ext>
                </a:extLst>
              </a:tr>
              <a:tr h="701040">
                <a:tc>
                  <a:txBody>
                    <a:bodyPr/>
                    <a:lstStyle/>
                    <a:p>
                      <a:pPr algn="ctr">
                        <a:lnSpc>
                          <a:spcPct val="100000"/>
                        </a:lnSpc>
                        <a:spcBef>
                          <a:spcPts val="254"/>
                        </a:spcBef>
                      </a:pPr>
                      <a:r>
                        <a:rPr sz="2000" spc="-10" dirty="0">
                          <a:latin typeface="Times New Roman"/>
                          <a:cs typeface="Times New Roman"/>
                        </a:rPr>
                        <a:t>Coconut</a:t>
                      </a:r>
                      <a:endParaRPr sz="2000">
                        <a:latin typeface="Times New Roman"/>
                        <a:cs typeface="Times New Roman"/>
                      </a:endParaRPr>
                    </a:p>
                  </a:txBody>
                  <a:tcPr marL="0" marR="0" marT="3238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F4E9"/>
                    </a:solidFill>
                  </a:tcPr>
                </a:tc>
                <a:tc>
                  <a:txBody>
                    <a:bodyPr/>
                    <a:lstStyle/>
                    <a:p>
                      <a:pPr marL="434975" marR="176530" indent="-342900">
                        <a:lnSpc>
                          <a:spcPts val="2400"/>
                        </a:lnSpc>
                        <a:spcBef>
                          <a:spcPts val="334"/>
                        </a:spcBef>
                        <a:buSzPct val="95238"/>
                        <a:buFont typeface="Arial MT"/>
                        <a:buChar char="•"/>
                        <a:tabLst>
                          <a:tab pos="434975" algn="l"/>
                        </a:tabLst>
                      </a:pPr>
                      <a:r>
                        <a:rPr sz="2100" i="1" spc="50" dirty="0">
                          <a:latin typeface="Times New Roman"/>
                          <a:cs typeface="Times New Roman"/>
                        </a:rPr>
                        <a:t>9</a:t>
                      </a:r>
                      <a:r>
                        <a:rPr sz="2100" i="1" spc="-20" dirty="0">
                          <a:latin typeface="Times New Roman"/>
                          <a:cs typeface="Times New Roman"/>
                        </a:rPr>
                        <a:t> </a:t>
                      </a:r>
                      <a:r>
                        <a:rPr sz="2100" i="1" dirty="0">
                          <a:latin typeface="Times New Roman"/>
                          <a:cs typeface="Times New Roman"/>
                        </a:rPr>
                        <a:t>months</a:t>
                      </a:r>
                      <a:r>
                        <a:rPr sz="2100" i="1" spc="-30" dirty="0">
                          <a:latin typeface="Times New Roman"/>
                          <a:cs typeface="Times New Roman"/>
                        </a:rPr>
                        <a:t> </a:t>
                      </a:r>
                      <a:r>
                        <a:rPr sz="2100" i="1" dirty="0">
                          <a:latin typeface="Times New Roman"/>
                          <a:cs typeface="Times New Roman"/>
                        </a:rPr>
                        <a:t>from</a:t>
                      </a:r>
                      <a:r>
                        <a:rPr sz="2100" i="1" spc="-20" dirty="0">
                          <a:latin typeface="Times New Roman"/>
                          <a:cs typeface="Times New Roman"/>
                        </a:rPr>
                        <a:t> </a:t>
                      </a:r>
                      <a:r>
                        <a:rPr sz="2100" i="1" dirty="0">
                          <a:latin typeface="Times New Roman"/>
                          <a:cs typeface="Times New Roman"/>
                        </a:rPr>
                        <a:t>button (3cm)</a:t>
                      </a:r>
                      <a:r>
                        <a:rPr sz="2100" i="1" spc="-5" dirty="0">
                          <a:latin typeface="Times New Roman"/>
                          <a:cs typeface="Times New Roman"/>
                        </a:rPr>
                        <a:t> </a:t>
                      </a:r>
                      <a:r>
                        <a:rPr sz="2100" i="1" spc="-45" dirty="0">
                          <a:latin typeface="Times New Roman"/>
                          <a:cs typeface="Times New Roman"/>
                        </a:rPr>
                        <a:t>receptivity;</a:t>
                      </a:r>
                      <a:r>
                        <a:rPr sz="2100" i="1" spc="-50" dirty="0">
                          <a:latin typeface="Times New Roman"/>
                          <a:cs typeface="Times New Roman"/>
                        </a:rPr>
                        <a:t> </a:t>
                      </a:r>
                      <a:r>
                        <a:rPr sz="2100" i="1" spc="70" dirty="0">
                          <a:latin typeface="Times New Roman"/>
                          <a:cs typeface="Times New Roman"/>
                        </a:rPr>
                        <a:t>11-</a:t>
                      </a:r>
                      <a:r>
                        <a:rPr sz="2100" i="1" spc="50" dirty="0">
                          <a:latin typeface="Times New Roman"/>
                          <a:cs typeface="Times New Roman"/>
                        </a:rPr>
                        <a:t>12</a:t>
                      </a:r>
                      <a:r>
                        <a:rPr sz="2100" i="1" spc="-25" dirty="0">
                          <a:latin typeface="Times New Roman"/>
                          <a:cs typeface="Times New Roman"/>
                        </a:rPr>
                        <a:t> mo. </a:t>
                      </a:r>
                      <a:r>
                        <a:rPr sz="2100" i="1" spc="-114" dirty="0">
                          <a:latin typeface="Times New Roman"/>
                          <a:cs typeface="Times New Roman"/>
                        </a:rPr>
                        <a:t>From</a:t>
                      </a:r>
                      <a:r>
                        <a:rPr sz="2100" i="1" spc="-30" dirty="0">
                          <a:latin typeface="Times New Roman"/>
                          <a:cs typeface="Times New Roman"/>
                        </a:rPr>
                        <a:t> </a:t>
                      </a:r>
                      <a:r>
                        <a:rPr sz="2100" i="1" spc="-10" dirty="0">
                          <a:latin typeface="Times New Roman"/>
                          <a:cs typeface="Times New Roman"/>
                        </a:rPr>
                        <a:t>flowering</a:t>
                      </a:r>
                      <a:endParaRPr sz="2100">
                        <a:latin typeface="Times New Roman"/>
                        <a:cs typeface="Times New Roman"/>
                      </a:endParaRPr>
                    </a:p>
                  </a:txBody>
                  <a:tcPr marL="0" marR="0" marT="4254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F4E9"/>
                    </a:solidFill>
                  </a:tcPr>
                </a:tc>
                <a:extLst>
                  <a:ext uri="{0D108BD9-81ED-4DB2-BD59-A6C34878D82A}">
                    <a16:rowId xmlns:a16="http://schemas.microsoft.com/office/drawing/2014/main" val="10006"/>
                  </a:ext>
                </a:extLst>
              </a:tr>
              <a:tr h="395605">
                <a:tc>
                  <a:txBody>
                    <a:bodyPr/>
                    <a:lstStyle/>
                    <a:p>
                      <a:pPr algn="ctr">
                        <a:lnSpc>
                          <a:spcPct val="100000"/>
                        </a:lnSpc>
                        <a:spcBef>
                          <a:spcPts val="254"/>
                        </a:spcBef>
                      </a:pPr>
                      <a:r>
                        <a:rPr sz="2000" spc="-10" dirty="0">
                          <a:latin typeface="Times New Roman"/>
                          <a:cs typeface="Times New Roman"/>
                        </a:rPr>
                        <a:t>Coffee</a:t>
                      </a:r>
                      <a:endParaRPr sz="2000">
                        <a:latin typeface="Times New Roman"/>
                        <a:cs typeface="Times New Roman"/>
                      </a:endParaRPr>
                    </a:p>
                  </a:txBody>
                  <a:tcPr marL="0" marR="0" marT="3238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0E9CF"/>
                    </a:solidFill>
                  </a:tcPr>
                </a:tc>
                <a:tc>
                  <a:txBody>
                    <a:bodyPr/>
                    <a:lstStyle/>
                    <a:p>
                      <a:pPr marL="434975" indent="-342900">
                        <a:lnSpc>
                          <a:spcPct val="100000"/>
                        </a:lnSpc>
                        <a:spcBef>
                          <a:spcPts val="155"/>
                        </a:spcBef>
                        <a:buSzPct val="95238"/>
                        <a:buFont typeface="Arial MT"/>
                        <a:buChar char="•"/>
                        <a:tabLst>
                          <a:tab pos="434975" algn="l"/>
                        </a:tabLst>
                      </a:pPr>
                      <a:r>
                        <a:rPr sz="2100" i="1" spc="80" dirty="0">
                          <a:latin typeface="Times New Roman"/>
                          <a:cs typeface="Times New Roman"/>
                        </a:rPr>
                        <a:t>8-</a:t>
                      </a:r>
                      <a:r>
                        <a:rPr sz="2100" i="1" spc="50" dirty="0">
                          <a:latin typeface="Times New Roman"/>
                          <a:cs typeface="Times New Roman"/>
                        </a:rPr>
                        <a:t>9</a:t>
                      </a:r>
                      <a:r>
                        <a:rPr sz="2100" i="1" spc="-30" dirty="0">
                          <a:latin typeface="Times New Roman"/>
                          <a:cs typeface="Times New Roman"/>
                        </a:rPr>
                        <a:t> </a:t>
                      </a:r>
                      <a:r>
                        <a:rPr sz="2100" i="1" dirty="0">
                          <a:latin typeface="Times New Roman"/>
                          <a:cs typeface="Times New Roman"/>
                        </a:rPr>
                        <a:t>mo</a:t>
                      </a:r>
                      <a:r>
                        <a:rPr sz="2100" i="1" spc="-45" dirty="0">
                          <a:latin typeface="Times New Roman"/>
                          <a:cs typeface="Times New Roman"/>
                        </a:rPr>
                        <a:t> </a:t>
                      </a:r>
                      <a:r>
                        <a:rPr sz="2100" i="1" dirty="0">
                          <a:latin typeface="Times New Roman"/>
                          <a:cs typeface="Times New Roman"/>
                        </a:rPr>
                        <a:t>from</a:t>
                      </a:r>
                      <a:r>
                        <a:rPr sz="2100" i="1" spc="-30" dirty="0">
                          <a:latin typeface="Times New Roman"/>
                          <a:cs typeface="Times New Roman"/>
                        </a:rPr>
                        <a:t> </a:t>
                      </a:r>
                      <a:r>
                        <a:rPr sz="2100" i="1" spc="-10" dirty="0">
                          <a:latin typeface="Times New Roman"/>
                          <a:cs typeface="Times New Roman"/>
                        </a:rPr>
                        <a:t>flowering</a:t>
                      </a:r>
                      <a:endParaRPr sz="2100">
                        <a:latin typeface="Times New Roman"/>
                        <a:cs typeface="Times New Roman"/>
                      </a:endParaRPr>
                    </a:p>
                  </a:txBody>
                  <a:tcPr marL="0" marR="0" marT="196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0E9CF"/>
                    </a:solidFill>
                  </a:tcPr>
                </a:tc>
                <a:extLst>
                  <a:ext uri="{0D108BD9-81ED-4DB2-BD59-A6C34878D82A}">
                    <a16:rowId xmlns:a16="http://schemas.microsoft.com/office/drawing/2014/main" val="10007"/>
                  </a:ext>
                </a:extLst>
              </a:tr>
              <a:tr h="396240">
                <a:tc>
                  <a:txBody>
                    <a:bodyPr/>
                    <a:lstStyle/>
                    <a:p>
                      <a:pPr algn="ctr">
                        <a:lnSpc>
                          <a:spcPct val="100000"/>
                        </a:lnSpc>
                        <a:spcBef>
                          <a:spcPts val="254"/>
                        </a:spcBef>
                      </a:pPr>
                      <a:r>
                        <a:rPr sz="2000" spc="-10" dirty="0">
                          <a:latin typeface="Times New Roman"/>
                          <a:cs typeface="Times New Roman"/>
                        </a:rPr>
                        <a:t>Pechay</a:t>
                      </a:r>
                      <a:endParaRPr sz="2000">
                        <a:latin typeface="Times New Roman"/>
                        <a:cs typeface="Times New Roman"/>
                      </a:endParaRPr>
                    </a:p>
                  </a:txBody>
                  <a:tcPr marL="0" marR="0" marT="3238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F4E9"/>
                    </a:solidFill>
                  </a:tcPr>
                </a:tc>
                <a:tc>
                  <a:txBody>
                    <a:bodyPr/>
                    <a:lstStyle/>
                    <a:p>
                      <a:pPr marL="434975" indent="-342900">
                        <a:lnSpc>
                          <a:spcPct val="100000"/>
                        </a:lnSpc>
                        <a:spcBef>
                          <a:spcPts val="155"/>
                        </a:spcBef>
                        <a:buSzPct val="95238"/>
                        <a:buFont typeface="Arial MT"/>
                        <a:buChar char="•"/>
                        <a:tabLst>
                          <a:tab pos="434975" algn="l"/>
                        </a:tabLst>
                      </a:pPr>
                      <a:r>
                        <a:rPr sz="2100" i="1" spc="50" dirty="0">
                          <a:latin typeface="Times New Roman"/>
                          <a:cs typeface="Times New Roman"/>
                        </a:rPr>
                        <a:t>45</a:t>
                      </a:r>
                      <a:r>
                        <a:rPr sz="2100" i="1" spc="-35" dirty="0">
                          <a:latin typeface="Times New Roman"/>
                          <a:cs typeface="Times New Roman"/>
                        </a:rPr>
                        <a:t> </a:t>
                      </a:r>
                      <a:r>
                        <a:rPr sz="2100" i="1" spc="-60" dirty="0">
                          <a:latin typeface="Times New Roman"/>
                          <a:cs typeface="Times New Roman"/>
                        </a:rPr>
                        <a:t>days</a:t>
                      </a:r>
                      <a:r>
                        <a:rPr sz="2100" i="1" spc="-30" dirty="0">
                          <a:latin typeface="Times New Roman"/>
                          <a:cs typeface="Times New Roman"/>
                        </a:rPr>
                        <a:t> </a:t>
                      </a:r>
                      <a:r>
                        <a:rPr sz="2100" i="1" dirty="0">
                          <a:latin typeface="Times New Roman"/>
                          <a:cs typeface="Times New Roman"/>
                        </a:rPr>
                        <a:t>from</a:t>
                      </a:r>
                      <a:r>
                        <a:rPr sz="2100" i="1" spc="-30" dirty="0">
                          <a:latin typeface="Times New Roman"/>
                          <a:cs typeface="Times New Roman"/>
                        </a:rPr>
                        <a:t> </a:t>
                      </a:r>
                      <a:r>
                        <a:rPr sz="2100" i="1" spc="-10" dirty="0">
                          <a:latin typeface="Times New Roman"/>
                          <a:cs typeface="Times New Roman"/>
                        </a:rPr>
                        <a:t>sowing</a:t>
                      </a:r>
                      <a:endParaRPr sz="2100">
                        <a:latin typeface="Times New Roman"/>
                        <a:cs typeface="Times New Roman"/>
                      </a:endParaRPr>
                    </a:p>
                  </a:txBody>
                  <a:tcPr marL="0" marR="0" marT="196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F4E9"/>
                    </a:solidFill>
                  </a:tcPr>
                </a:tc>
                <a:extLst>
                  <a:ext uri="{0D108BD9-81ED-4DB2-BD59-A6C34878D82A}">
                    <a16:rowId xmlns:a16="http://schemas.microsoft.com/office/drawing/2014/main" val="10008"/>
                  </a:ext>
                </a:extLst>
              </a:tr>
              <a:tr h="396240">
                <a:tc>
                  <a:txBody>
                    <a:bodyPr/>
                    <a:lstStyle/>
                    <a:p>
                      <a:pPr marL="635" algn="ctr">
                        <a:lnSpc>
                          <a:spcPct val="100000"/>
                        </a:lnSpc>
                        <a:spcBef>
                          <a:spcPts val="254"/>
                        </a:spcBef>
                      </a:pPr>
                      <a:r>
                        <a:rPr sz="2000" spc="-10" dirty="0">
                          <a:latin typeface="Times New Roman"/>
                          <a:cs typeface="Times New Roman"/>
                        </a:rPr>
                        <a:t>Pineapple</a:t>
                      </a:r>
                      <a:endParaRPr sz="2000">
                        <a:latin typeface="Times New Roman"/>
                        <a:cs typeface="Times New Roman"/>
                      </a:endParaRPr>
                    </a:p>
                  </a:txBody>
                  <a:tcPr marL="0" marR="0" marT="3238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0E9CF"/>
                    </a:solidFill>
                  </a:tcPr>
                </a:tc>
                <a:tc>
                  <a:txBody>
                    <a:bodyPr/>
                    <a:lstStyle/>
                    <a:p>
                      <a:pPr marL="434975" indent="-342900">
                        <a:lnSpc>
                          <a:spcPct val="100000"/>
                        </a:lnSpc>
                        <a:spcBef>
                          <a:spcPts val="155"/>
                        </a:spcBef>
                        <a:buSzPct val="95238"/>
                        <a:buFont typeface="Arial MT"/>
                        <a:buChar char="•"/>
                        <a:tabLst>
                          <a:tab pos="434975" algn="l"/>
                        </a:tabLst>
                      </a:pPr>
                      <a:r>
                        <a:rPr sz="2100" i="1" spc="65" dirty="0">
                          <a:latin typeface="Times New Roman"/>
                          <a:cs typeface="Times New Roman"/>
                        </a:rPr>
                        <a:t>11-</a:t>
                      </a:r>
                      <a:r>
                        <a:rPr sz="2100" i="1" dirty="0">
                          <a:latin typeface="Times New Roman"/>
                          <a:cs typeface="Times New Roman"/>
                        </a:rPr>
                        <a:t>12</a:t>
                      </a:r>
                      <a:r>
                        <a:rPr sz="2100" i="1" spc="-20" dirty="0">
                          <a:latin typeface="Times New Roman"/>
                          <a:cs typeface="Times New Roman"/>
                        </a:rPr>
                        <a:t> </a:t>
                      </a:r>
                      <a:r>
                        <a:rPr sz="2100" i="1" dirty="0">
                          <a:latin typeface="Times New Roman"/>
                          <a:cs typeface="Times New Roman"/>
                        </a:rPr>
                        <a:t>mo</a:t>
                      </a:r>
                      <a:r>
                        <a:rPr sz="2100" i="1" spc="-35" dirty="0">
                          <a:latin typeface="Times New Roman"/>
                          <a:cs typeface="Times New Roman"/>
                        </a:rPr>
                        <a:t> </a:t>
                      </a:r>
                      <a:r>
                        <a:rPr sz="2100" i="1" dirty="0">
                          <a:latin typeface="Times New Roman"/>
                          <a:cs typeface="Times New Roman"/>
                        </a:rPr>
                        <a:t>from</a:t>
                      </a:r>
                      <a:r>
                        <a:rPr sz="2100" i="1" spc="-10" dirty="0">
                          <a:latin typeface="Times New Roman"/>
                          <a:cs typeface="Times New Roman"/>
                        </a:rPr>
                        <a:t> </a:t>
                      </a:r>
                      <a:r>
                        <a:rPr sz="2100" i="1" spc="-50" dirty="0">
                          <a:latin typeface="Times New Roman"/>
                          <a:cs typeface="Times New Roman"/>
                        </a:rPr>
                        <a:t>flowering; </a:t>
                      </a:r>
                      <a:r>
                        <a:rPr sz="2100" i="1" spc="60" dirty="0">
                          <a:latin typeface="Times New Roman"/>
                          <a:cs typeface="Times New Roman"/>
                        </a:rPr>
                        <a:t>23-</a:t>
                      </a:r>
                      <a:r>
                        <a:rPr sz="2100" i="1" spc="50" dirty="0">
                          <a:latin typeface="Times New Roman"/>
                          <a:cs typeface="Times New Roman"/>
                        </a:rPr>
                        <a:t>26</a:t>
                      </a:r>
                      <a:r>
                        <a:rPr sz="2100" i="1" spc="-40" dirty="0">
                          <a:latin typeface="Times New Roman"/>
                          <a:cs typeface="Times New Roman"/>
                        </a:rPr>
                        <a:t> </a:t>
                      </a:r>
                      <a:r>
                        <a:rPr sz="2100" i="1" spc="-60" dirty="0">
                          <a:latin typeface="Times New Roman"/>
                          <a:cs typeface="Times New Roman"/>
                        </a:rPr>
                        <a:t>days</a:t>
                      </a:r>
                      <a:r>
                        <a:rPr sz="2100" i="1" spc="-5" dirty="0">
                          <a:latin typeface="Times New Roman"/>
                          <a:cs typeface="Times New Roman"/>
                        </a:rPr>
                        <a:t> </a:t>
                      </a:r>
                      <a:r>
                        <a:rPr sz="2100" i="1" dirty="0">
                          <a:latin typeface="Times New Roman"/>
                          <a:cs typeface="Times New Roman"/>
                        </a:rPr>
                        <a:t>from</a:t>
                      </a:r>
                      <a:r>
                        <a:rPr sz="2100" i="1" spc="-40" dirty="0">
                          <a:latin typeface="Times New Roman"/>
                          <a:cs typeface="Times New Roman"/>
                        </a:rPr>
                        <a:t> </a:t>
                      </a:r>
                      <a:r>
                        <a:rPr sz="2100" i="1" spc="-10" dirty="0">
                          <a:latin typeface="Times New Roman"/>
                          <a:cs typeface="Times New Roman"/>
                        </a:rPr>
                        <a:t>planting</a:t>
                      </a:r>
                      <a:endParaRPr sz="2100">
                        <a:latin typeface="Times New Roman"/>
                        <a:cs typeface="Times New Roman"/>
                      </a:endParaRPr>
                    </a:p>
                  </a:txBody>
                  <a:tcPr marL="0" marR="0" marT="196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0E9CF"/>
                    </a:solidFill>
                  </a:tcPr>
                </a:tc>
                <a:extLst>
                  <a:ext uri="{0D108BD9-81ED-4DB2-BD59-A6C34878D82A}">
                    <a16:rowId xmlns:a16="http://schemas.microsoft.com/office/drawing/2014/main" val="10009"/>
                  </a:ext>
                </a:extLst>
              </a:tr>
              <a:tr h="396240">
                <a:tc>
                  <a:txBody>
                    <a:bodyPr/>
                    <a:lstStyle/>
                    <a:p>
                      <a:pPr algn="ctr">
                        <a:lnSpc>
                          <a:spcPct val="100000"/>
                        </a:lnSpc>
                        <a:spcBef>
                          <a:spcPts val="259"/>
                        </a:spcBef>
                      </a:pPr>
                      <a:r>
                        <a:rPr sz="2000" spc="-10" dirty="0">
                          <a:latin typeface="Times New Roman"/>
                          <a:cs typeface="Times New Roman"/>
                        </a:rPr>
                        <a:t>Radish</a:t>
                      </a:r>
                      <a:endParaRPr sz="2000">
                        <a:latin typeface="Times New Roman"/>
                        <a:cs typeface="Times New Roman"/>
                      </a:endParaRPr>
                    </a:p>
                  </a:txBody>
                  <a:tcPr marL="0" marR="0" marT="3301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F4E9"/>
                    </a:solidFill>
                  </a:tcPr>
                </a:tc>
                <a:tc>
                  <a:txBody>
                    <a:bodyPr/>
                    <a:lstStyle/>
                    <a:p>
                      <a:pPr marL="434975" indent="-342900">
                        <a:lnSpc>
                          <a:spcPct val="100000"/>
                        </a:lnSpc>
                        <a:spcBef>
                          <a:spcPts val="160"/>
                        </a:spcBef>
                        <a:buSzPct val="95238"/>
                        <a:buFont typeface="Arial MT"/>
                        <a:buChar char="•"/>
                        <a:tabLst>
                          <a:tab pos="434975" algn="l"/>
                        </a:tabLst>
                      </a:pPr>
                      <a:r>
                        <a:rPr sz="2100" i="1" spc="50" dirty="0">
                          <a:latin typeface="Times New Roman"/>
                          <a:cs typeface="Times New Roman"/>
                        </a:rPr>
                        <a:t>60</a:t>
                      </a:r>
                      <a:r>
                        <a:rPr sz="2100" i="1" spc="-35" dirty="0">
                          <a:latin typeface="Times New Roman"/>
                          <a:cs typeface="Times New Roman"/>
                        </a:rPr>
                        <a:t> </a:t>
                      </a:r>
                      <a:r>
                        <a:rPr sz="2100" i="1" spc="-60" dirty="0">
                          <a:latin typeface="Times New Roman"/>
                          <a:cs typeface="Times New Roman"/>
                        </a:rPr>
                        <a:t>days</a:t>
                      </a:r>
                      <a:r>
                        <a:rPr sz="2100" i="1" spc="-30" dirty="0">
                          <a:latin typeface="Times New Roman"/>
                          <a:cs typeface="Times New Roman"/>
                        </a:rPr>
                        <a:t> </a:t>
                      </a:r>
                      <a:r>
                        <a:rPr sz="2100" i="1" dirty="0">
                          <a:latin typeface="Times New Roman"/>
                          <a:cs typeface="Times New Roman"/>
                        </a:rPr>
                        <a:t>from</a:t>
                      </a:r>
                      <a:r>
                        <a:rPr sz="2100" i="1" spc="-30" dirty="0">
                          <a:latin typeface="Times New Roman"/>
                          <a:cs typeface="Times New Roman"/>
                        </a:rPr>
                        <a:t> </a:t>
                      </a:r>
                      <a:r>
                        <a:rPr sz="2100" i="1" spc="-10" dirty="0">
                          <a:latin typeface="Times New Roman"/>
                          <a:cs typeface="Times New Roman"/>
                        </a:rPr>
                        <a:t>sowing</a:t>
                      </a:r>
                      <a:endParaRPr sz="2100">
                        <a:latin typeface="Times New Roman"/>
                        <a:cs typeface="Times New Roman"/>
                      </a:endParaRPr>
                    </a:p>
                  </a:txBody>
                  <a:tcPr marL="0" marR="0" marT="203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F4E9"/>
                    </a:solidFill>
                  </a:tcPr>
                </a:tc>
                <a:extLst>
                  <a:ext uri="{0D108BD9-81ED-4DB2-BD59-A6C34878D82A}">
                    <a16:rowId xmlns:a16="http://schemas.microsoft.com/office/drawing/2014/main" val="10010"/>
                  </a:ext>
                </a:extLst>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82587" y="223265"/>
            <a:ext cx="6344920" cy="1411605"/>
          </a:xfrm>
          <a:prstGeom prst="rect">
            <a:avLst/>
          </a:prstGeom>
        </p:spPr>
        <p:txBody>
          <a:bodyPr vert="horz" wrap="square" lIns="0" tIns="12700" rIns="0" bIns="0" rtlCol="0">
            <a:spAutoFit/>
          </a:bodyPr>
          <a:lstStyle/>
          <a:p>
            <a:pPr marL="583565" indent="-570865">
              <a:lnSpc>
                <a:spcPct val="100000"/>
              </a:lnSpc>
              <a:spcBef>
                <a:spcPts val="100"/>
              </a:spcBef>
              <a:buFont typeface="Wingdings"/>
              <a:buChar char=""/>
              <a:tabLst>
                <a:tab pos="583565" algn="l"/>
              </a:tabLst>
            </a:pPr>
            <a:r>
              <a:rPr sz="3600" spc="50" dirty="0">
                <a:solidFill>
                  <a:srgbClr val="04607A"/>
                </a:solidFill>
                <a:latin typeface="Times New Roman"/>
                <a:cs typeface="Times New Roman"/>
              </a:rPr>
              <a:t>Maturity</a:t>
            </a:r>
            <a:r>
              <a:rPr sz="3600" spc="-65" dirty="0">
                <a:solidFill>
                  <a:srgbClr val="04607A"/>
                </a:solidFill>
                <a:latin typeface="Times New Roman"/>
                <a:cs typeface="Times New Roman"/>
              </a:rPr>
              <a:t> </a:t>
            </a:r>
            <a:r>
              <a:rPr sz="3600" dirty="0">
                <a:solidFill>
                  <a:srgbClr val="04607A"/>
                </a:solidFill>
                <a:latin typeface="Times New Roman"/>
                <a:cs typeface="Times New Roman"/>
              </a:rPr>
              <a:t>Indices</a:t>
            </a:r>
            <a:r>
              <a:rPr sz="3600" spc="-30" dirty="0">
                <a:solidFill>
                  <a:srgbClr val="04607A"/>
                </a:solidFill>
                <a:latin typeface="Times New Roman"/>
                <a:cs typeface="Times New Roman"/>
              </a:rPr>
              <a:t> </a:t>
            </a:r>
            <a:r>
              <a:rPr sz="3600" spc="250" dirty="0">
                <a:solidFill>
                  <a:srgbClr val="04607A"/>
                </a:solidFill>
                <a:latin typeface="Times New Roman"/>
                <a:cs typeface="Times New Roman"/>
              </a:rPr>
              <a:t>-</a:t>
            </a:r>
            <a:r>
              <a:rPr sz="3600" spc="-5" dirty="0">
                <a:solidFill>
                  <a:srgbClr val="04607A"/>
                </a:solidFill>
                <a:latin typeface="Times New Roman"/>
                <a:cs typeface="Times New Roman"/>
              </a:rPr>
              <a:t> </a:t>
            </a:r>
            <a:r>
              <a:rPr sz="3600" spc="-10" dirty="0">
                <a:solidFill>
                  <a:srgbClr val="04607A"/>
                </a:solidFill>
                <a:latin typeface="Times New Roman"/>
                <a:cs typeface="Times New Roman"/>
              </a:rPr>
              <a:t>Appearance</a:t>
            </a:r>
            <a:endParaRPr sz="3600">
              <a:latin typeface="Times New Roman"/>
              <a:cs typeface="Times New Roman"/>
            </a:endParaRPr>
          </a:p>
          <a:p>
            <a:pPr marL="750570" lvl="1" indent="-357505">
              <a:lnSpc>
                <a:spcPct val="100000"/>
              </a:lnSpc>
              <a:spcBef>
                <a:spcPts val="3470"/>
              </a:spcBef>
              <a:buClr>
                <a:srgbClr val="0AD0D9"/>
              </a:buClr>
              <a:buSzPct val="94230"/>
              <a:buFont typeface="Wingdings"/>
              <a:buChar char=""/>
              <a:tabLst>
                <a:tab pos="750570" algn="l"/>
              </a:tabLst>
            </a:pPr>
            <a:r>
              <a:rPr sz="2600" dirty="0">
                <a:latin typeface="Times New Roman"/>
                <a:cs typeface="Times New Roman"/>
              </a:rPr>
              <a:t>Fruits</a:t>
            </a:r>
            <a:r>
              <a:rPr sz="2600" spc="-60" dirty="0">
                <a:latin typeface="Times New Roman"/>
                <a:cs typeface="Times New Roman"/>
              </a:rPr>
              <a:t> </a:t>
            </a:r>
            <a:r>
              <a:rPr sz="2600" spc="75" dirty="0">
                <a:latin typeface="Times New Roman"/>
                <a:cs typeface="Times New Roman"/>
              </a:rPr>
              <a:t>and</a:t>
            </a:r>
            <a:r>
              <a:rPr sz="2600" spc="-45" dirty="0">
                <a:latin typeface="Times New Roman"/>
                <a:cs typeface="Times New Roman"/>
              </a:rPr>
              <a:t> </a:t>
            </a:r>
            <a:r>
              <a:rPr sz="2600" spc="-10" dirty="0">
                <a:latin typeface="Times New Roman"/>
                <a:cs typeface="Times New Roman"/>
              </a:rPr>
              <a:t>Vegetables</a:t>
            </a:r>
            <a:endParaRPr sz="2600">
              <a:latin typeface="Times New Roman"/>
              <a:cs typeface="Times New Roman"/>
            </a:endParaRPr>
          </a:p>
        </p:txBody>
      </p:sp>
      <p:graphicFrame>
        <p:nvGraphicFramePr>
          <p:cNvPr id="3" name="object 3"/>
          <p:cNvGraphicFramePr>
            <a:graphicFrameLocks noGrp="1"/>
          </p:cNvGraphicFramePr>
          <p:nvPr/>
        </p:nvGraphicFramePr>
        <p:xfrm>
          <a:off x="519112" y="1909826"/>
          <a:ext cx="8188959" cy="4327524"/>
        </p:xfrm>
        <a:graphic>
          <a:graphicData uri="http://schemas.openxmlformats.org/drawingml/2006/table">
            <a:tbl>
              <a:tblPr firstRow="1" bandRow="1">
                <a:tableStyleId>{2D5ABB26-0587-4C30-8999-92F81FD0307C}</a:tableStyleId>
              </a:tblPr>
              <a:tblGrid>
                <a:gridCol w="3383915">
                  <a:extLst>
                    <a:ext uri="{9D8B030D-6E8A-4147-A177-3AD203B41FA5}">
                      <a16:colId xmlns:a16="http://schemas.microsoft.com/office/drawing/2014/main" val="20000"/>
                    </a:ext>
                  </a:extLst>
                </a:gridCol>
                <a:gridCol w="4715510">
                  <a:extLst>
                    <a:ext uri="{9D8B030D-6E8A-4147-A177-3AD203B41FA5}">
                      <a16:colId xmlns:a16="http://schemas.microsoft.com/office/drawing/2014/main" val="20001"/>
                    </a:ext>
                  </a:extLst>
                </a:gridCol>
              </a:tblGrid>
              <a:tr h="457200">
                <a:tc>
                  <a:txBody>
                    <a:bodyPr/>
                    <a:lstStyle/>
                    <a:p>
                      <a:pPr algn="ctr">
                        <a:lnSpc>
                          <a:spcPct val="100000"/>
                        </a:lnSpc>
                        <a:spcBef>
                          <a:spcPts val="225"/>
                        </a:spcBef>
                      </a:pPr>
                      <a:r>
                        <a:rPr sz="2400" spc="-20" dirty="0">
                          <a:solidFill>
                            <a:srgbClr val="FFFFFF"/>
                          </a:solidFill>
                          <a:latin typeface="Times New Roman"/>
                          <a:cs typeface="Times New Roman"/>
                        </a:rPr>
                        <a:t>Crop</a:t>
                      </a:r>
                      <a:endParaRPr sz="2400">
                        <a:latin typeface="Times New Roman"/>
                        <a:cs typeface="Times New Roman"/>
                      </a:endParaRPr>
                    </a:p>
                  </a:txBody>
                  <a:tcPr marL="0" marR="0" marT="2857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A4C248"/>
                    </a:solidFill>
                  </a:tcPr>
                </a:tc>
                <a:tc>
                  <a:txBody>
                    <a:bodyPr/>
                    <a:lstStyle/>
                    <a:p>
                      <a:pPr marL="2540" algn="ctr">
                        <a:lnSpc>
                          <a:spcPct val="100000"/>
                        </a:lnSpc>
                        <a:spcBef>
                          <a:spcPts val="225"/>
                        </a:spcBef>
                      </a:pPr>
                      <a:r>
                        <a:rPr sz="2400" spc="-10" dirty="0">
                          <a:solidFill>
                            <a:srgbClr val="FFFFFF"/>
                          </a:solidFill>
                          <a:latin typeface="Times New Roman"/>
                          <a:cs typeface="Times New Roman"/>
                        </a:rPr>
                        <a:t>Appearance</a:t>
                      </a:r>
                      <a:endParaRPr sz="2400">
                        <a:latin typeface="Times New Roman"/>
                        <a:cs typeface="Times New Roman"/>
                      </a:endParaRPr>
                    </a:p>
                  </a:txBody>
                  <a:tcPr marL="0" marR="0" marT="2857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A4C248"/>
                    </a:solidFill>
                  </a:tcPr>
                </a:tc>
                <a:extLst>
                  <a:ext uri="{0D108BD9-81ED-4DB2-BD59-A6C34878D82A}">
                    <a16:rowId xmlns:a16="http://schemas.microsoft.com/office/drawing/2014/main" val="10000"/>
                  </a:ext>
                </a:extLst>
              </a:tr>
              <a:tr h="396240">
                <a:tc>
                  <a:txBody>
                    <a:bodyPr/>
                    <a:lstStyle/>
                    <a:p>
                      <a:pPr marL="635" algn="ctr">
                        <a:lnSpc>
                          <a:spcPct val="100000"/>
                        </a:lnSpc>
                        <a:spcBef>
                          <a:spcPts val="245"/>
                        </a:spcBef>
                      </a:pPr>
                      <a:r>
                        <a:rPr sz="2000" dirty="0">
                          <a:latin typeface="Times New Roman"/>
                          <a:cs typeface="Times New Roman"/>
                        </a:rPr>
                        <a:t>Carabao’</a:t>
                      </a:r>
                      <a:r>
                        <a:rPr sz="2000" spc="-85" dirty="0">
                          <a:latin typeface="Times New Roman"/>
                          <a:cs typeface="Times New Roman"/>
                        </a:rPr>
                        <a:t> </a:t>
                      </a:r>
                      <a:r>
                        <a:rPr sz="2000" spc="-10" dirty="0">
                          <a:latin typeface="Times New Roman"/>
                          <a:cs typeface="Times New Roman"/>
                        </a:rPr>
                        <a:t>mango</a:t>
                      </a:r>
                      <a:endParaRPr sz="2000">
                        <a:latin typeface="Times New Roman"/>
                        <a:cs typeface="Times New Roman"/>
                      </a:endParaRPr>
                    </a:p>
                  </a:txBody>
                  <a:tcPr marL="0" marR="0" marT="3111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0E9CF"/>
                    </a:solidFill>
                  </a:tcPr>
                </a:tc>
                <a:tc>
                  <a:txBody>
                    <a:bodyPr/>
                    <a:lstStyle/>
                    <a:p>
                      <a:pPr marL="434975" indent="-342265">
                        <a:lnSpc>
                          <a:spcPct val="100000"/>
                        </a:lnSpc>
                        <a:spcBef>
                          <a:spcPts val="145"/>
                        </a:spcBef>
                        <a:buSzPct val="95238"/>
                        <a:buFont typeface="Arial MT"/>
                        <a:buChar char="•"/>
                        <a:tabLst>
                          <a:tab pos="434975" algn="l"/>
                        </a:tabLst>
                      </a:pPr>
                      <a:r>
                        <a:rPr sz="2100" i="1" spc="-130" dirty="0">
                          <a:latin typeface="Times New Roman"/>
                          <a:cs typeface="Times New Roman"/>
                        </a:rPr>
                        <a:t>Full</a:t>
                      </a:r>
                      <a:r>
                        <a:rPr sz="2100" i="1" spc="-20" dirty="0">
                          <a:latin typeface="Times New Roman"/>
                          <a:cs typeface="Times New Roman"/>
                        </a:rPr>
                        <a:t> </a:t>
                      </a:r>
                      <a:r>
                        <a:rPr sz="2100" i="1" spc="-10" dirty="0">
                          <a:latin typeface="Times New Roman"/>
                          <a:cs typeface="Times New Roman"/>
                        </a:rPr>
                        <a:t>checks</a:t>
                      </a:r>
                      <a:endParaRPr sz="2100">
                        <a:latin typeface="Times New Roman"/>
                        <a:cs typeface="Times New Roman"/>
                      </a:endParaRPr>
                    </a:p>
                  </a:txBody>
                  <a:tcPr marL="0" marR="0" marT="1841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0E9CF"/>
                    </a:solidFill>
                  </a:tcPr>
                </a:tc>
                <a:extLst>
                  <a:ext uri="{0D108BD9-81ED-4DB2-BD59-A6C34878D82A}">
                    <a16:rowId xmlns:a16="http://schemas.microsoft.com/office/drawing/2014/main" val="10001"/>
                  </a:ext>
                </a:extLst>
              </a:tr>
              <a:tr h="396240">
                <a:tc>
                  <a:txBody>
                    <a:bodyPr/>
                    <a:lstStyle/>
                    <a:p>
                      <a:pPr algn="ctr">
                        <a:lnSpc>
                          <a:spcPct val="100000"/>
                        </a:lnSpc>
                        <a:spcBef>
                          <a:spcPts val="245"/>
                        </a:spcBef>
                      </a:pPr>
                      <a:r>
                        <a:rPr sz="2000" spc="-20" dirty="0">
                          <a:latin typeface="Times New Roman"/>
                          <a:cs typeface="Times New Roman"/>
                        </a:rPr>
                        <a:t>Lakatan’</a:t>
                      </a:r>
                      <a:r>
                        <a:rPr sz="2000" spc="-60" dirty="0">
                          <a:latin typeface="Times New Roman"/>
                          <a:cs typeface="Times New Roman"/>
                        </a:rPr>
                        <a:t> </a:t>
                      </a:r>
                      <a:r>
                        <a:rPr sz="2000" spc="45" dirty="0">
                          <a:latin typeface="Times New Roman"/>
                          <a:cs typeface="Times New Roman"/>
                        </a:rPr>
                        <a:t>banana</a:t>
                      </a:r>
                      <a:endParaRPr sz="2000">
                        <a:latin typeface="Times New Roman"/>
                        <a:cs typeface="Times New Roman"/>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F4E9"/>
                    </a:solidFill>
                  </a:tcPr>
                </a:tc>
                <a:tc>
                  <a:txBody>
                    <a:bodyPr/>
                    <a:lstStyle/>
                    <a:p>
                      <a:pPr marL="434975" indent="-342265">
                        <a:lnSpc>
                          <a:spcPct val="100000"/>
                        </a:lnSpc>
                        <a:spcBef>
                          <a:spcPts val="145"/>
                        </a:spcBef>
                        <a:buSzPct val="95238"/>
                        <a:buFont typeface="Arial MT"/>
                        <a:buChar char="•"/>
                        <a:tabLst>
                          <a:tab pos="434975" algn="l"/>
                        </a:tabLst>
                      </a:pPr>
                      <a:r>
                        <a:rPr sz="2100" i="1" dirty="0">
                          <a:latin typeface="Times New Roman"/>
                          <a:cs typeface="Times New Roman"/>
                        </a:rPr>
                        <a:t>Minimum</a:t>
                      </a:r>
                      <a:r>
                        <a:rPr sz="2100" i="1" spc="-15" dirty="0">
                          <a:latin typeface="Times New Roman"/>
                          <a:cs typeface="Times New Roman"/>
                        </a:rPr>
                        <a:t> </a:t>
                      </a:r>
                      <a:r>
                        <a:rPr sz="2100" i="1" spc="-70" dirty="0">
                          <a:latin typeface="Times New Roman"/>
                          <a:cs typeface="Times New Roman"/>
                        </a:rPr>
                        <a:t>angle</a:t>
                      </a:r>
                      <a:r>
                        <a:rPr sz="2100" i="1" spc="-20" dirty="0">
                          <a:latin typeface="Times New Roman"/>
                          <a:cs typeface="Times New Roman"/>
                        </a:rPr>
                        <a:t> </a:t>
                      </a:r>
                      <a:r>
                        <a:rPr sz="2100" i="1" dirty="0">
                          <a:latin typeface="Times New Roman"/>
                          <a:cs typeface="Times New Roman"/>
                        </a:rPr>
                        <a:t>of</a:t>
                      </a:r>
                      <a:r>
                        <a:rPr sz="2100" i="1" spc="175" dirty="0">
                          <a:latin typeface="Times New Roman"/>
                          <a:cs typeface="Times New Roman"/>
                        </a:rPr>
                        <a:t> </a:t>
                      </a:r>
                      <a:r>
                        <a:rPr sz="2100" i="1" dirty="0">
                          <a:latin typeface="Times New Roman"/>
                          <a:cs typeface="Times New Roman"/>
                        </a:rPr>
                        <a:t>the </a:t>
                      </a:r>
                      <a:r>
                        <a:rPr sz="2100" i="1" spc="-20" dirty="0">
                          <a:latin typeface="Times New Roman"/>
                          <a:cs typeface="Times New Roman"/>
                        </a:rPr>
                        <a:t>fruit</a:t>
                      </a:r>
                      <a:endParaRPr sz="2100">
                        <a:latin typeface="Times New Roman"/>
                        <a:cs typeface="Times New Roman"/>
                      </a:endParaRPr>
                    </a:p>
                  </a:txBody>
                  <a:tcPr marL="0" marR="0" marT="184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F4E9"/>
                    </a:solidFill>
                  </a:tcPr>
                </a:tc>
                <a:extLst>
                  <a:ext uri="{0D108BD9-81ED-4DB2-BD59-A6C34878D82A}">
                    <a16:rowId xmlns:a16="http://schemas.microsoft.com/office/drawing/2014/main" val="10002"/>
                  </a:ext>
                </a:extLst>
              </a:tr>
              <a:tr h="395605">
                <a:tc>
                  <a:txBody>
                    <a:bodyPr/>
                    <a:lstStyle/>
                    <a:p>
                      <a:pPr algn="ctr">
                        <a:lnSpc>
                          <a:spcPct val="100000"/>
                        </a:lnSpc>
                        <a:spcBef>
                          <a:spcPts val="250"/>
                        </a:spcBef>
                      </a:pPr>
                      <a:r>
                        <a:rPr sz="2000" spc="-10" dirty="0">
                          <a:latin typeface="Times New Roman"/>
                          <a:cs typeface="Times New Roman"/>
                        </a:rPr>
                        <a:t>Abaca</a:t>
                      </a:r>
                      <a:endParaRPr sz="2000">
                        <a:latin typeface="Times New Roman"/>
                        <a:cs typeface="Times New Roman"/>
                      </a:endParaRPr>
                    </a:p>
                  </a:txBody>
                  <a:tcPr marL="0" marR="0" marT="317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0E9CF"/>
                    </a:solidFill>
                  </a:tcPr>
                </a:tc>
                <a:tc>
                  <a:txBody>
                    <a:bodyPr/>
                    <a:lstStyle/>
                    <a:p>
                      <a:pPr marL="434975" indent="-342265">
                        <a:lnSpc>
                          <a:spcPct val="100000"/>
                        </a:lnSpc>
                        <a:spcBef>
                          <a:spcPts val="150"/>
                        </a:spcBef>
                        <a:buSzPct val="95238"/>
                        <a:buFont typeface="Arial MT"/>
                        <a:buChar char="•"/>
                        <a:tabLst>
                          <a:tab pos="434975" algn="l"/>
                        </a:tabLst>
                      </a:pPr>
                      <a:r>
                        <a:rPr sz="2100" i="1" spc="-45" dirty="0">
                          <a:latin typeface="Times New Roman"/>
                          <a:cs typeface="Times New Roman"/>
                        </a:rPr>
                        <a:t>Appearance</a:t>
                      </a:r>
                      <a:r>
                        <a:rPr sz="2100" i="1" spc="-55" dirty="0">
                          <a:latin typeface="Times New Roman"/>
                          <a:cs typeface="Times New Roman"/>
                        </a:rPr>
                        <a:t> </a:t>
                      </a:r>
                      <a:r>
                        <a:rPr sz="2100" i="1" dirty="0">
                          <a:latin typeface="Times New Roman"/>
                          <a:cs typeface="Times New Roman"/>
                        </a:rPr>
                        <a:t>of</a:t>
                      </a:r>
                      <a:r>
                        <a:rPr sz="2100" i="1" spc="80" dirty="0">
                          <a:latin typeface="Times New Roman"/>
                          <a:cs typeface="Times New Roman"/>
                        </a:rPr>
                        <a:t> </a:t>
                      </a:r>
                      <a:r>
                        <a:rPr sz="2100" i="1" spc="-70" dirty="0">
                          <a:latin typeface="Times New Roman"/>
                          <a:cs typeface="Times New Roman"/>
                        </a:rPr>
                        <a:t>flag</a:t>
                      </a:r>
                      <a:r>
                        <a:rPr sz="2100" i="1" spc="-60" dirty="0">
                          <a:latin typeface="Times New Roman"/>
                          <a:cs typeface="Times New Roman"/>
                        </a:rPr>
                        <a:t> </a:t>
                      </a:r>
                      <a:r>
                        <a:rPr sz="2100" i="1" spc="-20" dirty="0">
                          <a:latin typeface="Times New Roman"/>
                          <a:cs typeface="Times New Roman"/>
                        </a:rPr>
                        <a:t>leaf</a:t>
                      </a:r>
                      <a:endParaRPr sz="2100">
                        <a:latin typeface="Times New Roman"/>
                        <a:cs typeface="Times New Roman"/>
                      </a:endParaRPr>
                    </a:p>
                  </a:txBody>
                  <a:tcPr marL="0" marR="0" marT="190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0E9CF"/>
                    </a:solidFill>
                  </a:tcPr>
                </a:tc>
                <a:extLst>
                  <a:ext uri="{0D108BD9-81ED-4DB2-BD59-A6C34878D82A}">
                    <a16:rowId xmlns:a16="http://schemas.microsoft.com/office/drawing/2014/main" val="10003"/>
                  </a:ext>
                </a:extLst>
              </a:tr>
              <a:tr h="396240">
                <a:tc>
                  <a:txBody>
                    <a:bodyPr/>
                    <a:lstStyle/>
                    <a:p>
                      <a:pPr marL="635" algn="ctr">
                        <a:lnSpc>
                          <a:spcPct val="100000"/>
                        </a:lnSpc>
                        <a:spcBef>
                          <a:spcPts val="250"/>
                        </a:spcBef>
                      </a:pPr>
                      <a:r>
                        <a:rPr sz="2000" dirty="0">
                          <a:latin typeface="Times New Roman"/>
                          <a:cs typeface="Times New Roman"/>
                        </a:rPr>
                        <a:t>Banana</a:t>
                      </a:r>
                      <a:r>
                        <a:rPr sz="2000" spc="80" dirty="0">
                          <a:latin typeface="Times New Roman"/>
                          <a:cs typeface="Times New Roman"/>
                        </a:rPr>
                        <a:t> </a:t>
                      </a:r>
                      <a:r>
                        <a:rPr sz="2000" dirty="0">
                          <a:latin typeface="Times New Roman"/>
                          <a:cs typeface="Times New Roman"/>
                        </a:rPr>
                        <a:t>(in</a:t>
                      </a:r>
                      <a:r>
                        <a:rPr sz="2000" spc="90" dirty="0">
                          <a:latin typeface="Times New Roman"/>
                          <a:cs typeface="Times New Roman"/>
                        </a:rPr>
                        <a:t> </a:t>
                      </a:r>
                      <a:r>
                        <a:rPr sz="2000" spc="-10" dirty="0">
                          <a:latin typeface="Times New Roman"/>
                          <a:cs typeface="Times New Roman"/>
                        </a:rPr>
                        <a:t>general)</a:t>
                      </a:r>
                      <a:endParaRPr sz="2000">
                        <a:latin typeface="Times New Roman"/>
                        <a:cs typeface="Times New Roman"/>
                      </a:endParaRPr>
                    </a:p>
                  </a:txBody>
                  <a:tcPr marL="0" marR="0" marT="317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F4E9"/>
                    </a:solidFill>
                  </a:tcPr>
                </a:tc>
                <a:tc>
                  <a:txBody>
                    <a:bodyPr/>
                    <a:lstStyle/>
                    <a:p>
                      <a:pPr marL="434975" indent="-342265">
                        <a:lnSpc>
                          <a:spcPct val="100000"/>
                        </a:lnSpc>
                        <a:spcBef>
                          <a:spcPts val="150"/>
                        </a:spcBef>
                        <a:buSzPct val="95238"/>
                        <a:buFont typeface="Arial MT"/>
                        <a:buChar char="•"/>
                        <a:tabLst>
                          <a:tab pos="434975" algn="l"/>
                        </a:tabLst>
                      </a:pPr>
                      <a:r>
                        <a:rPr sz="2100" i="1" dirty="0">
                          <a:latin typeface="Times New Roman"/>
                          <a:cs typeface="Times New Roman"/>
                        </a:rPr>
                        <a:t>Dry</a:t>
                      </a:r>
                      <a:r>
                        <a:rPr sz="2100" i="1" spc="-135" dirty="0">
                          <a:latin typeface="Times New Roman"/>
                          <a:cs typeface="Times New Roman"/>
                        </a:rPr>
                        <a:t> </a:t>
                      </a:r>
                      <a:r>
                        <a:rPr sz="2100" i="1" spc="-10" dirty="0">
                          <a:latin typeface="Times New Roman"/>
                          <a:cs typeface="Times New Roman"/>
                        </a:rPr>
                        <a:t>leaves</a:t>
                      </a:r>
                      <a:endParaRPr sz="2100">
                        <a:latin typeface="Times New Roman"/>
                        <a:cs typeface="Times New Roman"/>
                      </a:endParaRPr>
                    </a:p>
                  </a:txBody>
                  <a:tcPr marL="0" marR="0" marT="190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F4E9"/>
                    </a:solidFill>
                  </a:tcPr>
                </a:tc>
                <a:extLst>
                  <a:ext uri="{0D108BD9-81ED-4DB2-BD59-A6C34878D82A}">
                    <a16:rowId xmlns:a16="http://schemas.microsoft.com/office/drawing/2014/main" val="10004"/>
                  </a:ext>
                </a:extLst>
              </a:tr>
              <a:tr h="396240">
                <a:tc>
                  <a:txBody>
                    <a:bodyPr/>
                    <a:lstStyle/>
                    <a:p>
                      <a:pPr algn="ctr">
                        <a:lnSpc>
                          <a:spcPct val="100000"/>
                        </a:lnSpc>
                        <a:spcBef>
                          <a:spcPts val="250"/>
                        </a:spcBef>
                      </a:pPr>
                      <a:r>
                        <a:rPr sz="2000" spc="-10" dirty="0">
                          <a:latin typeface="Times New Roman"/>
                          <a:cs typeface="Times New Roman"/>
                        </a:rPr>
                        <a:t>Chico</a:t>
                      </a:r>
                      <a:endParaRPr sz="2000">
                        <a:latin typeface="Times New Roman"/>
                        <a:cs typeface="Times New Roman"/>
                      </a:endParaRPr>
                    </a:p>
                  </a:txBody>
                  <a:tcPr marL="0" marR="0" marT="317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0E9CF"/>
                    </a:solidFill>
                  </a:tcPr>
                </a:tc>
                <a:tc>
                  <a:txBody>
                    <a:bodyPr/>
                    <a:lstStyle/>
                    <a:p>
                      <a:pPr marL="434975" indent="-342265">
                        <a:lnSpc>
                          <a:spcPct val="100000"/>
                        </a:lnSpc>
                        <a:spcBef>
                          <a:spcPts val="150"/>
                        </a:spcBef>
                        <a:buSzPct val="95238"/>
                        <a:buFont typeface="Arial MT"/>
                        <a:buChar char="•"/>
                        <a:tabLst>
                          <a:tab pos="434975" algn="l"/>
                        </a:tabLst>
                      </a:pPr>
                      <a:r>
                        <a:rPr sz="2100" i="1" dirty="0">
                          <a:latin typeface="Times New Roman"/>
                          <a:cs typeface="Times New Roman"/>
                        </a:rPr>
                        <a:t>Non-</a:t>
                      </a:r>
                      <a:r>
                        <a:rPr sz="2100" i="1" spc="-20" dirty="0">
                          <a:latin typeface="Times New Roman"/>
                          <a:cs typeface="Times New Roman"/>
                        </a:rPr>
                        <a:t>green</a:t>
                      </a:r>
                      <a:r>
                        <a:rPr sz="2100" i="1" spc="-55" dirty="0">
                          <a:latin typeface="Times New Roman"/>
                          <a:cs typeface="Times New Roman"/>
                        </a:rPr>
                        <a:t> </a:t>
                      </a:r>
                      <a:r>
                        <a:rPr sz="2100" i="1" dirty="0">
                          <a:latin typeface="Times New Roman"/>
                          <a:cs typeface="Times New Roman"/>
                        </a:rPr>
                        <a:t>skin</a:t>
                      </a:r>
                      <a:r>
                        <a:rPr sz="2100" i="1" spc="-15" dirty="0">
                          <a:latin typeface="Times New Roman"/>
                          <a:cs typeface="Times New Roman"/>
                        </a:rPr>
                        <a:t> </a:t>
                      </a:r>
                      <a:r>
                        <a:rPr sz="2100" i="1" dirty="0">
                          <a:latin typeface="Times New Roman"/>
                          <a:cs typeface="Times New Roman"/>
                        </a:rPr>
                        <a:t>when</a:t>
                      </a:r>
                      <a:r>
                        <a:rPr sz="2100" i="1" spc="-10" dirty="0">
                          <a:latin typeface="Times New Roman"/>
                          <a:cs typeface="Times New Roman"/>
                        </a:rPr>
                        <a:t> rubbed</a:t>
                      </a:r>
                      <a:endParaRPr sz="2100">
                        <a:latin typeface="Times New Roman"/>
                        <a:cs typeface="Times New Roman"/>
                      </a:endParaRPr>
                    </a:p>
                  </a:txBody>
                  <a:tcPr marL="0" marR="0" marT="190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0E9CF"/>
                    </a:solidFill>
                  </a:tcPr>
                </a:tc>
                <a:extLst>
                  <a:ext uri="{0D108BD9-81ED-4DB2-BD59-A6C34878D82A}">
                    <a16:rowId xmlns:a16="http://schemas.microsoft.com/office/drawing/2014/main" val="10005"/>
                  </a:ext>
                </a:extLst>
              </a:tr>
              <a:tr h="396240">
                <a:tc>
                  <a:txBody>
                    <a:bodyPr/>
                    <a:lstStyle/>
                    <a:p>
                      <a:pPr algn="ctr">
                        <a:lnSpc>
                          <a:spcPct val="100000"/>
                        </a:lnSpc>
                        <a:spcBef>
                          <a:spcPts val="250"/>
                        </a:spcBef>
                      </a:pPr>
                      <a:r>
                        <a:rPr sz="2000" spc="45" dirty="0">
                          <a:latin typeface="Times New Roman"/>
                          <a:cs typeface="Times New Roman"/>
                        </a:rPr>
                        <a:t>Onion/Garlic</a:t>
                      </a:r>
                      <a:endParaRPr sz="2000">
                        <a:latin typeface="Times New Roman"/>
                        <a:cs typeface="Times New Roman"/>
                      </a:endParaRPr>
                    </a:p>
                  </a:txBody>
                  <a:tcPr marL="0" marR="0" marT="317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F4E9"/>
                    </a:solidFill>
                  </a:tcPr>
                </a:tc>
                <a:tc>
                  <a:txBody>
                    <a:bodyPr/>
                    <a:lstStyle/>
                    <a:p>
                      <a:pPr marL="434975" indent="-342265">
                        <a:lnSpc>
                          <a:spcPct val="100000"/>
                        </a:lnSpc>
                        <a:spcBef>
                          <a:spcPts val="150"/>
                        </a:spcBef>
                        <a:buSzPct val="95238"/>
                        <a:buFont typeface="Arial MT"/>
                        <a:buChar char="•"/>
                        <a:tabLst>
                          <a:tab pos="434975" algn="l"/>
                        </a:tabLst>
                      </a:pPr>
                      <a:r>
                        <a:rPr sz="2100" i="1" spc="-55" dirty="0">
                          <a:latin typeface="Times New Roman"/>
                          <a:cs typeface="Times New Roman"/>
                        </a:rPr>
                        <a:t>Tight</a:t>
                      </a:r>
                      <a:r>
                        <a:rPr sz="2100" i="1" spc="-45" dirty="0">
                          <a:latin typeface="Times New Roman"/>
                          <a:cs typeface="Times New Roman"/>
                        </a:rPr>
                        <a:t> </a:t>
                      </a:r>
                      <a:r>
                        <a:rPr sz="2100" i="1" spc="-20" dirty="0">
                          <a:latin typeface="Times New Roman"/>
                          <a:cs typeface="Times New Roman"/>
                        </a:rPr>
                        <a:t>neck</a:t>
                      </a:r>
                      <a:endParaRPr sz="2100">
                        <a:latin typeface="Times New Roman"/>
                        <a:cs typeface="Times New Roman"/>
                      </a:endParaRPr>
                    </a:p>
                  </a:txBody>
                  <a:tcPr marL="0" marR="0" marT="190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F4E9"/>
                    </a:solidFill>
                  </a:tcPr>
                </a:tc>
                <a:extLst>
                  <a:ext uri="{0D108BD9-81ED-4DB2-BD59-A6C34878D82A}">
                    <a16:rowId xmlns:a16="http://schemas.microsoft.com/office/drawing/2014/main" val="10006"/>
                  </a:ext>
                </a:extLst>
              </a:tr>
              <a:tr h="396240">
                <a:tc>
                  <a:txBody>
                    <a:bodyPr/>
                    <a:lstStyle/>
                    <a:p>
                      <a:pPr algn="ctr">
                        <a:lnSpc>
                          <a:spcPct val="100000"/>
                        </a:lnSpc>
                        <a:spcBef>
                          <a:spcPts val="254"/>
                        </a:spcBef>
                      </a:pPr>
                      <a:r>
                        <a:rPr sz="2000" spc="-10" dirty="0">
                          <a:latin typeface="Times New Roman"/>
                          <a:cs typeface="Times New Roman"/>
                        </a:rPr>
                        <a:t>Starapple</a:t>
                      </a:r>
                      <a:endParaRPr sz="2000">
                        <a:latin typeface="Times New Roman"/>
                        <a:cs typeface="Times New Roman"/>
                      </a:endParaRPr>
                    </a:p>
                  </a:txBody>
                  <a:tcPr marL="0" marR="0" marT="3238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0E9CF"/>
                    </a:solidFill>
                  </a:tcPr>
                </a:tc>
                <a:tc>
                  <a:txBody>
                    <a:bodyPr/>
                    <a:lstStyle/>
                    <a:p>
                      <a:pPr marL="434975" indent="-342265">
                        <a:lnSpc>
                          <a:spcPct val="100000"/>
                        </a:lnSpc>
                        <a:spcBef>
                          <a:spcPts val="155"/>
                        </a:spcBef>
                        <a:buSzPct val="95238"/>
                        <a:buFont typeface="Arial MT"/>
                        <a:buChar char="•"/>
                        <a:tabLst>
                          <a:tab pos="434975" algn="l"/>
                        </a:tabLst>
                      </a:pPr>
                      <a:r>
                        <a:rPr sz="2100" i="1" spc="-10" dirty="0">
                          <a:latin typeface="Times New Roman"/>
                          <a:cs typeface="Times New Roman"/>
                        </a:rPr>
                        <a:t>shiny</a:t>
                      </a:r>
                      <a:endParaRPr sz="2100">
                        <a:latin typeface="Times New Roman"/>
                        <a:cs typeface="Times New Roman"/>
                      </a:endParaRPr>
                    </a:p>
                  </a:txBody>
                  <a:tcPr marL="0" marR="0" marT="196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0E9CF"/>
                    </a:solidFill>
                  </a:tcPr>
                </a:tc>
                <a:extLst>
                  <a:ext uri="{0D108BD9-81ED-4DB2-BD59-A6C34878D82A}">
                    <a16:rowId xmlns:a16="http://schemas.microsoft.com/office/drawing/2014/main" val="10007"/>
                  </a:ext>
                </a:extLst>
              </a:tr>
              <a:tr h="701040">
                <a:tc>
                  <a:txBody>
                    <a:bodyPr/>
                    <a:lstStyle/>
                    <a:p>
                      <a:pPr marL="610235" marR="600075" indent="292100">
                        <a:lnSpc>
                          <a:spcPct val="100000"/>
                        </a:lnSpc>
                        <a:spcBef>
                          <a:spcPts val="254"/>
                        </a:spcBef>
                      </a:pPr>
                      <a:r>
                        <a:rPr sz="2000" spc="-20" dirty="0">
                          <a:latin typeface="Times New Roman"/>
                          <a:cs typeface="Times New Roman"/>
                        </a:rPr>
                        <a:t>Sweetsop</a:t>
                      </a:r>
                      <a:r>
                        <a:rPr sz="2000" spc="-60" dirty="0">
                          <a:latin typeface="Times New Roman"/>
                          <a:cs typeface="Times New Roman"/>
                        </a:rPr>
                        <a:t> </a:t>
                      </a:r>
                      <a:r>
                        <a:rPr sz="2000" spc="-10" dirty="0">
                          <a:latin typeface="Times New Roman"/>
                          <a:cs typeface="Times New Roman"/>
                        </a:rPr>
                        <a:t>(Atis) </a:t>
                      </a:r>
                      <a:r>
                        <a:rPr sz="2000" dirty="0">
                          <a:latin typeface="Times New Roman"/>
                          <a:cs typeface="Times New Roman"/>
                        </a:rPr>
                        <a:t>Sour</a:t>
                      </a:r>
                      <a:r>
                        <a:rPr sz="2000" spc="-45" dirty="0">
                          <a:latin typeface="Times New Roman"/>
                          <a:cs typeface="Times New Roman"/>
                        </a:rPr>
                        <a:t> </a:t>
                      </a:r>
                      <a:r>
                        <a:rPr sz="2000" dirty="0">
                          <a:latin typeface="Times New Roman"/>
                          <a:cs typeface="Times New Roman"/>
                        </a:rPr>
                        <a:t>sop</a:t>
                      </a:r>
                      <a:r>
                        <a:rPr sz="2000" spc="-35" dirty="0">
                          <a:latin typeface="Times New Roman"/>
                          <a:cs typeface="Times New Roman"/>
                        </a:rPr>
                        <a:t> </a:t>
                      </a:r>
                      <a:r>
                        <a:rPr sz="2000" spc="-10" dirty="0">
                          <a:latin typeface="Times New Roman"/>
                          <a:cs typeface="Times New Roman"/>
                        </a:rPr>
                        <a:t>(guyabano)</a:t>
                      </a:r>
                      <a:endParaRPr sz="2000">
                        <a:latin typeface="Times New Roman"/>
                        <a:cs typeface="Times New Roman"/>
                      </a:endParaRPr>
                    </a:p>
                  </a:txBody>
                  <a:tcPr marL="0" marR="0" marT="3238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F4E9"/>
                    </a:solidFill>
                  </a:tcPr>
                </a:tc>
                <a:tc>
                  <a:txBody>
                    <a:bodyPr/>
                    <a:lstStyle/>
                    <a:p>
                      <a:pPr marL="434975" indent="-342265">
                        <a:lnSpc>
                          <a:spcPct val="100000"/>
                        </a:lnSpc>
                        <a:spcBef>
                          <a:spcPts val="155"/>
                        </a:spcBef>
                        <a:buSzPct val="95238"/>
                        <a:buFont typeface="Arial MT"/>
                        <a:buChar char="•"/>
                        <a:tabLst>
                          <a:tab pos="434975" algn="l"/>
                        </a:tabLst>
                      </a:pPr>
                      <a:r>
                        <a:rPr sz="2100" i="1" spc="-40" dirty="0">
                          <a:latin typeface="Times New Roman"/>
                          <a:cs typeface="Times New Roman"/>
                        </a:rPr>
                        <a:t>Distended</a:t>
                      </a:r>
                      <a:r>
                        <a:rPr sz="2100" i="1" spc="-55" dirty="0">
                          <a:latin typeface="Times New Roman"/>
                          <a:cs typeface="Times New Roman"/>
                        </a:rPr>
                        <a:t> </a:t>
                      </a:r>
                      <a:r>
                        <a:rPr sz="2100" i="1" spc="-20" dirty="0">
                          <a:latin typeface="Times New Roman"/>
                          <a:cs typeface="Times New Roman"/>
                        </a:rPr>
                        <a:t>skin</a:t>
                      </a:r>
                      <a:endParaRPr sz="2100">
                        <a:latin typeface="Times New Roman"/>
                        <a:cs typeface="Times New Roman"/>
                      </a:endParaRPr>
                    </a:p>
                  </a:txBody>
                  <a:tcPr marL="0" marR="0" marT="196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F4E9"/>
                    </a:solidFill>
                  </a:tcPr>
                </a:tc>
                <a:extLst>
                  <a:ext uri="{0D108BD9-81ED-4DB2-BD59-A6C34878D82A}">
                    <a16:rowId xmlns:a16="http://schemas.microsoft.com/office/drawing/2014/main" val="10008"/>
                  </a:ext>
                </a:extLst>
              </a:tr>
              <a:tr h="396240">
                <a:tc>
                  <a:txBody>
                    <a:bodyPr/>
                    <a:lstStyle/>
                    <a:p>
                      <a:pPr marL="635" algn="ctr">
                        <a:lnSpc>
                          <a:spcPct val="100000"/>
                        </a:lnSpc>
                        <a:spcBef>
                          <a:spcPts val="254"/>
                        </a:spcBef>
                      </a:pPr>
                      <a:r>
                        <a:rPr sz="2000" spc="-10" dirty="0">
                          <a:latin typeface="Times New Roman"/>
                          <a:cs typeface="Times New Roman"/>
                        </a:rPr>
                        <a:t>Yam/Taro</a:t>
                      </a:r>
                      <a:endParaRPr sz="2000">
                        <a:latin typeface="Times New Roman"/>
                        <a:cs typeface="Times New Roman"/>
                      </a:endParaRPr>
                    </a:p>
                  </a:txBody>
                  <a:tcPr marL="0" marR="0" marT="3238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0E9CF"/>
                    </a:solidFill>
                  </a:tcPr>
                </a:tc>
                <a:tc>
                  <a:txBody>
                    <a:bodyPr/>
                    <a:lstStyle/>
                    <a:p>
                      <a:pPr marL="434975" indent="-342265">
                        <a:lnSpc>
                          <a:spcPct val="100000"/>
                        </a:lnSpc>
                        <a:spcBef>
                          <a:spcPts val="155"/>
                        </a:spcBef>
                        <a:buSzPct val="95238"/>
                        <a:buFont typeface="Arial MT"/>
                        <a:buChar char="•"/>
                        <a:tabLst>
                          <a:tab pos="434975" algn="l"/>
                        </a:tabLst>
                      </a:pPr>
                      <a:r>
                        <a:rPr sz="2100" i="1" spc="-10" dirty="0">
                          <a:latin typeface="Times New Roman"/>
                          <a:cs typeface="Times New Roman"/>
                        </a:rPr>
                        <a:t>(gabi)</a:t>
                      </a:r>
                      <a:r>
                        <a:rPr sz="2100" i="1" spc="-65" dirty="0">
                          <a:latin typeface="Times New Roman"/>
                          <a:cs typeface="Times New Roman"/>
                        </a:rPr>
                        <a:t> </a:t>
                      </a:r>
                      <a:r>
                        <a:rPr sz="2100" i="1" dirty="0">
                          <a:latin typeface="Times New Roman"/>
                          <a:cs typeface="Times New Roman"/>
                        </a:rPr>
                        <a:t>dry</a:t>
                      </a:r>
                      <a:r>
                        <a:rPr sz="2100" i="1" spc="-90" dirty="0">
                          <a:latin typeface="Times New Roman"/>
                          <a:cs typeface="Times New Roman"/>
                        </a:rPr>
                        <a:t> </a:t>
                      </a:r>
                      <a:r>
                        <a:rPr sz="2100" i="1" spc="-10" dirty="0">
                          <a:latin typeface="Times New Roman"/>
                          <a:cs typeface="Times New Roman"/>
                        </a:rPr>
                        <a:t>leaves</a:t>
                      </a:r>
                      <a:endParaRPr sz="2100">
                        <a:latin typeface="Times New Roman"/>
                        <a:cs typeface="Times New Roman"/>
                      </a:endParaRPr>
                    </a:p>
                  </a:txBody>
                  <a:tcPr marL="0" marR="0" marT="196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0E9CF"/>
                    </a:solidFill>
                  </a:tcPr>
                </a:tc>
                <a:extLst>
                  <a:ext uri="{0D108BD9-81ED-4DB2-BD59-A6C34878D82A}">
                    <a16:rowId xmlns:a16="http://schemas.microsoft.com/office/drawing/2014/main" val="10009"/>
                  </a:ext>
                </a:extLst>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4500" y="432498"/>
            <a:ext cx="5478780" cy="1397635"/>
          </a:xfrm>
          <a:prstGeom prst="rect">
            <a:avLst/>
          </a:prstGeom>
        </p:spPr>
        <p:txBody>
          <a:bodyPr vert="horz" wrap="square" lIns="0" tIns="12700" rIns="0" bIns="0" rtlCol="0">
            <a:spAutoFit/>
          </a:bodyPr>
          <a:lstStyle/>
          <a:p>
            <a:pPr marL="12700" marR="5080">
              <a:lnSpc>
                <a:spcPct val="100000"/>
              </a:lnSpc>
              <a:spcBef>
                <a:spcPts val="100"/>
              </a:spcBef>
            </a:pPr>
            <a:r>
              <a:rPr sz="4500" spc="-50" dirty="0">
                <a:solidFill>
                  <a:srgbClr val="04607A"/>
                </a:solidFill>
              </a:rPr>
              <a:t>Physiological</a:t>
            </a:r>
            <a:r>
              <a:rPr sz="4500" spc="-215" dirty="0">
                <a:solidFill>
                  <a:srgbClr val="04607A"/>
                </a:solidFill>
              </a:rPr>
              <a:t> </a:t>
            </a:r>
            <a:r>
              <a:rPr sz="4500" spc="-10" dirty="0">
                <a:solidFill>
                  <a:srgbClr val="04607A"/>
                </a:solidFill>
              </a:rPr>
              <a:t>Process</a:t>
            </a:r>
            <a:r>
              <a:rPr sz="4500" spc="-235" dirty="0">
                <a:solidFill>
                  <a:srgbClr val="04607A"/>
                </a:solidFill>
              </a:rPr>
              <a:t> </a:t>
            </a:r>
            <a:r>
              <a:rPr sz="4500" spc="40" dirty="0">
                <a:solidFill>
                  <a:srgbClr val="04607A"/>
                </a:solidFill>
              </a:rPr>
              <a:t>at </a:t>
            </a:r>
            <a:r>
              <a:rPr sz="4500" spc="-10" dirty="0">
                <a:solidFill>
                  <a:srgbClr val="04607A"/>
                </a:solidFill>
              </a:rPr>
              <a:t>Postharvest</a:t>
            </a:r>
            <a:endParaRPr sz="4500"/>
          </a:p>
        </p:txBody>
      </p:sp>
      <p:sp>
        <p:nvSpPr>
          <p:cNvPr id="3" name="object 3"/>
          <p:cNvSpPr txBox="1"/>
          <p:nvPr/>
        </p:nvSpPr>
        <p:spPr>
          <a:xfrm>
            <a:off x="625157" y="2505773"/>
            <a:ext cx="6729095" cy="2929890"/>
          </a:xfrm>
          <a:prstGeom prst="rect">
            <a:avLst/>
          </a:prstGeom>
        </p:spPr>
        <p:txBody>
          <a:bodyPr vert="horz" wrap="square" lIns="0" tIns="12700" rIns="0" bIns="0" rtlCol="0">
            <a:spAutoFit/>
          </a:bodyPr>
          <a:lstStyle/>
          <a:p>
            <a:pPr marL="370205" indent="-357505">
              <a:lnSpc>
                <a:spcPct val="100000"/>
              </a:lnSpc>
              <a:spcBef>
                <a:spcPts val="100"/>
              </a:spcBef>
              <a:buClr>
                <a:srgbClr val="0AD0D9"/>
              </a:buClr>
              <a:buSzPct val="94230"/>
              <a:buFont typeface="Wingdings"/>
              <a:buChar char=""/>
              <a:tabLst>
                <a:tab pos="370205" algn="l"/>
                <a:tab pos="2593975" algn="l"/>
              </a:tabLst>
            </a:pPr>
            <a:r>
              <a:rPr sz="2600" dirty="0">
                <a:solidFill>
                  <a:srgbClr val="C00000"/>
                </a:solidFill>
                <a:latin typeface="Times New Roman"/>
                <a:cs typeface="Times New Roman"/>
              </a:rPr>
              <a:t>Transpiration</a:t>
            </a:r>
            <a:r>
              <a:rPr sz="2600" spc="415" dirty="0">
                <a:solidFill>
                  <a:srgbClr val="C00000"/>
                </a:solidFill>
                <a:latin typeface="Times New Roman"/>
                <a:cs typeface="Times New Roman"/>
              </a:rPr>
              <a:t> </a:t>
            </a:r>
            <a:r>
              <a:rPr sz="2600" spc="135" dirty="0">
                <a:latin typeface="Times New Roman"/>
                <a:cs typeface="Times New Roman"/>
              </a:rPr>
              <a:t>-</a:t>
            </a:r>
            <a:r>
              <a:rPr sz="2600" dirty="0">
                <a:latin typeface="Times New Roman"/>
                <a:cs typeface="Times New Roman"/>
              </a:rPr>
              <a:t>	</a:t>
            </a:r>
            <a:r>
              <a:rPr sz="2800" dirty="0">
                <a:latin typeface="Times New Roman"/>
                <a:cs typeface="Times New Roman"/>
              </a:rPr>
              <a:t>weight</a:t>
            </a:r>
            <a:r>
              <a:rPr sz="2800" spc="-25" dirty="0">
                <a:latin typeface="Times New Roman"/>
                <a:cs typeface="Times New Roman"/>
              </a:rPr>
              <a:t> </a:t>
            </a:r>
            <a:r>
              <a:rPr sz="2800" dirty="0">
                <a:latin typeface="Times New Roman"/>
                <a:cs typeface="Times New Roman"/>
              </a:rPr>
              <a:t>loss</a:t>
            </a:r>
            <a:r>
              <a:rPr sz="2800" spc="-10" dirty="0">
                <a:latin typeface="Times New Roman"/>
                <a:cs typeface="Times New Roman"/>
              </a:rPr>
              <a:t> </a:t>
            </a:r>
            <a:r>
              <a:rPr sz="2800" spc="90" dirty="0">
                <a:latin typeface="Times New Roman"/>
                <a:cs typeface="Times New Roman"/>
              </a:rPr>
              <a:t>and</a:t>
            </a:r>
            <a:r>
              <a:rPr sz="2800" spc="-25" dirty="0">
                <a:latin typeface="Times New Roman"/>
                <a:cs typeface="Times New Roman"/>
              </a:rPr>
              <a:t> </a:t>
            </a:r>
            <a:r>
              <a:rPr sz="2800" spc="50" dirty="0">
                <a:latin typeface="Times New Roman"/>
                <a:cs typeface="Times New Roman"/>
              </a:rPr>
              <a:t>reduction</a:t>
            </a:r>
            <a:r>
              <a:rPr sz="2800" spc="-15" dirty="0">
                <a:latin typeface="Times New Roman"/>
                <a:cs typeface="Times New Roman"/>
              </a:rPr>
              <a:t> </a:t>
            </a:r>
            <a:r>
              <a:rPr sz="2800" spc="35" dirty="0">
                <a:latin typeface="Times New Roman"/>
                <a:cs typeface="Times New Roman"/>
              </a:rPr>
              <a:t>in</a:t>
            </a:r>
            <a:endParaRPr sz="2800">
              <a:latin typeface="Times New Roman"/>
              <a:cs typeface="Times New Roman"/>
            </a:endParaRPr>
          </a:p>
          <a:p>
            <a:pPr marL="3221355">
              <a:lnSpc>
                <a:spcPct val="100000"/>
              </a:lnSpc>
              <a:spcBef>
                <a:spcPts val="5"/>
              </a:spcBef>
            </a:pPr>
            <a:r>
              <a:rPr sz="2800" spc="-10" dirty="0">
                <a:latin typeface="Times New Roman"/>
                <a:cs typeface="Times New Roman"/>
              </a:rPr>
              <a:t>quality</a:t>
            </a:r>
            <a:endParaRPr sz="2800">
              <a:latin typeface="Times New Roman"/>
              <a:cs typeface="Times New Roman"/>
            </a:endParaRPr>
          </a:p>
          <a:p>
            <a:pPr>
              <a:lnSpc>
                <a:spcPct val="100000"/>
              </a:lnSpc>
              <a:spcBef>
                <a:spcPts val="1480"/>
              </a:spcBef>
            </a:pPr>
            <a:endParaRPr sz="2800">
              <a:latin typeface="Times New Roman"/>
              <a:cs typeface="Times New Roman"/>
            </a:endParaRPr>
          </a:p>
          <a:p>
            <a:pPr marL="286385" indent="-285750">
              <a:lnSpc>
                <a:spcPct val="100000"/>
              </a:lnSpc>
              <a:buClr>
                <a:srgbClr val="0AD0D9"/>
              </a:buClr>
              <a:buSzPct val="91071"/>
              <a:buFont typeface="Segoe UI Symbol"/>
              <a:buChar char="⚫"/>
              <a:tabLst>
                <a:tab pos="286385" algn="l"/>
              </a:tabLst>
            </a:pPr>
            <a:r>
              <a:rPr sz="2800" dirty="0">
                <a:latin typeface="Times New Roman"/>
                <a:cs typeface="Times New Roman"/>
              </a:rPr>
              <a:t>Wilting,</a:t>
            </a:r>
            <a:r>
              <a:rPr sz="2800" spc="-110" dirty="0">
                <a:latin typeface="Times New Roman"/>
                <a:cs typeface="Times New Roman"/>
              </a:rPr>
              <a:t> </a:t>
            </a:r>
            <a:r>
              <a:rPr sz="2800" dirty="0">
                <a:latin typeface="Times New Roman"/>
                <a:cs typeface="Times New Roman"/>
              </a:rPr>
              <a:t>shrivelling,</a:t>
            </a:r>
            <a:r>
              <a:rPr sz="2800" spc="-60" dirty="0">
                <a:latin typeface="Times New Roman"/>
                <a:cs typeface="Times New Roman"/>
              </a:rPr>
              <a:t> </a:t>
            </a:r>
            <a:r>
              <a:rPr sz="2800" spc="-10" dirty="0">
                <a:latin typeface="Times New Roman"/>
                <a:cs typeface="Times New Roman"/>
              </a:rPr>
              <a:t>toughening</a:t>
            </a:r>
            <a:endParaRPr sz="2800">
              <a:latin typeface="Times New Roman"/>
              <a:cs typeface="Times New Roman"/>
            </a:endParaRPr>
          </a:p>
          <a:p>
            <a:pPr marL="285750" indent="-285750">
              <a:lnSpc>
                <a:spcPct val="100000"/>
              </a:lnSpc>
              <a:spcBef>
                <a:spcPts val="685"/>
              </a:spcBef>
              <a:buClr>
                <a:srgbClr val="0AD0D9"/>
              </a:buClr>
              <a:buSzPct val="91071"/>
              <a:buFont typeface="Segoe UI Symbol"/>
              <a:buChar char="⚫"/>
              <a:tabLst>
                <a:tab pos="285750" algn="l"/>
                <a:tab pos="2946400" algn="l"/>
              </a:tabLst>
            </a:pPr>
            <a:r>
              <a:rPr sz="2800" spc="-135" dirty="0">
                <a:latin typeface="Times New Roman"/>
                <a:cs typeface="Times New Roman"/>
              </a:rPr>
              <a:t>Loss</a:t>
            </a:r>
            <a:r>
              <a:rPr sz="2800" spc="-40" dirty="0">
                <a:latin typeface="Times New Roman"/>
                <a:cs typeface="Times New Roman"/>
              </a:rPr>
              <a:t> </a:t>
            </a:r>
            <a:r>
              <a:rPr sz="2800" spc="50" dirty="0">
                <a:latin typeface="Times New Roman"/>
                <a:cs typeface="Times New Roman"/>
              </a:rPr>
              <a:t>in</a:t>
            </a:r>
            <a:r>
              <a:rPr sz="2800" spc="-40" dirty="0">
                <a:latin typeface="Times New Roman"/>
                <a:cs typeface="Times New Roman"/>
              </a:rPr>
              <a:t> </a:t>
            </a:r>
            <a:r>
              <a:rPr sz="2800" dirty="0">
                <a:latin typeface="Times New Roman"/>
                <a:cs typeface="Times New Roman"/>
              </a:rPr>
              <a:t>viability</a:t>
            </a:r>
            <a:r>
              <a:rPr sz="2800" spc="-45" dirty="0">
                <a:latin typeface="Times New Roman"/>
                <a:cs typeface="Times New Roman"/>
              </a:rPr>
              <a:t> </a:t>
            </a:r>
            <a:r>
              <a:rPr sz="2800" spc="145" dirty="0">
                <a:latin typeface="Times New Roman"/>
                <a:cs typeface="Times New Roman"/>
              </a:rPr>
              <a:t>-</a:t>
            </a:r>
            <a:r>
              <a:rPr sz="2800" dirty="0">
                <a:latin typeface="Times New Roman"/>
                <a:cs typeface="Times New Roman"/>
              </a:rPr>
              <a:t>	</a:t>
            </a:r>
            <a:r>
              <a:rPr sz="2800" spc="55" dirty="0">
                <a:latin typeface="Times New Roman"/>
                <a:cs typeface="Times New Roman"/>
              </a:rPr>
              <a:t>recalcitrant</a:t>
            </a:r>
            <a:r>
              <a:rPr sz="2800" spc="-15" dirty="0">
                <a:latin typeface="Times New Roman"/>
                <a:cs typeface="Times New Roman"/>
              </a:rPr>
              <a:t> </a:t>
            </a:r>
            <a:r>
              <a:rPr sz="2800" spc="-20" dirty="0">
                <a:latin typeface="Times New Roman"/>
                <a:cs typeface="Times New Roman"/>
              </a:rPr>
              <a:t>seed</a:t>
            </a:r>
            <a:endParaRPr sz="2800">
              <a:latin typeface="Times New Roman"/>
              <a:cs typeface="Times New Roman"/>
            </a:endParaRPr>
          </a:p>
          <a:p>
            <a:pPr marL="286385" indent="-285750">
              <a:lnSpc>
                <a:spcPct val="100000"/>
              </a:lnSpc>
              <a:spcBef>
                <a:spcPts val="680"/>
              </a:spcBef>
              <a:buClr>
                <a:srgbClr val="0AD0D9"/>
              </a:buClr>
              <a:buSzPct val="91071"/>
              <a:buFont typeface="Segoe UI Symbol"/>
              <a:buChar char="⚫"/>
              <a:tabLst>
                <a:tab pos="286385" algn="l"/>
                <a:tab pos="2832100" algn="l"/>
              </a:tabLst>
            </a:pPr>
            <a:r>
              <a:rPr sz="2800" dirty="0">
                <a:latin typeface="Times New Roman"/>
                <a:cs typeface="Times New Roman"/>
              </a:rPr>
              <a:t>Determinants</a:t>
            </a:r>
            <a:r>
              <a:rPr sz="2800" spc="495" dirty="0">
                <a:latin typeface="Times New Roman"/>
                <a:cs typeface="Times New Roman"/>
              </a:rPr>
              <a:t> </a:t>
            </a:r>
            <a:r>
              <a:rPr sz="2800" spc="195" dirty="0">
                <a:latin typeface="Times New Roman"/>
                <a:cs typeface="Times New Roman"/>
              </a:rPr>
              <a:t>-</a:t>
            </a:r>
            <a:r>
              <a:rPr sz="2800" spc="145" dirty="0">
                <a:latin typeface="Times New Roman"/>
                <a:cs typeface="Times New Roman"/>
              </a:rPr>
              <a:t>-</a:t>
            </a:r>
            <a:r>
              <a:rPr sz="2800" dirty="0">
                <a:latin typeface="Times New Roman"/>
                <a:cs typeface="Times New Roman"/>
              </a:rPr>
              <a:t>	</a:t>
            </a:r>
            <a:r>
              <a:rPr sz="2800" spc="60" dirty="0">
                <a:latin typeface="Times New Roman"/>
                <a:cs typeface="Times New Roman"/>
              </a:rPr>
              <a:t>temperature</a:t>
            </a:r>
            <a:r>
              <a:rPr sz="2800" spc="55" dirty="0">
                <a:latin typeface="Times New Roman"/>
                <a:cs typeface="Times New Roman"/>
              </a:rPr>
              <a:t> </a:t>
            </a:r>
            <a:r>
              <a:rPr sz="2800" spc="90" dirty="0">
                <a:latin typeface="Times New Roman"/>
                <a:cs typeface="Times New Roman"/>
              </a:rPr>
              <a:t>and</a:t>
            </a:r>
            <a:r>
              <a:rPr sz="2800" spc="25" dirty="0">
                <a:latin typeface="Times New Roman"/>
                <a:cs typeface="Times New Roman"/>
              </a:rPr>
              <a:t> </a:t>
            </a:r>
            <a:r>
              <a:rPr sz="2800" spc="-25" dirty="0">
                <a:latin typeface="Times New Roman"/>
                <a:cs typeface="Times New Roman"/>
              </a:rPr>
              <a:t>RH</a:t>
            </a:r>
            <a:endParaRPr sz="2800">
              <a:latin typeface="Times New Roman"/>
              <a:cs typeface="Times New Roman"/>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90244" y="1172209"/>
            <a:ext cx="4999990" cy="1293495"/>
          </a:xfrm>
          <a:prstGeom prst="rect">
            <a:avLst/>
          </a:prstGeom>
        </p:spPr>
        <p:txBody>
          <a:bodyPr vert="horz" wrap="square" lIns="0" tIns="12700" rIns="0" bIns="0" rtlCol="0">
            <a:spAutoFit/>
          </a:bodyPr>
          <a:lstStyle/>
          <a:p>
            <a:pPr marL="362585" indent="-349885">
              <a:lnSpc>
                <a:spcPct val="100000"/>
              </a:lnSpc>
              <a:spcBef>
                <a:spcPts val="100"/>
              </a:spcBef>
              <a:buClr>
                <a:srgbClr val="0AD0D9"/>
              </a:buClr>
              <a:buSzPct val="93750"/>
              <a:buFont typeface="Wingdings"/>
              <a:buChar char=""/>
              <a:tabLst>
                <a:tab pos="362585" algn="l"/>
                <a:tab pos="2123440" algn="l"/>
              </a:tabLst>
            </a:pPr>
            <a:r>
              <a:rPr sz="2400" dirty="0">
                <a:solidFill>
                  <a:srgbClr val="C00000"/>
                </a:solidFill>
                <a:latin typeface="Times New Roman"/>
                <a:cs typeface="Times New Roman"/>
              </a:rPr>
              <a:t>Respiration</a:t>
            </a:r>
            <a:r>
              <a:rPr sz="2400" spc="-85" dirty="0">
                <a:solidFill>
                  <a:srgbClr val="C00000"/>
                </a:solidFill>
                <a:latin typeface="Times New Roman"/>
                <a:cs typeface="Times New Roman"/>
              </a:rPr>
              <a:t> </a:t>
            </a:r>
            <a:r>
              <a:rPr sz="2400" spc="114" dirty="0">
                <a:latin typeface="Times New Roman"/>
                <a:cs typeface="Times New Roman"/>
              </a:rPr>
              <a:t>-</a:t>
            </a:r>
            <a:r>
              <a:rPr sz="2400" dirty="0">
                <a:latin typeface="Times New Roman"/>
                <a:cs typeface="Times New Roman"/>
              </a:rPr>
              <a:t>	</a:t>
            </a:r>
            <a:r>
              <a:rPr sz="2600" spc="-20" dirty="0">
                <a:latin typeface="Times New Roman"/>
                <a:cs typeface="Times New Roman"/>
              </a:rPr>
              <a:t>loss</a:t>
            </a:r>
            <a:r>
              <a:rPr sz="2600" spc="-105" dirty="0">
                <a:latin typeface="Times New Roman"/>
                <a:cs typeface="Times New Roman"/>
              </a:rPr>
              <a:t> </a:t>
            </a:r>
            <a:r>
              <a:rPr sz="2600" dirty="0">
                <a:latin typeface="Times New Roman"/>
                <a:cs typeface="Times New Roman"/>
              </a:rPr>
              <a:t>of</a:t>
            </a:r>
            <a:r>
              <a:rPr sz="2600" spc="85" dirty="0">
                <a:latin typeface="Times New Roman"/>
                <a:cs typeface="Times New Roman"/>
              </a:rPr>
              <a:t> </a:t>
            </a:r>
            <a:r>
              <a:rPr sz="2600" dirty="0">
                <a:latin typeface="Times New Roman"/>
                <a:cs typeface="Times New Roman"/>
              </a:rPr>
              <a:t>food</a:t>
            </a:r>
            <a:r>
              <a:rPr sz="2600" spc="-114" dirty="0">
                <a:latin typeface="Times New Roman"/>
                <a:cs typeface="Times New Roman"/>
              </a:rPr>
              <a:t> </a:t>
            </a:r>
            <a:r>
              <a:rPr sz="2600" spc="-10" dirty="0">
                <a:latin typeface="Times New Roman"/>
                <a:cs typeface="Times New Roman"/>
              </a:rPr>
              <a:t>reserves</a:t>
            </a:r>
            <a:endParaRPr sz="2600">
              <a:latin typeface="Times New Roman"/>
              <a:cs typeface="Times New Roman"/>
            </a:endParaRPr>
          </a:p>
          <a:p>
            <a:pPr>
              <a:lnSpc>
                <a:spcPct val="100000"/>
              </a:lnSpc>
              <a:spcBef>
                <a:spcPts val="750"/>
              </a:spcBef>
            </a:pPr>
            <a:endParaRPr sz="2600">
              <a:latin typeface="Times New Roman"/>
              <a:cs typeface="Times New Roman"/>
            </a:endParaRPr>
          </a:p>
          <a:p>
            <a:pPr marL="370205" indent="-357505">
              <a:lnSpc>
                <a:spcPct val="100000"/>
              </a:lnSpc>
              <a:buClr>
                <a:srgbClr val="0AD0D9"/>
              </a:buClr>
              <a:buSzPct val="94230"/>
              <a:buFont typeface="Segoe UI Symbol"/>
              <a:buChar char="⚫"/>
              <a:tabLst>
                <a:tab pos="370205" algn="l"/>
                <a:tab pos="1125220" algn="l"/>
              </a:tabLst>
            </a:pPr>
            <a:r>
              <a:rPr sz="2600" spc="-20" dirty="0">
                <a:latin typeface="Times New Roman"/>
                <a:cs typeface="Times New Roman"/>
              </a:rPr>
              <a:t>CO</a:t>
            </a:r>
            <a:r>
              <a:rPr sz="1700" spc="-20" dirty="0">
                <a:latin typeface="Times New Roman"/>
                <a:cs typeface="Times New Roman"/>
              </a:rPr>
              <a:t>2,</a:t>
            </a:r>
            <a:r>
              <a:rPr sz="1700" dirty="0">
                <a:latin typeface="Times New Roman"/>
                <a:cs typeface="Times New Roman"/>
              </a:rPr>
              <a:t>	</a:t>
            </a:r>
            <a:r>
              <a:rPr sz="2600" dirty="0">
                <a:latin typeface="Times New Roman"/>
                <a:cs typeface="Times New Roman"/>
              </a:rPr>
              <a:t>H</a:t>
            </a:r>
            <a:r>
              <a:rPr sz="1900" dirty="0">
                <a:latin typeface="Times New Roman"/>
                <a:cs typeface="Times New Roman"/>
              </a:rPr>
              <a:t>2</a:t>
            </a:r>
            <a:r>
              <a:rPr sz="2600" dirty="0">
                <a:latin typeface="Times New Roman"/>
                <a:cs typeface="Times New Roman"/>
              </a:rPr>
              <a:t>O,</a:t>
            </a:r>
            <a:r>
              <a:rPr sz="2600" spc="-50" dirty="0">
                <a:latin typeface="Times New Roman"/>
                <a:cs typeface="Times New Roman"/>
              </a:rPr>
              <a:t> </a:t>
            </a:r>
            <a:r>
              <a:rPr sz="2600" spc="75" dirty="0">
                <a:latin typeface="Times New Roman"/>
                <a:cs typeface="Times New Roman"/>
              </a:rPr>
              <a:t>and</a:t>
            </a:r>
            <a:r>
              <a:rPr sz="2600" spc="-85" dirty="0">
                <a:latin typeface="Times New Roman"/>
                <a:cs typeface="Times New Roman"/>
              </a:rPr>
              <a:t> </a:t>
            </a:r>
            <a:r>
              <a:rPr sz="2600" spc="-10" dirty="0">
                <a:latin typeface="Times New Roman"/>
                <a:cs typeface="Times New Roman"/>
              </a:rPr>
              <a:t>Energy</a:t>
            </a:r>
            <a:r>
              <a:rPr sz="2600" spc="-65" dirty="0">
                <a:latin typeface="Times New Roman"/>
                <a:cs typeface="Times New Roman"/>
              </a:rPr>
              <a:t> </a:t>
            </a:r>
            <a:r>
              <a:rPr sz="2600" spc="185" dirty="0">
                <a:latin typeface="Times New Roman"/>
                <a:cs typeface="Times New Roman"/>
              </a:rPr>
              <a:t>---</a:t>
            </a:r>
            <a:r>
              <a:rPr sz="2600" spc="-75" dirty="0">
                <a:latin typeface="Times New Roman"/>
                <a:cs typeface="Times New Roman"/>
              </a:rPr>
              <a:t> </a:t>
            </a:r>
            <a:r>
              <a:rPr sz="2600" spc="-10" dirty="0">
                <a:latin typeface="Times New Roman"/>
                <a:cs typeface="Times New Roman"/>
              </a:rPr>
              <a:t>outputs</a:t>
            </a:r>
            <a:endParaRPr sz="2600">
              <a:latin typeface="Times New Roman"/>
              <a:cs typeface="Times New Roman"/>
            </a:endParaRPr>
          </a:p>
        </p:txBody>
      </p:sp>
      <p:sp>
        <p:nvSpPr>
          <p:cNvPr id="3" name="object 3"/>
          <p:cNvSpPr txBox="1"/>
          <p:nvPr/>
        </p:nvSpPr>
        <p:spPr>
          <a:xfrm>
            <a:off x="690244" y="2480373"/>
            <a:ext cx="1520825" cy="422275"/>
          </a:xfrm>
          <a:prstGeom prst="rect">
            <a:avLst/>
          </a:prstGeom>
        </p:spPr>
        <p:txBody>
          <a:bodyPr vert="horz" wrap="square" lIns="0" tIns="12700" rIns="0" bIns="0" rtlCol="0">
            <a:spAutoFit/>
          </a:bodyPr>
          <a:lstStyle/>
          <a:p>
            <a:pPr marL="370205" indent="-357505">
              <a:lnSpc>
                <a:spcPct val="100000"/>
              </a:lnSpc>
              <a:spcBef>
                <a:spcPts val="100"/>
              </a:spcBef>
              <a:buClr>
                <a:srgbClr val="0AD0D9"/>
              </a:buClr>
              <a:buSzPct val="94230"/>
              <a:buFont typeface="Segoe UI Symbol"/>
              <a:buChar char="⚫"/>
              <a:tabLst>
                <a:tab pos="370205" algn="l"/>
              </a:tabLst>
            </a:pPr>
            <a:r>
              <a:rPr sz="2600" dirty="0">
                <a:latin typeface="Times New Roman"/>
                <a:cs typeface="Times New Roman"/>
              </a:rPr>
              <a:t>High</a:t>
            </a:r>
            <a:r>
              <a:rPr sz="2600" spc="-120" dirty="0">
                <a:latin typeface="Times New Roman"/>
                <a:cs typeface="Times New Roman"/>
              </a:rPr>
              <a:t> </a:t>
            </a:r>
            <a:r>
              <a:rPr sz="2600" spc="-175" dirty="0">
                <a:latin typeface="Times New Roman"/>
                <a:cs typeface="Times New Roman"/>
              </a:rPr>
              <a:t>RH</a:t>
            </a:r>
            <a:endParaRPr sz="2600">
              <a:latin typeface="Times New Roman"/>
              <a:cs typeface="Times New Roman"/>
            </a:endParaRPr>
          </a:p>
        </p:txBody>
      </p:sp>
      <p:sp>
        <p:nvSpPr>
          <p:cNvPr id="4" name="object 4"/>
          <p:cNvSpPr txBox="1"/>
          <p:nvPr/>
        </p:nvSpPr>
        <p:spPr>
          <a:xfrm>
            <a:off x="3340773" y="2480373"/>
            <a:ext cx="4107815" cy="777875"/>
          </a:xfrm>
          <a:prstGeom prst="rect">
            <a:avLst/>
          </a:prstGeom>
        </p:spPr>
        <p:txBody>
          <a:bodyPr vert="horz" wrap="square" lIns="0" tIns="58419" rIns="0" bIns="0" rtlCol="0">
            <a:spAutoFit/>
          </a:bodyPr>
          <a:lstStyle/>
          <a:p>
            <a:pPr marL="278130" marR="5080" indent="-266065">
              <a:lnSpc>
                <a:spcPts val="2800"/>
              </a:lnSpc>
              <a:spcBef>
                <a:spcPts val="459"/>
              </a:spcBef>
            </a:pPr>
            <a:r>
              <a:rPr sz="2600" dirty="0">
                <a:latin typeface="Times New Roman"/>
                <a:cs typeface="Times New Roman"/>
              </a:rPr>
              <a:t>high</a:t>
            </a:r>
            <a:r>
              <a:rPr sz="2600" spc="114" dirty="0">
                <a:latin typeface="Times New Roman"/>
                <a:cs typeface="Times New Roman"/>
              </a:rPr>
              <a:t> </a:t>
            </a:r>
            <a:r>
              <a:rPr sz="2600" spc="-350" dirty="0">
                <a:latin typeface="Times New Roman"/>
                <a:cs typeface="Times New Roman"/>
              </a:rPr>
              <a:t>E</a:t>
            </a:r>
            <a:r>
              <a:rPr sz="2600" spc="110" dirty="0">
                <a:latin typeface="Times New Roman"/>
                <a:cs typeface="Times New Roman"/>
              </a:rPr>
              <a:t> </a:t>
            </a:r>
            <a:r>
              <a:rPr sz="2600" spc="50" dirty="0">
                <a:latin typeface="Times New Roman"/>
                <a:cs typeface="Times New Roman"/>
              </a:rPr>
              <a:t>(heat)</a:t>
            </a:r>
            <a:r>
              <a:rPr sz="2600" spc="125" dirty="0">
                <a:latin typeface="Times New Roman"/>
                <a:cs typeface="Times New Roman"/>
              </a:rPr>
              <a:t> </a:t>
            </a:r>
            <a:r>
              <a:rPr sz="2600" spc="85" dirty="0">
                <a:latin typeface="Times New Roman"/>
                <a:cs typeface="Times New Roman"/>
              </a:rPr>
              <a:t>and</a:t>
            </a:r>
            <a:r>
              <a:rPr sz="2600" spc="110" dirty="0">
                <a:latin typeface="Times New Roman"/>
                <a:cs typeface="Times New Roman"/>
              </a:rPr>
              <a:t> </a:t>
            </a:r>
            <a:r>
              <a:rPr sz="2600" dirty="0">
                <a:latin typeface="Times New Roman"/>
                <a:cs typeface="Times New Roman"/>
              </a:rPr>
              <a:t>reduction</a:t>
            </a:r>
            <a:r>
              <a:rPr sz="2600" spc="80" dirty="0">
                <a:latin typeface="Times New Roman"/>
                <a:cs typeface="Times New Roman"/>
              </a:rPr>
              <a:t> </a:t>
            </a:r>
            <a:r>
              <a:rPr sz="2600" spc="-25" dirty="0">
                <a:latin typeface="Times New Roman"/>
                <a:cs typeface="Times New Roman"/>
              </a:rPr>
              <a:t>in </a:t>
            </a:r>
            <a:r>
              <a:rPr sz="2600" spc="-10" dirty="0">
                <a:latin typeface="Times New Roman"/>
                <a:cs typeface="Times New Roman"/>
              </a:rPr>
              <a:t>C</a:t>
            </a:r>
            <a:r>
              <a:rPr sz="1900" spc="-10" dirty="0">
                <a:latin typeface="Times New Roman"/>
                <a:cs typeface="Times New Roman"/>
              </a:rPr>
              <a:t>6</a:t>
            </a:r>
            <a:r>
              <a:rPr sz="2600" spc="-10" dirty="0">
                <a:latin typeface="Times New Roman"/>
                <a:cs typeface="Times New Roman"/>
              </a:rPr>
              <a:t>H</a:t>
            </a:r>
            <a:r>
              <a:rPr sz="1900" spc="-10" dirty="0">
                <a:latin typeface="Times New Roman"/>
                <a:cs typeface="Times New Roman"/>
              </a:rPr>
              <a:t>12</a:t>
            </a:r>
            <a:r>
              <a:rPr sz="2600" spc="-10" dirty="0">
                <a:latin typeface="Times New Roman"/>
                <a:cs typeface="Times New Roman"/>
              </a:rPr>
              <a:t>O</a:t>
            </a:r>
            <a:r>
              <a:rPr sz="1900" spc="-10" dirty="0">
                <a:latin typeface="Times New Roman"/>
                <a:cs typeface="Times New Roman"/>
              </a:rPr>
              <a:t>6</a:t>
            </a:r>
            <a:endParaRPr sz="1900">
              <a:latin typeface="Times New Roman"/>
              <a:cs typeface="Times New Roman"/>
            </a:endParaRPr>
          </a:p>
        </p:txBody>
      </p:sp>
      <p:sp>
        <p:nvSpPr>
          <p:cNvPr id="5" name="object 5"/>
          <p:cNvSpPr txBox="1"/>
          <p:nvPr/>
        </p:nvSpPr>
        <p:spPr>
          <a:xfrm>
            <a:off x="690244" y="3273107"/>
            <a:ext cx="5464175" cy="422275"/>
          </a:xfrm>
          <a:prstGeom prst="rect">
            <a:avLst/>
          </a:prstGeom>
        </p:spPr>
        <p:txBody>
          <a:bodyPr vert="horz" wrap="square" lIns="0" tIns="12700" rIns="0" bIns="0" rtlCol="0">
            <a:spAutoFit/>
          </a:bodyPr>
          <a:lstStyle/>
          <a:p>
            <a:pPr marL="286385" indent="-274320">
              <a:lnSpc>
                <a:spcPct val="100000"/>
              </a:lnSpc>
              <a:spcBef>
                <a:spcPts val="100"/>
              </a:spcBef>
              <a:buClr>
                <a:srgbClr val="0AD0D9"/>
              </a:buClr>
              <a:buSzPct val="94230"/>
              <a:buFont typeface="Segoe UI Symbol"/>
              <a:buChar char="⚫"/>
              <a:tabLst>
                <a:tab pos="286385" algn="l"/>
              </a:tabLst>
            </a:pPr>
            <a:r>
              <a:rPr sz="2600" dirty="0">
                <a:latin typeface="Times New Roman"/>
                <a:cs typeface="Times New Roman"/>
              </a:rPr>
              <a:t>Determinants</a:t>
            </a:r>
            <a:r>
              <a:rPr sz="2600" spc="130" dirty="0">
                <a:latin typeface="Times New Roman"/>
                <a:cs typeface="Times New Roman"/>
              </a:rPr>
              <a:t> </a:t>
            </a:r>
            <a:r>
              <a:rPr sz="2600" spc="185" dirty="0">
                <a:latin typeface="Times New Roman"/>
                <a:cs typeface="Times New Roman"/>
              </a:rPr>
              <a:t>---</a:t>
            </a:r>
            <a:r>
              <a:rPr sz="2600" spc="125" dirty="0">
                <a:latin typeface="Times New Roman"/>
                <a:cs typeface="Times New Roman"/>
              </a:rPr>
              <a:t> </a:t>
            </a:r>
            <a:r>
              <a:rPr sz="2600" spc="60" dirty="0">
                <a:latin typeface="Times New Roman"/>
                <a:cs typeface="Times New Roman"/>
              </a:rPr>
              <a:t>temperature</a:t>
            </a:r>
            <a:r>
              <a:rPr sz="2600" spc="114" dirty="0">
                <a:latin typeface="Times New Roman"/>
                <a:cs typeface="Times New Roman"/>
              </a:rPr>
              <a:t> </a:t>
            </a:r>
            <a:r>
              <a:rPr sz="2600" spc="85" dirty="0">
                <a:latin typeface="Times New Roman"/>
                <a:cs typeface="Times New Roman"/>
              </a:rPr>
              <a:t>and</a:t>
            </a:r>
            <a:r>
              <a:rPr sz="2600" spc="114" dirty="0">
                <a:latin typeface="Times New Roman"/>
                <a:cs typeface="Times New Roman"/>
              </a:rPr>
              <a:t> </a:t>
            </a:r>
            <a:r>
              <a:rPr sz="2600" spc="-100" dirty="0">
                <a:latin typeface="Times New Roman"/>
                <a:cs typeface="Times New Roman"/>
              </a:rPr>
              <a:t>RH</a:t>
            </a:r>
            <a:endParaRPr sz="2600">
              <a:latin typeface="Times New Roman"/>
              <a:cs typeface="Times New Roman"/>
            </a:endParaRPr>
          </a:p>
        </p:txBody>
      </p:sp>
      <p:sp>
        <p:nvSpPr>
          <p:cNvPr id="6" name="object 6"/>
          <p:cNvSpPr/>
          <p:nvPr/>
        </p:nvSpPr>
        <p:spPr>
          <a:xfrm>
            <a:off x="2286000" y="2781300"/>
            <a:ext cx="863600" cy="76200"/>
          </a:xfrm>
          <a:custGeom>
            <a:avLst/>
            <a:gdLst/>
            <a:ahLst/>
            <a:cxnLst/>
            <a:rect l="l" t="t" r="r" b="b"/>
            <a:pathLst>
              <a:path w="863600" h="76200">
                <a:moveTo>
                  <a:pt x="787400" y="0"/>
                </a:moveTo>
                <a:lnTo>
                  <a:pt x="787400" y="76200"/>
                </a:lnTo>
                <a:lnTo>
                  <a:pt x="850900" y="44450"/>
                </a:lnTo>
                <a:lnTo>
                  <a:pt x="800100" y="44450"/>
                </a:lnTo>
                <a:lnTo>
                  <a:pt x="800100" y="31750"/>
                </a:lnTo>
                <a:lnTo>
                  <a:pt x="850900" y="31750"/>
                </a:lnTo>
                <a:lnTo>
                  <a:pt x="787400" y="0"/>
                </a:lnTo>
                <a:close/>
              </a:path>
              <a:path w="863600" h="76200">
                <a:moveTo>
                  <a:pt x="787400" y="31750"/>
                </a:moveTo>
                <a:lnTo>
                  <a:pt x="0" y="31750"/>
                </a:lnTo>
                <a:lnTo>
                  <a:pt x="0" y="44450"/>
                </a:lnTo>
                <a:lnTo>
                  <a:pt x="787400" y="44450"/>
                </a:lnTo>
                <a:lnTo>
                  <a:pt x="787400" y="31750"/>
                </a:lnTo>
                <a:close/>
              </a:path>
              <a:path w="863600" h="76200">
                <a:moveTo>
                  <a:pt x="850900" y="31750"/>
                </a:moveTo>
                <a:lnTo>
                  <a:pt x="800100" y="31750"/>
                </a:lnTo>
                <a:lnTo>
                  <a:pt x="800100" y="44450"/>
                </a:lnTo>
                <a:lnTo>
                  <a:pt x="850900" y="44450"/>
                </a:lnTo>
                <a:lnTo>
                  <a:pt x="863600" y="38100"/>
                </a:lnTo>
                <a:lnTo>
                  <a:pt x="850900" y="31750"/>
                </a:lnTo>
                <a:close/>
              </a:path>
            </a:pathLst>
          </a:custGeom>
          <a:solidFill>
            <a:srgbClr val="000000"/>
          </a:solidFill>
        </p:spPr>
        <p:txBody>
          <a:bodyPr wrap="square" lIns="0" tIns="0" rIns="0" bIns="0" rtlCol="0"/>
          <a:lstStyle/>
          <a:p>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18807" y="379729"/>
            <a:ext cx="7706995" cy="4614545"/>
          </a:xfrm>
          <a:prstGeom prst="rect">
            <a:avLst/>
          </a:prstGeom>
        </p:spPr>
        <p:txBody>
          <a:bodyPr vert="horz" wrap="square" lIns="0" tIns="12700" rIns="0" bIns="0" rtlCol="0">
            <a:spAutoFit/>
          </a:bodyPr>
          <a:lstStyle/>
          <a:p>
            <a:pPr marL="370205" indent="-357505">
              <a:lnSpc>
                <a:spcPct val="100000"/>
              </a:lnSpc>
              <a:spcBef>
                <a:spcPts val="100"/>
              </a:spcBef>
              <a:buClr>
                <a:srgbClr val="0AD0D9"/>
              </a:buClr>
              <a:buSzPct val="94230"/>
              <a:buFont typeface="Wingdings"/>
              <a:buChar char=""/>
              <a:tabLst>
                <a:tab pos="370205" algn="l"/>
              </a:tabLst>
            </a:pPr>
            <a:r>
              <a:rPr sz="2600" spc="-10" dirty="0">
                <a:solidFill>
                  <a:srgbClr val="C00000"/>
                </a:solidFill>
                <a:latin typeface="Times New Roman"/>
                <a:cs typeface="Times New Roman"/>
              </a:rPr>
              <a:t>Senescence</a:t>
            </a:r>
            <a:endParaRPr sz="2600">
              <a:latin typeface="Times New Roman"/>
              <a:cs typeface="Times New Roman"/>
            </a:endParaRPr>
          </a:p>
          <a:p>
            <a:pPr>
              <a:lnSpc>
                <a:spcPct val="100000"/>
              </a:lnSpc>
              <a:spcBef>
                <a:spcPts val="1030"/>
              </a:spcBef>
            </a:pPr>
            <a:endParaRPr sz="2600">
              <a:latin typeface="Times New Roman"/>
              <a:cs typeface="Times New Roman"/>
            </a:endParaRPr>
          </a:p>
          <a:p>
            <a:pPr marL="285750" indent="-285750">
              <a:lnSpc>
                <a:spcPct val="100000"/>
              </a:lnSpc>
              <a:buClr>
                <a:srgbClr val="0AD0D9"/>
              </a:buClr>
              <a:buSzPct val="91071"/>
              <a:buFont typeface="Segoe UI Symbol"/>
              <a:buChar char="⚫"/>
              <a:tabLst>
                <a:tab pos="285750" algn="l"/>
              </a:tabLst>
            </a:pPr>
            <a:r>
              <a:rPr sz="2800" dirty="0">
                <a:solidFill>
                  <a:srgbClr val="001F5F"/>
                </a:solidFill>
                <a:latin typeface="Times New Roman"/>
                <a:cs typeface="Times New Roman"/>
              </a:rPr>
              <a:t>Deterioration</a:t>
            </a:r>
            <a:r>
              <a:rPr sz="2800" spc="200" dirty="0">
                <a:solidFill>
                  <a:srgbClr val="001F5F"/>
                </a:solidFill>
                <a:latin typeface="Times New Roman"/>
                <a:cs typeface="Times New Roman"/>
              </a:rPr>
              <a:t> </a:t>
            </a:r>
            <a:r>
              <a:rPr sz="2800" dirty="0">
                <a:solidFill>
                  <a:srgbClr val="001F5F"/>
                </a:solidFill>
                <a:latin typeface="Times New Roman"/>
                <a:cs typeface="Times New Roman"/>
              </a:rPr>
              <a:t>regulated</a:t>
            </a:r>
            <a:r>
              <a:rPr sz="2800" spc="204" dirty="0">
                <a:solidFill>
                  <a:srgbClr val="001F5F"/>
                </a:solidFill>
                <a:latin typeface="Times New Roman"/>
                <a:cs typeface="Times New Roman"/>
              </a:rPr>
              <a:t> </a:t>
            </a:r>
            <a:r>
              <a:rPr sz="2800" dirty="0">
                <a:solidFill>
                  <a:srgbClr val="001F5F"/>
                </a:solidFill>
                <a:latin typeface="Times New Roman"/>
                <a:cs typeface="Times New Roman"/>
              </a:rPr>
              <a:t>by</a:t>
            </a:r>
            <a:r>
              <a:rPr sz="2800" spc="190" dirty="0">
                <a:solidFill>
                  <a:srgbClr val="001F5F"/>
                </a:solidFill>
                <a:latin typeface="Times New Roman"/>
                <a:cs typeface="Times New Roman"/>
              </a:rPr>
              <a:t> </a:t>
            </a:r>
            <a:r>
              <a:rPr sz="2800" dirty="0">
                <a:solidFill>
                  <a:srgbClr val="001F5F"/>
                </a:solidFill>
                <a:latin typeface="Times New Roman"/>
                <a:cs typeface="Times New Roman"/>
              </a:rPr>
              <a:t>endogenous</a:t>
            </a:r>
            <a:r>
              <a:rPr sz="2800" spc="210" dirty="0">
                <a:solidFill>
                  <a:srgbClr val="001F5F"/>
                </a:solidFill>
                <a:latin typeface="Times New Roman"/>
                <a:cs typeface="Times New Roman"/>
              </a:rPr>
              <a:t> </a:t>
            </a:r>
            <a:r>
              <a:rPr sz="2800" spc="-10" dirty="0">
                <a:solidFill>
                  <a:srgbClr val="001F5F"/>
                </a:solidFill>
                <a:latin typeface="Times New Roman"/>
                <a:cs typeface="Times New Roman"/>
              </a:rPr>
              <a:t>factors</a:t>
            </a:r>
            <a:endParaRPr sz="2800">
              <a:latin typeface="Times New Roman"/>
              <a:cs typeface="Times New Roman"/>
            </a:endParaRPr>
          </a:p>
          <a:p>
            <a:pPr marL="285750" indent="-285750">
              <a:lnSpc>
                <a:spcPct val="100000"/>
              </a:lnSpc>
              <a:spcBef>
                <a:spcPts val="345"/>
              </a:spcBef>
              <a:buClr>
                <a:srgbClr val="0AD0D9"/>
              </a:buClr>
              <a:buSzPct val="91071"/>
              <a:buFont typeface="Segoe UI Symbol"/>
              <a:buChar char="⚫"/>
              <a:tabLst>
                <a:tab pos="285750" algn="l"/>
              </a:tabLst>
            </a:pPr>
            <a:r>
              <a:rPr sz="2800" dirty="0">
                <a:solidFill>
                  <a:srgbClr val="001F5F"/>
                </a:solidFill>
                <a:latin typeface="Times New Roman"/>
                <a:cs typeface="Times New Roman"/>
              </a:rPr>
              <a:t>Determinants</a:t>
            </a:r>
            <a:r>
              <a:rPr sz="2800" spc="150" dirty="0">
                <a:solidFill>
                  <a:srgbClr val="001F5F"/>
                </a:solidFill>
                <a:latin typeface="Times New Roman"/>
                <a:cs typeface="Times New Roman"/>
              </a:rPr>
              <a:t> </a:t>
            </a:r>
            <a:r>
              <a:rPr sz="2800" spc="195" dirty="0">
                <a:solidFill>
                  <a:srgbClr val="001F5F"/>
                </a:solidFill>
                <a:latin typeface="Times New Roman"/>
                <a:cs typeface="Times New Roman"/>
              </a:rPr>
              <a:t>---</a:t>
            </a:r>
            <a:r>
              <a:rPr sz="2800" spc="95" dirty="0">
                <a:solidFill>
                  <a:srgbClr val="001F5F"/>
                </a:solidFill>
                <a:latin typeface="Times New Roman"/>
                <a:cs typeface="Times New Roman"/>
              </a:rPr>
              <a:t> </a:t>
            </a:r>
            <a:r>
              <a:rPr sz="2800" dirty="0">
                <a:solidFill>
                  <a:srgbClr val="001F5F"/>
                </a:solidFill>
                <a:latin typeface="Times New Roman"/>
                <a:cs typeface="Times New Roman"/>
              </a:rPr>
              <a:t>several</a:t>
            </a:r>
            <a:r>
              <a:rPr sz="2800" spc="125" dirty="0">
                <a:solidFill>
                  <a:srgbClr val="001F5F"/>
                </a:solidFill>
                <a:latin typeface="Times New Roman"/>
                <a:cs typeface="Times New Roman"/>
              </a:rPr>
              <a:t> </a:t>
            </a:r>
            <a:r>
              <a:rPr sz="2800" dirty="0">
                <a:solidFill>
                  <a:srgbClr val="001F5F"/>
                </a:solidFill>
                <a:latin typeface="Times New Roman"/>
                <a:cs typeface="Times New Roman"/>
              </a:rPr>
              <a:t>factors</a:t>
            </a:r>
            <a:r>
              <a:rPr sz="2800" spc="65" dirty="0">
                <a:solidFill>
                  <a:srgbClr val="001F5F"/>
                </a:solidFill>
                <a:latin typeface="Times New Roman"/>
                <a:cs typeface="Times New Roman"/>
              </a:rPr>
              <a:t> </a:t>
            </a:r>
            <a:r>
              <a:rPr sz="2800" spc="280" dirty="0">
                <a:solidFill>
                  <a:srgbClr val="001F5F"/>
                </a:solidFill>
                <a:latin typeface="Times New Roman"/>
                <a:cs typeface="Times New Roman"/>
              </a:rPr>
              <a:t>+</a:t>
            </a:r>
            <a:r>
              <a:rPr sz="2800" spc="95" dirty="0">
                <a:solidFill>
                  <a:srgbClr val="001F5F"/>
                </a:solidFill>
                <a:latin typeface="Times New Roman"/>
                <a:cs typeface="Times New Roman"/>
              </a:rPr>
              <a:t> </a:t>
            </a:r>
            <a:r>
              <a:rPr sz="2800" dirty="0">
                <a:solidFill>
                  <a:srgbClr val="001F5F"/>
                </a:solidFill>
                <a:latin typeface="Times New Roman"/>
                <a:cs typeface="Times New Roman"/>
              </a:rPr>
              <a:t>mainly</a:t>
            </a:r>
            <a:r>
              <a:rPr sz="2800" spc="95" dirty="0">
                <a:solidFill>
                  <a:srgbClr val="001F5F"/>
                </a:solidFill>
                <a:latin typeface="Times New Roman"/>
                <a:cs typeface="Times New Roman"/>
              </a:rPr>
              <a:t> </a:t>
            </a:r>
            <a:r>
              <a:rPr sz="2800" spc="-10" dirty="0">
                <a:solidFill>
                  <a:srgbClr val="001F5F"/>
                </a:solidFill>
                <a:latin typeface="Times New Roman"/>
                <a:cs typeface="Times New Roman"/>
              </a:rPr>
              <a:t>ethylene</a:t>
            </a:r>
            <a:endParaRPr sz="2800">
              <a:latin typeface="Times New Roman"/>
              <a:cs typeface="Times New Roman"/>
            </a:endParaRPr>
          </a:p>
          <a:p>
            <a:pPr>
              <a:lnSpc>
                <a:spcPct val="100000"/>
              </a:lnSpc>
              <a:spcBef>
                <a:spcPts val="1019"/>
              </a:spcBef>
            </a:pPr>
            <a:endParaRPr sz="2800">
              <a:latin typeface="Times New Roman"/>
              <a:cs typeface="Times New Roman"/>
            </a:endParaRPr>
          </a:p>
          <a:p>
            <a:pPr marL="375285" indent="-362585">
              <a:lnSpc>
                <a:spcPct val="100000"/>
              </a:lnSpc>
              <a:buClr>
                <a:srgbClr val="0AD0D9"/>
              </a:buClr>
              <a:buSzPct val="101923"/>
              <a:buFont typeface="Wingdings"/>
              <a:buChar char=""/>
              <a:tabLst>
                <a:tab pos="375285" algn="l"/>
              </a:tabLst>
            </a:pPr>
            <a:r>
              <a:rPr sz="2600" spc="-10" dirty="0">
                <a:solidFill>
                  <a:srgbClr val="C00000"/>
                </a:solidFill>
                <a:latin typeface="Times New Roman"/>
                <a:cs typeface="Times New Roman"/>
              </a:rPr>
              <a:t>Injury</a:t>
            </a:r>
            <a:endParaRPr sz="2600">
              <a:latin typeface="Times New Roman"/>
              <a:cs typeface="Times New Roman"/>
            </a:endParaRPr>
          </a:p>
          <a:p>
            <a:pPr>
              <a:lnSpc>
                <a:spcPct val="100000"/>
              </a:lnSpc>
              <a:spcBef>
                <a:spcPts val="815"/>
              </a:spcBef>
            </a:pPr>
            <a:endParaRPr sz="2600">
              <a:latin typeface="Times New Roman"/>
              <a:cs typeface="Times New Roman"/>
            </a:endParaRPr>
          </a:p>
          <a:p>
            <a:pPr marL="285750" indent="-285750">
              <a:lnSpc>
                <a:spcPct val="100000"/>
              </a:lnSpc>
              <a:buClr>
                <a:srgbClr val="0AD0D9"/>
              </a:buClr>
              <a:buSzPct val="91071"/>
              <a:buFont typeface="Segoe UI Symbol"/>
              <a:buChar char="⚫"/>
              <a:tabLst>
                <a:tab pos="285750" algn="l"/>
              </a:tabLst>
            </a:pPr>
            <a:r>
              <a:rPr sz="2800" spc="-55" dirty="0">
                <a:solidFill>
                  <a:srgbClr val="001F5F"/>
                </a:solidFill>
                <a:latin typeface="Times New Roman"/>
                <a:cs typeface="Times New Roman"/>
              </a:rPr>
              <a:t>Exit</a:t>
            </a:r>
            <a:r>
              <a:rPr sz="2800" spc="50" dirty="0">
                <a:solidFill>
                  <a:srgbClr val="001F5F"/>
                </a:solidFill>
                <a:latin typeface="Times New Roman"/>
                <a:cs typeface="Times New Roman"/>
              </a:rPr>
              <a:t> </a:t>
            </a:r>
            <a:r>
              <a:rPr sz="2800" dirty="0">
                <a:solidFill>
                  <a:srgbClr val="001F5F"/>
                </a:solidFill>
                <a:latin typeface="Times New Roman"/>
                <a:cs typeface="Times New Roman"/>
              </a:rPr>
              <a:t>point</a:t>
            </a:r>
            <a:r>
              <a:rPr sz="2800" spc="55" dirty="0">
                <a:solidFill>
                  <a:srgbClr val="001F5F"/>
                </a:solidFill>
                <a:latin typeface="Times New Roman"/>
                <a:cs typeface="Times New Roman"/>
              </a:rPr>
              <a:t> </a:t>
            </a:r>
            <a:r>
              <a:rPr sz="2800" dirty="0">
                <a:solidFill>
                  <a:srgbClr val="001F5F"/>
                </a:solidFill>
                <a:latin typeface="Times New Roman"/>
                <a:cs typeface="Times New Roman"/>
              </a:rPr>
              <a:t>for</a:t>
            </a:r>
            <a:r>
              <a:rPr sz="2800" spc="55" dirty="0">
                <a:solidFill>
                  <a:srgbClr val="001F5F"/>
                </a:solidFill>
                <a:latin typeface="Times New Roman"/>
                <a:cs typeface="Times New Roman"/>
              </a:rPr>
              <a:t> </a:t>
            </a:r>
            <a:r>
              <a:rPr sz="2800" spc="-10" dirty="0">
                <a:solidFill>
                  <a:srgbClr val="001F5F"/>
                </a:solidFill>
                <a:latin typeface="Times New Roman"/>
                <a:cs typeface="Times New Roman"/>
              </a:rPr>
              <a:t>moisture</a:t>
            </a:r>
            <a:endParaRPr sz="2800">
              <a:latin typeface="Times New Roman"/>
              <a:cs typeface="Times New Roman"/>
            </a:endParaRPr>
          </a:p>
          <a:p>
            <a:pPr marL="286385" indent="-285750">
              <a:lnSpc>
                <a:spcPct val="100000"/>
              </a:lnSpc>
              <a:spcBef>
                <a:spcPts val="340"/>
              </a:spcBef>
              <a:buClr>
                <a:srgbClr val="0AD0D9"/>
              </a:buClr>
              <a:buSzPct val="91071"/>
              <a:buFont typeface="Segoe UI Symbol"/>
              <a:buChar char="⚫"/>
              <a:tabLst>
                <a:tab pos="286385" algn="l"/>
              </a:tabLst>
            </a:pPr>
            <a:r>
              <a:rPr sz="2800" dirty="0">
                <a:solidFill>
                  <a:srgbClr val="001F5F"/>
                </a:solidFill>
                <a:latin typeface="Times New Roman"/>
                <a:cs typeface="Times New Roman"/>
              </a:rPr>
              <a:t>Entry</a:t>
            </a:r>
            <a:r>
              <a:rPr sz="2800" spc="40" dirty="0">
                <a:solidFill>
                  <a:srgbClr val="001F5F"/>
                </a:solidFill>
                <a:latin typeface="Times New Roman"/>
                <a:cs typeface="Times New Roman"/>
              </a:rPr>
              <a:t> </a:t>
            </a:r>
            <a:r>
              <a:rPr sz="2800" dirty="0">
                <a:solidFill>
                  <a:srgbClr val="001F5F"/>
                </a:solidFill>
                <a:latin typeface="Times New Roman"/>
                <a:cs typeface="Times New Roman"/>
              </a:rPr>
              <a:t>point</a:t>
            </a:r>
            <a:r>
              <a:rPr sz="2800" spc="45" dirty="0">
                <a:solidFill>
                  <a:srgbClr val="001F5F"/>
                </a:solidFill>
                <a:latin typeface="Times New Roman"/>
                <a:cs typeface="Times New Roman"/>
              </a:rPr>
              <a:t> </a:t>
            </a:r>
            <a:r>
              <a:rPr sz="2800" dirty="0">
                <a:solidFill>
                  <a:srgbClr val="001F5F"/>
                </a:solidFill>
                <a:latin typeface="Times New Roman"/>
                <a:cs typeface="Times New Roman"/>
              </a:rPr>
              <a:t>for</a:t>
            </a:r>
            <a:r>
              <a:rPr sz="2800" spc="55" dirty="0">
                <a:solidFill>
                  <a:srgbClr val="001F5F"/>
                </a:solidFill>
                <a:latin typeface="Times New Roman"/>
                <a:cs typeface="Times New Roman"/>
              </a:rPr>
              <a:t> </a:t>
            </a:r>
            <a:r>
              <a:rPr sz="2800" spc="-10" dirty="0">
                <a:solidFill>
                  <a:srgbClr val="001F5F"/>
                </a:solidFill>
                <a:latin typeface="Times New Roman"/>
                <a:cs typeface="Times New Roman"/>
              </a:rPr>
              <a:t>microorganisms</a:t>
            </a:r>
            <a:endParaRPr sz="2800">
              <a:latin typeface="Times New Roman"/>
              <a:cs typeface="Times New Roman"/>
            </a:endParaRPr>
          </a:p>
          <a:p>
            <a:pPr marL="285750" indent="-285750">
              <a:lnSpc>
                <a:spcPct val="100000"/>
              </a:lnSpc>
              <a:spcBef>
                <a:spcPts val="340"/>
              </a:spcBef>
              <a:buClr>
                <a:srgbClr val="0AD0D9"/>
              </a:buClr>
              <a:buSzPct val="91071"/>
              <a:buFont typeface="Segoe UI Symbol"/>
              <a:buChar char="⚫"/>
              <a:tabLst>
                <a:tab pos="285750" algn="l"/>
              </a:tabLst>
            </a:pPr>
            <a:r>
              <a:rPr sz="2800" dirty="0">
                <a:solidFill>
                  <a:srgbClr val="001F5F"/>
                </a:solidFill>
                <a:latin typeface="Times New Roman"/>
                <a:cs typeface="Times New Roman"/>
              </a:rPr>
              <a:t>Enhances</a:t>
            </a:r>
            <a:r>
              <a:rPr sz="2800" spc="60" dirty="0">
                <a:solidFill>
                  <a:srgbClr val="001F5F"/>
                </a:solidFill>
                <a:latin typeface="Times New Roman"/>
                <a:cs typeface="Times New Roman"/>
              </a:rPr>
              <a:t> </a:t>
            </a:r>
            <a:r>
              <a:rPr sz="2800" dirty="0">
                <a:solidFill>
                  <a:srgbClr val="001F5F"/>
                </a:solidFill>
                <a:latin typeface="Times New Roman"/>
                <a:cs typeface="Times New Roman"/>
              </a:rPr>
              <a:t>ethylene</a:t>
            </a:r>
            <a:r>
              <a:rPr sz="2800" spc="50" dirty="0">
                <a:solidFill>
                  <a:srgbClr val="001F5F"/>
                </a:solidFill>
                <a:latin typeface="Times New Roman"/>
                <a:cs typeface="Times New Roman"/>
              </a:rPr>
              <a:t> </a:t>
            </a:r>
            <a:r>
              <a:rPr sz="2800" spc="45" dirty="0">
                <a:solidFill>
                  <a:srgbClr val="001F5F"/>
                </a:solidFill>
                <a:latin typeface="Times New Roman"/>
                <a:cs typeface="Times New Roman"/>
              </a:rPr>
              <a:t>production</a:t>
            </a:r>
            <a:endParaRPr sz="2800">
              <a:latin typeface="Times New Roman"/>
              <a:cs typeface="Times New Roman"/>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4500" y="432498"/>
            <a:ext cx="6191250" cy="1397635"/>
          </a:xfrm>
          <a:prstGeom prst="rect">
            <a:avLst/>
          </a:prstGeom>
        </p:spPr>
        <p:txBody>
          <a:bodyPr vert="horz" wrap="square" lIns="0" tIns="12700" rIns="0" bIns="0" rtlCol="0">
            <a:spAutoFit/>
          </a:bodyPr>
          <a:lstStyle/>
          <a:p>
            <a:pPr marL="12700" marR="5080">
              <a:lnSpc>
                <a:spcPct val="100000"/>
              </a:lnSpc>
              <a:spcBef>
                <a:spcPts val="100"/>
              </a:spcBef>
            </a:pPr>
            <a:r>
              <a:rPr sz="4500" dirty="0">
                <a:solidFill>
                  <a:srgbClr val="04607A"/>
                </a:solidFill>
              </a:rPr>
              <a:t>Approaches</a:t>
            </a:r>
            <a:r>
              <a:rPr sz="4500" spc="-20" dirty="0">
                <a:solidFill>
                  <a:srgbClr val="04607A"/>
                </a:solidFill>
              </a:rPr>
              <a:t> </a:t>
            </a:r>
            <a:r>
              <a:rPr sz="4500" spc="100" dirty="0">
                <a:solidFill>
                  <a:srgbClr val="04607A"/>
                </a:solidFill>
              </a:rPr>
              <a:t>in</a:t>
            </a:r>
            <a:r>
              <a:rPr sz="4500" spc="50" dirty="0">
                <a:solidFill>
                  <a:srgbClr val="04607A"/>
                </a:solidFill>
              </a:rPr>
              <a:t> </a:t>
            </a:r>
            <a:r>
              <a:rPr sz="4500" spc="-10" dirty="0">
                <a:solidFill>
                  <a:srgbClr val="04607A"/>
                </a:solidFill>
              </a:rPr>
              <a:t>Postharvest Handling</a:t>
            </a:r>
            <a:endParaRPr sz="4500"/>
          </a:p>
        </p:txBody>
      </p:sp>
      <p:sp>
        <p:nvSpPr>
          <p:cNvPr id="3" name="object 3"/>
          <p:cNvSpPr txBox="1"/>
          <p:nvPr/>
        </p:nvSpPr>
        <p:spPr>
          <a:xfrm>
            <a:off x="690244" y="1786890"/>
            <a:ext cx="7715250" cy="3821429"/>
          </a:xfrm>
          <a:prstGeom prst="rect">
            <a:avLst/>
          </a:prstGeom>
        </p:spPr>
        <p:txBody>
          <a:bodyPr vert="horz" wrap="square" lIns="0" tIns="12700" rIns="0" bIns="0" rtlCol="0">
            <a:spAutoFit/>
          </a:bodyPr>
          <a:lstStyle/>
          <a:p>
            <a:pPr marL="375285" indent="-362585">
              <a:lnSpc>
                <a:spcPct val="100000"/>
              </a:lnSpc>
              <a:spcBef>
                <a:spcPts val="100"/>
              </a:spcBef>
              <a:buClr>
                <a:srgbClr val="0AD0D9"/>
              </a:buClr>
              <a:buSzPct val="94642"/>
              <a:buFont typeface="Wingdings"/>
              <a:buChar char=""/>
              <a:tabLst>
                <a:tab pos="375285" algn="l"/>
              </a:tabLst>
            </a:pPr>
            <a:r>
              <a:rPr sz="2800" dirty="0">
                <a:solidFill>
                  <a:srgbClr val="C00000"/>
                </a:solidFill>
                <a:latin typeface="Times New Roman"/>
                <a:cs typeface="Times New Roman"/>
              </a:rPr>
              <a:t>Temperature</a:t>
            </a:r>
            <a:r>
              <a:rPr sz="2800" spc="155" dirty="0">
                <a:solidFill>
                  <a:srgbClr val="C00000"/>
                </a:solidFill>
                <a:latin typeface="Times New Roman"/>
                <a:cs typeface="Times New Roman"/>
              </a:rPr>
              <a:t> </a:t>
            </a:r>
            <a:r>
              <a:rPr sz="2800" spc="100" dirty="0">
                <a:solidFill>
                  <a:srgbClr val="C00000"/>
                </a:solidFill>
                <a:latin typeface="Times New Roman"/>
                <a:cs typeface="Times New Roman"/>
              </a:rPr>
              <a:t>and</a:t>
            </a:r>
            <a:r>
              <a:rPr sz="2800" spc="225" dirty="0">
                <a:solidFill>
                  <a:srgbClr val="C00000"/>
                </a:solidFill>
                <a:latin typeface="Times New Roman"/>
                <a:cs typeface="Times New Roman"/>
              </a:rPr>
              <a:t> </a:t>
            </a:r>
            <a:r>
              <a:rPr sz="2800" spc="-10" dirty="0">
                <a:solidFill>
                  <a:srgbClr val="C00000"/>
                </a:solidFill>
                <a:latin typeface="Times New Roman"/>
                <a:cs typeface="Times New Roman"/>
              </a:rPr>
              <a:t>Storage</a:t>
            </a:r>
            <a:endParaRPr sz="2800">
              <a:latin typeface="Times New Roman"/>
              <a:cs typeface="Times New Roman"/>
            </a:endParaRPr>
          </a:p>
          <a:p>
            <a:pPr>
              <a:lnSpc>
                <a:spcPct val="100000"/>
              </a:lnSpc>
              <a:spcBef>
                <a:spcPts val="1420"/>
              </a:spcBef>
            </a:pPr>
            <a:endParaRPr sz="2800">
              <a:latin typeface="Times New Roman"/>
              <a:cs typeface="Times New Roman"/>
            </a:endParaRPr>
          </a:p>
          <a:p>
            <a:pPr marL="286385" indent="-273685">
              <a:lnSpc>
                <a:spcPts val="2880"/>
              </a:lnSpc>
              <a:buClr>
                <a:srgbClr val="0AD0D9"/>
              </a:buClr>
              <a:buSzPct val="93750"/>
              <a:buFont typeface="Segoe UI Symbol"/>
              <a:buChar char="⚫"/>
              <a:tabLst>
                <a:tab pos="286385" algn="l"/>
              </a:tabLst>
            </a:pPr>
            <a:r>
              <a:rPr sz="2400" spc="-40" dirty="0">
                <a:latin typeface="Times New Roman"/>
                <a:cs typeface="Times New Roman"/>
              </a:rPr>
              <a:t>Biological</a:t>
            </a:r>
            <a:r>
              <a:rPr sz="2400" spc="10" dirty="0">
                <a:latin typeface="Times New Roman"/>
                <a:cs typeface="Times New Roman"/>
              </a:rPr>
              <a:t> </a:t>
            </a:r>
            <a:r>
              <a:rPr sz="2400" dirty="0">
                <a:latin typeface="Times New Roman"/>
                <a:cs typeface="Times New Roman"/>
              </a:rPr>
              <a:t>processes</a:t>
            </a:r>
            <a:r>
              <a:rPr sz="2400" spc="-5" dirty="0">
                <a:latin typeface="Times New Roman"/>
                <a:cs typeface="Times New Roman"/>
              </a:rPr>
              <a:t> </a:t>
            </a:r>
            <a:r>
              <a:rPr sz="2400" dirty="0">
                <a:latin typeface="Times New Roman"/>
                <a:cs typeface="Times New Roman"/>
              </a:rPr>
              <a:t>slow</a:t>
            </a:r>
            <a:r>
              <a:rPr sz="2400" spc="50" dirty="0">
                <a:latin typeface="Times New Roman"/>
                <a:cs typeface="Times New Roman"/>
              </a:rPr>
              <a:t> </a:t>
            </a:r>
            <a:r>
              <a:rPr sz="2400" dirty="0">
                <a:latin typeface="Times New Roman"/>
                <a:cs typeface="Times New Roman"/>
              </a:rPr>
              <a:t>down</a:t>
            </a:r>
            <a:r>
              <a:rPr sz="2400" spc="50" dirty="0">
                <a:latin typeface="Times New Roman"/>
                <a:cs typeface="Times New Roman"/>
              </a:rPr>
              <a:t> </a:t>
            </a:r>
            <a:r>
              <a:rPr sz="2400" dirty="0">
                <a:latin typeface="Times New Roman"/>
                <a:cs typeface="Times New Roman"/>
              </a:rPr>
              <a:t>with</a:t>
            </a:r>
            <a:r>
              <a:rPr sz="2400" spc="45" dirty="0">
                <a:latin typeface="Times New Roman"/>
                <a:cs typeface="Times New Roman"/>
              </a:rPr>
              <a:t> </a:t>
            </a:r>
            <a:r>
              <a:rPr sz="2400" spc="50" dirty="0">
                <a:latin typeface="Times New Roman"/>
                <a:cs typeface="Times New Roman"/>
              </a:rPr>
              <a:t>a</a:t>
            </a:r>
            <a:r>
              <a:rPr sz="2400" spc="55" dirty="0">
                <a:latin typeface="Times New Roman"/>
                <a:cs typeface="Times New Roman"/>
              </a:rPr>
              <a:t> </a:t>
            </a:r>
            <a:r>
              <a:rPr sz="2400" dirty="0">
                <a:latin typeface="Times New Roman"/>
                <a:cs typeface="Times New Roman"/>
              </a:rPr>
              <a:t>decrease</a:t>
            </a:r>
            <a:r>
              <a:rPr sz="2400" spc="-10" dirty="0">
                <a:latin typeface="Times New Roman"/>
                <a:cs typeface="Times New Roman"/>
              </a:rPr>
              <a:t> </a:t>
            </a:r>
            <a:r>
              <a:rPr sz="2400" spc="30" dirty="0">
                <a:latin typeface="Times New Roman"/>
                <a:cs typeface="Times New Roman"/>
              </a:rPr>
              <a:t>in</a:t>
            </a:r>
            <a:endParaRPr sz="2400">
              <a:latin typeface="Times New Roman"/>
              <a:cs typeface="Times New Roman"/>
            </a:endParaRPr>
          </a:p>
          <a:p>
            <a:pPr marL="287020">
              <a:lnSpc>
                <a:spcPct val="100000"/>
              </a:lnSpc>
            </a:pPr>
            <a:r>
              <a:rPr sz="2400" spc="45" dirty="0">
                <a:latin typeface="Times New Roman"/>
                <a:cs typeface="Times New Roman"/>
              </a:rPr>
              <a:t>temperature</a:t>
            </a:r>
            <a:endParaRPr sz="2400">
              <a:latin typeface="Times New Roman"/>
              <a:cs typeface="Times New Roman"/>
            </a:endParaRPr>
          </a:p>
          <a:p>
            <a:pPr marL="286385" indent="-273685">
              <a:lnSpc>
                <a:spcPct val="100000"/>
              </a:lnSpc>
              <a:spcBef>
                <a:spcPts val="585"/>
              </a:spcBef>
              <a:buClr>
                <a:srgbClr val="0AD0D9"/>
              </a:buClr>
              <a:buSzPct val="93750"/>
              <a:buFont typeface="Segoe UI Symbol"/>
              <a:buChar char="⚫"/>
              <a:tabLst>
                <a:tab pos="286385" algn="l"/>
              </a:tabLst>
            </a:pPr>
            <a:r>
              <a:rPr sz="2400" dirty="0">
                <a:latin typeface="Times New Roman"/>
                <a:cs typeface="Times New Roman"/>
              </a:rPr>
              <a:t>Commodities</a:t>
            </a:r>
            <a:r>
              <a:rPr sz="2400" spc="35" dirty="0">
                <a:latin typeface="Times New Roman"/>
                <a:cs typeface="Times New Roman"/>
              </a:rPr>
              <a:t> </a:t>
            </a:r>
            <a:r>
              <a:rPr sz="2400" dirty="0">
                <a:latin typeface="Times New Roman"/>
                <a:cs typeface="Times New Roman"/>
              </a:rPr>
              <a:t>stay</a:t>
            </a:r>
            <a:r>
              <a:rPr sz="2400" spc="80" dirty="0">
                <a:latin typeface="Times New Roman"/>
                <a:cs typeface="Times New Roman"/>
              </a:rPr>
              <a:t> </a:t>
            </a:r>
            <a:r>
              <a:rPr sz="2400" dirty="0">
                <a:latin typeface="Times New Roman"/>
                <a:cs typeface="Times New Roman"/>
              </a:rPr>
              <a:t>fresh</a:t>
            </a:r>
            <a:r>
              <a:rPr sz="2400" spc="55" dirty="0">
                <a:latin typeface="Times New Roman"/>
                <a:cs typeface="Times New Roman"/>
              </a:rPr>
              <a:t> </a:t>
            </a:r>
            <a:r>
              <a:rPr sz="2400" dirty="0">
                <a:latin typeface="Times New Roman"/>
                <a:cs typeface="Times New Roman"/>
              </a:rPr>
              <a:t>at</a:t>
            </a:r>
            <a:r>
              <a:rPr sz="2400" spc="80" dirty="0">
                <a:latin typeface="Times New Roman"/>
                <a:cs typeface="Times New Roman"/>
              </a:rPr>
              <a:t> </a:t>
            </a:r>
            <a:r>
              <a:rPr sz="2400" dirty="0">
                <a:latin typeface="Times New Roman"/>
                <a:cs typeface="Times New Roman"/>
              </a:rPr>
              <a:t>low</a:t>
            </a:r>
            <a:r>
              <a:rPr sz="2400" spc="80" dirty="0">
                <a:latin typeface="Times New Roman"/>
                <a:cs typeface="Times New Roman"/>
              </a:rPr>
              <a:t> </a:t>
            </a:r>
            <a:r>
              <a:rPr sz="2400" dirty="0">
                <a:latin typeface="Times New Roman"/>
                <a:cs typeface="Times New Roman"/>
              </a:rPr>
              <a:t>temperatures</a:t>
            </a:r>
            <a:r>
              <a:rPr sz="2400" spc="85" dirty="0">
                <a:latin typeface="Times New Roman"/>
                <a:cs typeface="Times New Roman"/>
              </a:rPr>
              <a:t> </a:t>
            </a:r>
            <a:r>
              <a:rPr sz="2400" spc="170" dirty="0">
                <a:latin typeface="Times New Roman"/>
                <a:cs typeface="Times New Roman"/>
              </a:rPr>
              <a:t>--</a:t>
            </a:r>
            <a:r>
              <a:rPr sz="2400" spc="165" dirty="0">
                <a:latin typeface="Times New Roman"/>
                <a:cs typeface="Times New Roman"/>
              </a:rPr>
              <a:t>-</a:t>
            </a:r>
            <a:r>
              <a:rPr sz="2400" spc="60" dirty="0">
                <a:latin typeface="Times New Roman"/>
                <a:cs typeface="Times New Roman"/>
              </a:rPr>
              <a:t> </a:t>
            </a:r>
            <a:r>
              <a:rPr sz="2400" spc="-10" dirty="0">
                <a:latin typeface="Times New Roman"/>
                <a:cs typeface="Times New Roman"/>
              </a:rPr>
              <a:t>fixed</a:t>
            </a:r>
            <a:endParaRPr sz="2400">
              <a:latin typeface="Times New Roman"/>
              <a:cs typeface="Times New Roman"/>
            </a:endParaRPr>
          </a:p>
          <a:p>
            <a:pPr marL="287020">
              <a:lnSpc>
                <a:spcPct val="100000"/>
              </a:lnSpc>
            </a:pPr>
            <a:r>
              <a:rPr sz="2400" spc="40" dirty="0">
                <a:latin typeface="Times New Roman"/>
                <a:cs typeface="Times New Roman"/>
              </a:rPr>
              <a:t>duration</a:t>
            </a:r>
            <a:endParaRPr sz="2400">
              <a:latin typeface="Times New Roman"/>
              <a:cs typeface="Times New Roman"/>
            </a:endParaRPr>
          </a:p>
          <a:p>
            <a:pPr marL="287020" marR="575310" indent="-274320">
              <a:lnSpc>
                <a:spcPct val="100000"/>
              </a:lnSpc>
              <a:spcBef>
                <a:spcPts val="560"/>
              </a:spcBef>
              <a:buClr>
                <a:srgbClr val="0AD0D9"/>
              </a:buClr>
              <a:buSzPct val="93750"/>
              <a:buFont typeface="Segoe UI Symbol"/>
              <a:buChar char="⚫"/>
              <a:tabLst>
                <a:tab pos="287020" algn="l"/>
              </a:tabLst>
            </a:pPr>
            <a:r>
              <a:rPr sz="2400" spc="-60" dirty="0">
                <a:latin typeface="Times New Roman"/>
                <a:cs typeface="Times New Roman"/>
              </a:rPr>
              <a:t>Below</a:t>
            </a:r>
            <a:r>
              <a:rPr sz="2400" spc="60" dirty="0">
                <a:latin typeface="Times New Roman"/>
                <a:cs typeface="Times New Roman"/>
              </a:rPr>
              <a:t> </a:t>
            </a:r>
            <a:r>
              <a:rPr sz="2400" dirty="0">
                <a:latin typeface="Times New Roman"/>
                <a:cs typeface="Times New Roman"/>
              </a:rPr>
              <a:t>the</a:t>
            </a:r>
            <a:r>
              <a:rPr sz="2400" spc="85" dirty="0">
                <a:latin typeface="Times New Roman"/>
                <a:cs typeface="Times New Roman"/>
              </a:rPr>
              <a:t> </a:t>
            </a:r>
            <a:r>
              <a:rPr sz="2400" dirty="0">
                <a:latin typeface="Times New Roman"/>
                <a:cs typeface="Times New Roman"/>
              </a:rPr>
              <a:t>critical</a:t>
            </a:r>
            <a:r>
              <a:rPr sz="2400" spc="40" dirty="0">
                <a:latin typeface="Times New Roman"/>
                <a:cs typeface="Times New Roman"/>
              </a:rPr>
              <a:t> </a:t>
            </a:r>
            <a:r>
              <a:rPr sz="2400" spc="55" dirty="0">
                <a:latin typeface="Times New Roman"/>
                <a:cs typeface="Times New Roman"/>
              </a:rPr>
              <a:t>temperature</a:t>
            </a:r>
            <a:r>
              <a:rPr sz="2400" spc="45" dirty="0">
                <a:latin typeface="Times New Roman"/>
                <a:cs typeface="Times New Roman"/>
              </a:rPr>
              <a:t> </a:t>
            </a:r>
            <a:r>
              <a:rPr sz="2400" dirty="0">
                <a:latin typeface="Times New Roman"/>
                <a:cs typeface="Times New Roman"/>
              </a:rPr>
              <a:t>results</a:t>
            </a:r>
            <a:r>
              <a:rPr sz="2400" spc="60" dirty="0">
                <a:latin typeface="Times New Roman"/>
                <a:cs typeface="Times New Roman"/>
              </a:rPr>
              <a:t> </a:t>
            </a:r>
            <a:r>
              <a:rPr sz="2400" dirty="0">
                <a:latin typeface="Times New Roman"/>
                <a:cs typeface="Times New Roman"/>
              </a:rPr>
              <a:t>to</a:t>
            </a:r>
            <a:r>
              <a:rPr sz="2400" spc="85" dirty="0">
                <a:latin typeface="Times New Roman"/>
                <a:cs typeface="Times New Roman"/>
              </a:rPr>
              <a:t> </a:t>
            </a:r>
            <a:r>
              <a:rPr sz="2400" dirty="0">
                <a:latin typeface="Times New Roman"/>
                <a:cs typeface="Times New Roman"/>
              </a:rPr>
              <a:t>chilling</a:t>
            </a:r>
            <a:r>
              <a:rPr sz="2400" spc="35" dirty="0">
                <a:latin typeface="Times New Roman"/>
                <a:cs typeface="Times New Roman"/>
              </a:rPr>
              <a:t> </a:t>
            </a:r>
            <a:r>
              <a:rPr sz="2400" spc="-10" dirty="0">
                <a:latin typeface="Times New Roman"/>
                <a:cs typeface="Times New Roman"/>
              </a:rPr>
              <a:t>injury </a:t>
            </a:r>
            <a:r>
              <a:rPr sz="2400" dirty="0">
                <a:latin typeface="Times New Roman"/>
                <a:cs typeface="Times New Roman"/>
              </a:rPr>
              <a:t>(tropical</a:t>
            </a:r>
            <a:r>
              <a:rPr sz="2400" spc="25" dirty="0">
                <a:latin typeface="Times New Roman"/>
                <a:cs typeface="Times New Roman"/>
              </a:rPr>
              <a:t> </a:t>
            </a:r>
            <a:r>
              <a:rPr sz="2400" dirty="0">
                <a:latin typeface="Times New Roman"/>
                <a:cs typeface="Times New Roman"/>
              </a:rPr>
              <a:t>crops)</a:t>
            </a:r>
            <a:r>
              <a:rPr sz="2400" spc="45" dirty="0">
                <a:latin typeface="Times New Roman"/>
                <a:cs typeface="Times New Roman"/>
              </a:rPr>
              <a:t> </a:t>
            </a:r>
            <a:r>
              <a:rPr sz="2100" i="1" spc="-75" dirty="0">
                <a:latin typeface="Times New Roman"/>
                <a:cs typeface="Times New Roman"/>
              </a:rPr>
              <a:t>e.g.</a:t>
            </a:r>
            <a:r>
              <a:rPr sz="2100" i="1" spc="25" dirty="0">
                <a:latin typeface="Times New Roman"/>
                <a:cs typeface="Times New Roman"/>
              </a:rPr>
              <a:t> </a:t>
            </a:r>
            <a:r>
              <a:rPr sz="2100" i="1" spc="-95" dirty="0">
                <a:latin typeface="Times New Roman"/>
                <a:cs typeface="Times New Roman"/>
              </a:rPr>
              <a:t>soggy,</a:t>
            </a:r>
            <a:r>
              <a:rPr sz="2100" i="1" spc="30" dirty="0">
                <a:latin typeface="Times New Roman"/>
                <a:cs typeface="Times New Roman"/>
              </a:rPr>
              <a:t> </a:t>
            </a:r>
            <a:r>
              <a:rPr sz="2100" i="1" spc="-10" dirty="0">
                <a:latin typeface="Times New Roman"/>
                <a:cs typeface="Times New Roman"/>
              </a:rPr>
              <a:t>pitted,</a:t>
            </a:r>
            <a:r>
              <a:rPr sz="2100" i="1" spc="30" dirty="0">
                <a:latin typeface="Times New Roman"/>
                <a:cs typeface="Times New Roman"/>
              </a:rPr>
              <a:t> </a:t>
            </a:r>
            <a:r>
              <a:rPr sz="2100" i="1" dirty="0">
                <a:latin typeface="Times New Roman"/>
                <a:cs typeface="Times New Roman"/>
              </a:rPr>
              <a:t>turn</a:t>
            </a:r>
            <a:r>
              <a:rPr sz="2100" i="1" spc="10" dirty="0">
                <a:latin typeface="Times New Roman"/>
                <a:cs typeface="Times New Roman"/>
              </a:rPr>
              <a:t> </a:t>
            </a:r>
            <a:r>
              <a:rPr sz="2100" i="1" spc="-35" dirty="0">
                <a:latin typeface="Times New Roman"/>
                <a:cs typeface="Times New Roman"/>
              </a:rPr>
              <a:t>black,</a:t>
            </a:r>
            <a:r>
              <a:rPr sz="2100" i="1" spc="50" dirty="0">
                <a:latin typeface="Times New Roman"/>
                <a:cs typeface="Times New Roman"/>
              </a:rPr>
              <a:t> </a:t>
            </a:r>
            <a:r>
              <a:rPr sz="2100" i="1" spc="-10" dirty="0">
                <a:latin typeface="Times New Roman"/>
                <a:cs typeface="Times New Roman"/>
              </a:rPr>
              <a:t>and</a:t>
            </a:r>
            <a:r>
              <a:rPr sz="2100" i="1" spc="-15" dirty="0">
                <a:latin typeface="Times New Roman"/>
                <a:cs typeface="Times New Roman"/>
              </a:rPr>
              <a:t> </a:t>
            </a:r>
            <a:r>
              <a:rPr sz="2100" i="1" spc="-10" dirty="0">
                <a:latin typeface="Times New Roman"/>
                <a:cs typeface="Times New Roman"/>
              </a:rPr>
              <a:t>harden</a:t>
            </a:r>
            <a:endParaRPr sz="2100">
              <a:latin typeface="Times New Roman"/>
              <a:cs typeface="Times New Roman"/>
            </a:endParaRPr>
          </a:p>
          <a:p>
            <a:pPr marL="286385" indent="-273685">
              <a:lnSpc>
                <a:spcPct val="100000"/>
              </a:lnSpc>
              <a:spcBef>
                <a:spcPts val="585"/>
              </a:spcBef>
              <a:buClr>
                <a:srgbClr val="0AD0D9"/>
              </a:buClr>
              <a:buSzPct val="93750"/>
              <a:buFont typeface="Segoe UI Symbol"/>
              <a:buChar char="⚫"/>
              <a:tabLst>
                <a:tab pos="286385" algn="l"/>
              </a:tabLst>
            </a:pPr>
            <a:r>
              <a:rPr sz="2400" spc="-20" dirty="0">
                <a:latin typeface="Times New Roman"/>
                <a:cs typeface="Times New Roman"/>
              </a:rPr>
              <a:t>Each</a:t>
            </a:r>
            <a:r>
              <a:rPr sz="2400" spc="65" dirty="0">
                <a:latin typeface="Times New Roman"/>
                <a:cs typeface="Times New Roman"/>
              </a:rPr>
              <a:t> </a:t>
            </a:r>
            <a:r>
              <a:rPr sz="2400" dirty="0">
                <a:latin typeface="Times New Roman"/>
                <a:cs typeface="Times New Roman"/>
              </a:rPr>
              <a:t>commodity</a:t>
            </a:r>
            <a:r>
              <a:rPr sz="2400" spc="25" dirty="0">
                <a:latin typeface="Times New Roman"/>
                <a:cs typeface="Times New Roman"/>
              </a:rPr>
              <a:t> </a:t>
            </a:r>
            <a:r>
              <a:rPr sz="2400" dirty="0">
                <a:latin typeface="Times New Roman"/>
                <a:cs typeface="Times New Roman"/>
              </a:rPr>
              <a:t>has</a:t>
            </a:r>
            <a:r>
              <a:rPr sz="2400" spc="55" dirty="0">
                <a:latin typeface="Times New Roman"/>
                <a:cs typeface="Times New Roman"/>
              </a:rPr>
              <a:t> </a:t>
            </a:r>
            <a:r>
              <a:rPr sz="2400" spc="85" dirty="0">
                <a:latin typeface="Times New Roman"/>
                <a:cs typeface="Times New Roman"/>
              </a:rPr>
              <a:t>an</a:t>
            </a:r>
            <a:r>
              <a:rPr sz="2400" spc="70" dirty="0">
                <a:latin typeface="Times New Roman"/>
                <a:cs typeface="Times New Roman"/>
              </a:rPr>
              <a:t> </a:t>
            </a:r>
            <a:r>
              <a:rPr sz="2400" dirty="0">
                <a:latin typeface="Times New Roman"/>
                <a:cs typeface="Times New Roman"/>
              </a:rPr>
              <a:t>optimum</a:t>
            </a:r>
            <a:r>
              <a:rPr sz="2400" spc="30" dirty="0">
                <a:latin typeface="Times New Roman"/>
                <a:cs typeface="Times New Roman"/>
              </a:rPr>
              <a:t> </a:t>
            </a:r>
            <a:r>
              <a:rPr sz="2400" spc="55" dirty="0">
                <a:latin typeface="Times New Roman"/>
                <a:cs typeface="Times New Roman"/>
              </a:rPr>
              <a:t>temperature</a:t>
            </a:r>
            <a:r>
              <a:rPr sz="2400" spc="40" dirty="0">
                <a:latin typeface="Times New Roman"/>
                <a:cs typeface="Times New Roman"/>
              </a:rPr>
              <a:t> </a:t>
            </a:r>
            <a:r>
              <a:rPr sz="2400" spc="45" dirty="0">
                <a:latin typeface="Times New Roman"/>
                <a:cs typeface="Times New Roman"/>
              </a:rPr>
              <a:t>requirement</a:t>
            </a:r>
            <a:endParaRPr sz="2400">
              <a:latin typeface="Times New Roman"/>
              <a:cs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28282" rIns="0" bIns="0" rtlCol="0">
            <a:spAutoFit/>
          </a:bodyPr>
          <a:lstStyle/>
          <a:p>
            <a:pPr marL="422909">
              <a:lnSpc>
                <a:spcPct val="100000"/>
              </a:lnSpc>
              <a:spcBef>
                <a:spcPts val="100"/>
              </a:spcBef>
            </a:pPr>
            <a:r>
              <a:rPr sz="3600" dirty="0">
                <a:solidFill>
                  <a:srgbClr val="000000"/>
                </a:solidFill>
              </a:rPr>
              <a:t>Methods</a:t>
            </a:r>
            <a:r>
              <a:rPr sz="3600" spc="-50" dirty="0">
                <a:solidFill>
                  <a:srgbClr val="000000"/>
                </a:solidFill>
              </a:rPr>
              <a:t> </a:t>
            </a:r>
            <a:r>
              <a:rPr sz="3600" dirty="0">
                <a:solidFill>
                  <a:srgbClr val="000000"/>
                </a:solidFill>
              </a:rPr>
              <a:t>of</a:t>
            </a:r>
            <a:r>
              <a:rPr sz="3600" spc="305" dirty="0">
                <a:solidFill>
                  <a:srgbClr val="000000"/>
                </a:solidFill>
              </a:rPr>
              <a:t> </a:t>
            </a:r>
            <a:r>
              <a:rPr sz="3600" spc="-10" dirty="0">
                <a:solidFill>
                  <a:srgbClr val="000000"/>
                </a:solidFill>
              </a:rPr>
              <a:t>Harvesting</a:t>
            </a:r>
            <a:endParaRPr sz="3600"/>
          </a:p>
        </p:txBody>
      </p:sp>
      <p:sp>
        <p:nvSpPr>
          <p:cNvPr id="3" name="object 3"/>
          <p:cNvSpPr txBox="1"/>
          <p:nvPr/>
        </p:nvSpPr>
        <p:spPr>
          <a:xfrm>
            <a:off x="906144" y="1453197"/>
            <a:ext cx="2115185" cy="635635"/>
          </a:xfrm>
          <a:prstGeom prst="rect">
            <a:avLst/>
          </a:prstGeom>
        </p:spPr>
        <p:txBody>
          <a:bodyPr vert="horz" wrap="square" lIns="0" tIns="12700" rIns="0" bIns="0" rtlCol="0">
            <a:spAutoFit/>
          </a:bodyPr>
          <a:lstStyle/>
          <a:p>
            <a:pPr marL="12700">
              <a:lnSpc>
                <a:spcPct val="100000"/>
              </a:lnSpc>
              <a:spcBef>
                <a:spcPts val="100"/>
              </a:spcBef>
            </a:pPr>
            <a:r>
              <a:rPr sz="4000" spc="80" dirty="0">
                <a:latin typeface="Times New Roman"/>
                <a:cs typeface="Times New Roman"/>
              </a:rPr>
              <a:t>1.</a:t>
            </a:r>
            <a:r>
              <a:rPr sz="4000" spc="-585" dirty="0">
                <a:latin typeface="Times New Roman"/>
                <a:cs typeface="Times New Roman"/>
              </a:rPr>
              <a:t> </a:t>
            </a:r>
            <a:r>
              <a:rPr sz="4000" spc="80" dirty="0">
                <a:latin typeface="Times New Roman"/>
                <a:cs typeface="Times New Roman"/>
              </a:rPr>
              <a:t>Manual</a:t>
            </a:r>
            <a:endParaRPr sz="4000">
              <a:latin typeface="Times New Roman"/>
              <a:cs typeface="Times New Roman"/>
            </a:endParaRPr>
          </a:p>
        </p:txBody>
      </p:sp>
      <p:sp>
        <p:nvSpPr>
          <p:cNvPr id="4" name="object 4"/>
          <p:cNvSpPr txBox="1"/>
          <p:nvPr/>
        </p:nvSpPr>
        <p:spPr>
          <a:xfrm>
            <a:off x="1617345" y="2553970"/>
            <a:ext cx="5131435" cy="574040"/>
          </a:xfrm>
          <a:prstGeom prst="rect">
            <a:avLst/>
          </a:prstGeom>
        </p:spPr>
        <p:txBody>
          <a:bodyPr vert="horz" wrap="square" lIns="0" tIns="12700" rIns="0" bIns="0" rtlCol="0">
            <a:spAutoFit/>
          </a:bodyPr>
          <a:lstStyle/>
          <a:p>
            <a:pPr marL="12700">
              <a:lnSpc>
                <a:spcPct val="100000"/>
              </a:lnSpc>
              <a:spcBef>
                <a:spcPts val="100"/>
              </a:spcBef>
              <a:tabLst>
                <a:tab pos="535940" algn="l"/>
                <a:tab pos="1938020" algn="l"/>
                <a:tab pos="2533015" algn="l"/>
                <a:tab pos="4097654" algn="l"/>
                <a:tab pos="4532630" algn="l"/>
              </a:tabLst>
            </a:pPr>
            <a:r>
              <a:rPr sz="3350" i="1" spc="-25" dirty="0">
                <a:latin typeface="Times New Roman"/>
                <a:cs typeface="Times New Roman"/>
              </a:rPr>
              <a:t>a.</a:t>
            </a:r>
            <a:r>
              <a:rPr sz="3350" i="1" dirty="0">
                <a:latin typeface="Times New Roman"/>
                <a:cs typeface="Times New Roman"/>
              </a:rPr>
              <a:t>	</a:t>
            </a:r>
            <a:r>
              <a:rPr sz="3350" i="1" spc="-10" dirty="0">
                <a:latin typeface="Times New Roman"/>
                <a:cs typeface="Times New Roman"/>
              </a:rPr>
              <a:t>Pulling</a:t>
            </a:r>
            <a:r>
              <a:rPr sz="3350" i="1" dirty="0">
                <a:latin typeface="Times New Roman"/>
                <a:cs typeface="Times New Roman"/>
              </a:rPr>
              <a:t>	</a:t>
            </a:r>
            <a:r>
              <a:rPr sz="3350" i="1" spc="-25" dirty="0">
                <a:latin typeface="Times New Roman"/>
                <a:cs typeface="Times New Roman"/>
              </a:rPr>
              <a:t>or</a:t>
            </a:r>
            <a:r>
              <a:rPr sz="3350" i="1" dirty="0">
                <a:latin typeface="Times New Roman"/>
                <a:cs typeface="Times New Roman"/>
              </a:rPr>
              <a:t>	</a:t>
            </a:r>
            <a:r>
              <a:rPr sz="3350" i="1" spc="-10" dirty="0">
                <a:latin typeface="Times New Roman"/>
                <a:cs typeface="Times New Roman"/>
              </a:rPr>
              <a:t>twisting</a:t>
            </a:r>
            <a:r>
              <a:rPr sz="3350" i="1" dirty="0">
                <a:latin typeface="Times New Roman"/>
                <a:cs typeface="Times New Roman"/>
              </a:rPr>
              <a:t>	</a:t>
            </a:r>
            <a:r>
              <a:rPr sz="3200" spc="-50" dirty="0">
                <a:latin typeface="Times New Roman"/>
                <a:cs typeface="Times New Roman"/>
              </a:rPr>
              <a:t>–</a:t>
            </a:r>
            <a:r>
              <a:rPr sz="3200" dirty="0">
                <a:latin typeface="Times New Roman"/>
                <a:cs typeface="Times New Roman"/>
              </a:rPr>
              <a:t>	</a:t>
            </a:r>
            <a:r>
              <a:rPr sz="3600" spc="30" dirty="0">
                <a:latin typeface="Times New Roman"/>
                <a:cs typeface="Times New Roman"/>
              </a:rPr>
              <a:t>the</a:t>
            </a:r>
            <a:endParaRPr sz="3600">
              <a:latin typeface="Times New Roman"/>
              <a:cs typeface="Times New Roman"/>
            </a:endParaRPr>
          </a:p>
        </p:txBody>
      </p:sp>
      <p:sp>
        <p:nvSpPr>
          <p:cNvPr id="5" name="object 5"/>
          <p:cNvSpPr txBox="1"/>
          <p:nvPr/>
        </p:nvSpPr>
        <p:spPr>
          <a:xfrm>
            <a:off x="7189216" y="2604770"/>
            <a:ext cx="1265555" cy="513080"/>
          </a:xfrm>
          <a:prstGeom prst="rect">
            <a:avLst/>
          </a:prstGeom>
        </p:spPr>
        <p:txBody>
          <a:bodyPr vert="horz" wrap="square" lIns="0" tIns="12700" rIns="0" bIns="0" rtlCol="0">
            <a:spAutoFit/>
          </a:bodyPr>
          <a:lstStyle/>
          <a:p>
            <a:pPr marL="12700">
              <a:lnSpc>
                <a:spcPct val="100000"/>
              </a:lnSpc>
              <a:spcBef>
                <a:spcPts val="100"/>
              </a:spcBef>
              <a:tabLst>
                <a:tab pos="990600" algn="l"/>
              </a:tabLst>
            </a:pPr>
            <a:r>
              <a:rPr sz="3200" spc="45" dirty="0">
                <a:latin typeface="Times New Roman"/>
                <a:cs typeface="Times New Roman"/>
              </a:rPr>
              <a:t>fruit</a:t>
            </a:r>
            <a:r>
              <a:rPr sz="3200" dirty="0">
                <a:latin typeface="Times New Roman"/>
                <a:cs typeface="Times New Roman"/>
              </a:rPr>
              <a:t>	</a:t>
            </a:r>
            <a:r>
              <a:rPr sz="3200" spc="-25" dirty="0">
                <a:latin typeface="Times New Roman"/>
                <a:cs typeface="Times New Roman"/>
              </a:rPr>
              <a:t>is</a:t>
            </a:r>
            <a:endParaRPr sz="3200">
              <a:latin typeface="Times New Roman"/>
              <a:cs typeface="Times New Roman"/>
            </a:endParaRPr>
          </a:p>
        </p:txBody>
      </p:sp>
      <p:sp>
        <p:nvSpPr>
          <p:cNvPr id="6" name="object 6"/>
          <p:cNvSpPr txBox="1"/>
          <p:nvPr/>
        </p:nvSpPr>
        <p:spPr>
          <a:xfrm>
            <a:off x="906144" y="3104832"/>
            <a:ext cx="7548880" cy="3445510"/>
          </a:xfrm>
          <a:prstGeom prst="rect">
            <a:avLst/>
          </a:prstGeom>
        </p:spPr>
        <p:txBody>
          <a:bodyPr vert="horz" wrap="square" lIns="0" tIns="33019" rIns="0" bIns="0" rtlCol="0">
            <a:spAutoFit/>
          </a:bodyPr>
          <a:lstStyle/>
          <a:p>
            <a:pPr marL="12700" marR="5080" algn="just">
              <a:lnSpc>
                <a:spcPct val="95900"/>
              </a:lnSpc>
              <a:spcBef>
                <a:spcPts val="259"/>
              </a:spcBef>
            </a:pPr>
            <a:r>
              <a:rPr sz="3200" dirty="0">
                <a:latin typeface="Times New Roman"/>
                <a:cs typeface="Times New Roman"/>
              </a:rPr>
              <a:t>twisted</a:t>
            </a:r>
            <a:r>
              <a:rPr sz="3200" spc="680" dirty="0">
                <a:latin typeface="Times New Roman"/>
                <a:cs typeface="Times New Roman"/>
              </a:rPr>
              <a:t> </a:t>
            </a:r>
            <a:r>
              <a:rPr sz="3200" spc="55" dirty="0">
                <a:latin typeface="Times New Roman"/>
                <a:cs typeface="Times New Roman"/>
              </a:rPr>
              <a:t>at</a:t>
            </a:r>
            <a:r>
              <a:rPr sz="3200" spc="695" dirty="0">
                <a:latin typeface="Times New Roman"/>
                <a:cs typeface="Times New Roman"/>
              </a:rPr>
              <a:t> </a:t>
            </a:r>
            <a:r>
              <a:rPr sz="3200" spc="114" dirty="0">
                <a:latin typeface="Times New Roman"/>
                <a:cs typeface="Times New Roman"/>
              </a:rPr>
              <a:t>an</a:t>
            </a:r>
            <a:r>
              <a:rPr sz="3200" spc="695" dirty="0">
                <a:latin typeface="Times New Roman"/>
                <a:cs typeface="Times New Roman"/>
              </a:rPr>
              <a:t> </a:t>
            </a:r>
            <a:r>
              <a:rPr sz="3200" dirty="0">
                <a:latin typeface="Times New Roman"/>
                <a:cs typeface="Times New Roman"/>
              </a:rPr>
              <a:t>angle</a:t>
            </a:r>
            <a:r>
              <a:rPr sz="3200" spc="680" dirty="0">
                <a:latin typeface="Times New Roman"/>
                <a:cs typeface="Times New Roman"/>
              </a:rPr>
              <a:t> </a:t>
            </a:r>
            <a:r>
              <a:rPr sz="3200" dirty="0">
                <a:latin typeface="Times New Roman"/>
                <a:cs typeface="Times New Roman"/>
              </a:rPr>
              <a:t>to</a:t>
            </a:r>
            <a:r>
              <a:rPr sz="3200" spc="680" dirty="0">
                <a:latin typeface="Times New Roman"/>
                <a:cs typeface="Times New Roman"/>
              </a:rPr>
              <a:t> </a:t>
            </a:r>
            <a:r>
              <a:rPr sz="3200" spc="50" dirty="0">
                <a:latin typeface="Times New Roman"/>
                <a:cs typeface="Times New Roman"/>
              </a:rPr>
              <a:t>the</a:t>
            </a:r>
            <a:r>
              <a:rPr sz="3200" spc="680" dirty="0">
                <a:latin typeface="Times New Roman"/>
                <a:cs typeface="Times New Roman"/>
              </a:rPr>
              <a:t> </a:t>
            </a:r>
            <a:r>
              <a:rPr sz="3200" dirty="0">
                <a:latin typeface="Times New Roman"/>
                <a:cs typeface="Times New Roman"/>
              </a:rPr>
              <a:t>twig</a:t>
            </a:r>
            <a:r>
              <a:rPr sz="3200" spc="690" dirty="0">
                <a:latin typeface="Times New Roman"/>
                <a:cs typeface="Times New Roman"/>
              </a:rPr>
              <a:t> </a:t>
            </a:r>
            <a:r>
              <a:rPr sz="3200" spc="95" dirty="0">
                <a:latin typeface="Times New Roman"/>
                <a:cs typeface="Times New Roman"/>
              </a:rPr>
              <a:t>and</a:t>
            </a:r>
            <a:r>
              <a:rPr sz="3200" spc="680" dirty="0">
                <a:latin typeface="Times New Roman"/>
                <a:cs typeface="Times New Roman"/>
              </a:rPr>
              <a:t> </a:t>
            </a:r>
            <a:r>
              <a:rPr sz="3200" spc="-10" dirty="0">
                <a:latin typeface="Times New Roman"/>
                <a:cs typeface="Times New Roman"/>
              </a:rPr>
              <a:t>jerked </a:t>
            </a:r>
            <a:r>
              <a:rPr sz="3200" spc="60" dirty="0">
                <a:latin typeface="Times New Roman"/>
                <a:cs typeface="Times New Roman"/>
              </a:rPr>
              <a:t>downward</a:t>
            </a:r>
            <a:r>
              <a:rPr sz="3200" spc="730" dirty="0">
                <a:latin typeface="Times New Roman"/>
                <a:cs typeface="Times New Roman"/>
              </a:rPr>
              <a:t> </a:t>
            </a:r>
            <a:r>
              <a:rPr sz="3200" dirty="0">
                <a:latin typeface="Times New Roman"/>
                <a:cs typeface="Times New Roman"/>
              </a:rPr>
              <a:t>to</a:t>
            </a:r>
            <a:r>
              <a:rPr sz="3200" spc="745" dirty="0">
                <a:latin typeface="Times New Roman"/>
                <a:cs typeface="Times New Roman"/>
              </a:rPr>
              <a:t> </a:t>
            </a:r>
            <a:r>
              <a:rPr sz="3200" dirty="0">
                <a:latin typeface="Times New Roman"/>
                <a:cs typeface="Times New Roman"/>
              </a:rPr>
              <a:t>detach</a:t>
            </a:r>
            <a:r>
              <a:rPr sz="3200" spc="730" dirty="0">
                <a:latin typeface="Times New Roman"/>
                <a:cs typeface="Times New Roman"/>
              </a:rPr>
              <a:t> </a:t>
            </a:r>
            <a:r>
              <a:rPr sz="3200" dirty="0">
                <a:latin typeface="Times New Roman"/>
                <a:cs typeface="Times New Roman"/>
              </a:rPr>
              <a:t>it</a:t>
            </a:r>
            <a:r>
              <a:rPr sz="3200" spc="745" dirty="0">
                <a:latin typeface="Times New Roman"/>
                <a:cs typeface="Times New Roman"/>
              </a:rPr>
              <a:t> </a:t>
            </a:r>
            <a:r>
              <a:rPr sz="3350" i="1" dirty="0">
                <a:solidFill>
                  <a:srgbClr val="FF0000"/>
                </a:solidFill>
                <a:latin typeface="Times New Roman"/>
                <a:cs typeface="Times New Roman"/>
              </a:rPr>
              <a:t>(e.g.</a:t>
            </a:r>
            <a:r>
              <a:rPr sz="3350" i="1" spc="705" dirty="0">
                <a:solidFill>
                  <a:srgbClr val="FF0000"/>
                </a:solidFill>
                <a:latin typeface="Times New Roman"/>
                <a:cs typeface="Times New Roman"/>
              </a:rPr>
              <a:t> </a:t>
            </a:r>
            <a:r>
              <a:rPr sz="3350" i="1" dirty="0">
                <a:solidFill>
                  <a:srgbClr val="FF0000"/>
                </a:solidFill>
                <a:latin typeface="Times New Roman"/>
                <a:cs typeface="Times New Roman"/>
              </a:rPr>
              <a:t>guava,</a:t>
            </a:r>
            <a:r>
              <a:rPr sz="3350" i="1" spc="715" dirty="0">
                <a:solidFill>
                  <a:srgbClr val="FF0000"/>
                </a:solidFill>
                <a:latin typeface="Times New Roman"/>
                <a:cs typeface="Times New Roman"/>
              </a:rPr>
              <a:t> </a:t>
            </a:r>
            <a:r>
              <a:rPr sz="3350" i="1" spc="-20" dirty="0">
                <a:solidFill>
                  <a:srgbClr val="FF0000"/>
                </a:solidFill>
                <a:latin typeface="Times New Roman"/>
                <a:cs typeface="Times New Roman"/>
              </a:rPr>
              <a:t>citrus, </a:t>
            </a:r>
            <a:r>
              <a:rPr sz="3350" i="1" dirty="0">
                <a:solidFill>
                  <a:srgbClr val="FF0000"/>
                </a:solidFill>
                <a:latin typeface="Times New Roman"/>
                <a:cs typeface="Times New Roman"/>
              </a:rPr>
              <a:t>cucumber</a:t>
            </a:r>
            <a:r>
              <a:rPr sz="3350" i="1" spc="-114" dirty="0">
                <a:solidFill>
                  <a:srgbClr val="FF0000"/>
                </a:solidFill>
                <a:latin typeface="Times New Roman"/>
                <a:cs typeface="Times New Roman"/>
              </a:rPr>
              <a:t> </a:t>
            </a:r>
            <a:r>
              <a:rPr sz="3350" i="1" dirty="0">
                <a:solidFill>
                  <a:srgbClr val="FF0000"/>
                </a:solidFill>
                <a:latin typeface="Times New Roman"/>
                <a:cs typeface="Times New Roman"/>
              </a:rPr>
              <a:t>and</a:t>
            </a:r>
            <a:r>
              <a:rPr sz="3350" i="1" spc="-120" dirty="0">
                <a:solidFill>
                  <a:srgbClr val="FF0000"/>
                </a:solidFill>
                <a:latin typeface="Times New Roman"/>
                <a:cs typeface="Times New Roman"/>
              </a:rPr>
              <a:t> </a:t>
            </a:r>
            <a:r>
              <a:rPr sz="3350" i="1" spc="-10" dirty="0">
                <a:solidFill>
                  <a:srgbClr val="FF0000"/>
                </a:solidFill>
                <a:latin typeface="Times New Roman"/>
                <a:cs typeface="Times New Roman"/>
              </a:rPr>
              <a:t>grapes)</a:t>
            </a:r>
            <a:endParaRPr sz="3350">
              <a:latin typeface="Times New Roman"/>
              <a:cs typeface="Times New Roman"/>
            </a:endParaRPr>
          </a:p>
          <a:p>
            <a:pPr>
              <a:lnSpc>
                <a:spcPct val="100000"/>
              </a:lnSpc>
              <a:spcBef>
                <a:spcPts val="75"/>
              </a:spcBef>
            </a:pPr>
            <a:endParaRPr sz="3200">
              <a:latin typeface="Times New Roman"/>
              <a:cs typeface="Times New Roman"/>
            </a:endParaRPr>
          </a:p>
          <a:p>
            <a:pPr marL="12700" marR="43815" indent="711200" algn="just">
              <a:lnSpc>
                <a:spcPct val="97700"/>
              </a:lnSpc>
            </a:pPr>
            <a:r>
              <a:rPr sz="3350" i="1" dirty="0">
                <a:latin typeface="Times New Roman"/>
                <a:cs typeface="Times New Roman"/>
              </a:rPr>
              <a:t>b.</a:t>
            </a:r>
            <a:r>
              <a:rPr sz="3350" i="1" spc="210" dirty="0">
                <a:latin typeface="Times New Roman"/>
                <a:cs typeface="Times New Roman"/>
              </a:rPr>
              <a:t> </a:t>
            </a:r>
            <a:r>
              <a:rPr sz="3350" i="1" spc="-70" dirty="0">
                <a:latin typeface="Times New Roman"/>
                <a:cs typeface="Times New Roman"/>
              </a:rPr>
              <a:t>Picking</a:t>
            </a:r>
            <a:r>
              <a:rPr sz="3350" i="1" spc="225" dirty="0">
                <a:latin typeface="Times New Roman"/>
                <a:cs typeface="Times New Roman"/>
              </a:rPr>
              <a:t> </a:t>
            </a:r>
            <a:r>
              <a:rPr sz="3350" i="1" dirty="0">
                <a:latin typeface="Times New Roman"/>
                <a:cs typeface="Times New Roman"/>
              </a:rPr>
              <a:t>pole</a:t>
            </a:r>
            <a:r>
              <a:rPr sz="3350" i="1" spc="235" dirty="0">
                <a:latin typeface="Times New Roman"/>
                <a:cs typeface="Times New Roman"/>
              </a:rPr>
              <a:t> </a:t>
            </a:r>
            <a:r>
              <a:rPr sz="3200" dirty="0">
                <a:latin typeface="Times New Roman"/>
                <a:cs typeface="Times New Roman"/>
              </a:rPr>
              <a:t>–</a:t>
            </a:r>
            <a:r>
              <a:rPr sz="3200" spc="250" dirty="0">
                <a:latin typeface="Times New Roman"/>
                <a:cs typeface="Times New Roman"/>
              </a:rPr>
              <a:t> </a:t>
            </a:r>
            <a:r>
              <a:rPr sz="3200" dirty="0">
                <a:latin typeface="Times New Roman"/>
                <a:cs typeface="Times New Roman"/>
              </a:rPr>
              <a:t>attach</a:t>
            </a:r>
            <a:r>
              <a:rPr sz="3200" spc="260" dirty="0">
                <a:latin typeface="Times New Roman"/>
                <a:cs typeface="Times New Roman"/>
              </a:rPr>
              <a:t> </a:t>
            </a:r>
            <a:r>
              <a:rPr sz="3200" spc="70" dirty="0">
                <a:latin typeface="Times New Roman"/>
                <a:cs typeface="Times New Roman"/>
              </a:rPr>
              <a:t>a</a:t>
            </a:r>
            <a:r>
              <a:rPr sz="3200" spc="235" dirty="0">
                <a:latin typeface="Times New Roman"/>
                <a:cs typeface="Times New Roman"/>
              </a:rPr>
              <a:t> </a:t>
            </a:r>
            <a:r>
              <a:rPr sz="3200" dirty="0">
                <a:latin typeface="Times New Roman"/>
                <a:cs typeface="Times New Roman"/>
              </a:rPr>
              <a:t>hook</a:t>
            </a:r>
            <a:r>
              <a:rPr sz="3200" spc="245" dirty="0">
                <a:latin typeface="Times New Roman"/>
                <a:cs typeface="Times New Roman"/>
              </a:rPr>
              <a:t> </a:t>
            </a:r>
            <a:r>
              <a:rPr sz="3200" dirty="0">
                <a:latin typeface="Times New Roman"/>
                <a:cs typeface="Times New Roman"/>
              </a:rPr>
              <a:t>made</a:t>
            </a:r>
            <a:r>
              <a:rPr sz="3200" spc="260" dirty="0">
                <a:latin typeface="Times New Roman"/>
                <a:cs typeface="Times New Roman"/>
              </a:rPr>
              <a:t> </a:t>
            </a:r>
            <a:r>
              <a:rPr sz="3200" spc="-25" dirty="0">
                <a:latin typeface="Times New Roman"/>
                <a:cs typeface="Times New Roman"/>
              </a:rPr>
              <a:t>of </a:t>
            </a:r>
            <a:r>
              <a:rPr sz="3200" dirty="0">
                <a:latin typeface="Times New Roman"/>
                <a:cs typeface="Times New Roman"/>
              </a:rPr>
              <a:t>stick</a:t>
            </a:r>
            <a:r>
              <a:rPr sz="3200" spc="325" dirty="0">
                <a:latin typeface="Times New Roman"/>
                <a:cs typeface="Times New Roman"/>
              </a:rPr>
              <a:t> </a:t>
            </a:r>
            <a:r>
              <a:rPr sz="3200" spc="70" dirty="0">
                <a:latin typeface="Times New Roman"/>
                <a:cs typeface="Times New Roman"/>
              </a:rPr>
              <a:t>or</a:t>
            </a:r>
            <a:r>
              <a:rPr sz="3200" spc="315" dirty="0">
                <a:latin typeface="Times New Roman"/>
                <a:cs typeface="Times New Roman"/>
              </a:rPr>
              <a:t> </a:t>
            </a:r>
            <a:r>
              <a:rPr sz="3200" spc="60" dirty="0">
                <a:latin typeface="Times New Roman"/>
                <a:cs typeface="Times New Roman"/>
              </a:rPr>
              <a:t>wire</a:t>
            </a:r>
            <a:r>
              <a:rPr sz="3200" spc="325" dirty="0">
                <a:latin typeface="Times New Roman"/>
                <a:cs typeface="Times New Roman"/>
              </a:rPr>
              <a:t> </a:t>
            </a:r>
            <a:r>
              <a:rPr sz="3200" spc="70" dirty="0">
                <a:latin typeface="Times New Roman"/>
                <a:cs typeface="Times New Roman"/>
              </a:rPr>
              <a:t>or</a:t>
            </a:r>
            <a:r>
              <a:rPr sz="3200" spc="315" dirty="0">
                <a:latin typeface="Times New Roman"/>
                <a:cs typeface="Times New Roman"/>
              </a:rPr>
              <a:t> </a:t>
            </a:r>
            <a:r>
              <a:rPr sz="3200" spc="55" dirty="0">
                <a:latin typeface="Times New Roman"/>
                <a:cs typeface="Times New Roman"/>
              </a:rPr>
              <a:t>attach</a:t>
            </a:r>
            <a:r>
              <a:rPr sz="3200" spc="325" dirty="0">
                <a:latin typeface="Times New Roman"/>
                <a:cs typeface="Times New Roman"/>
              </a:rPr>
              <a:t> </a:t>
            </a:r>
            <a:r>
              <a:rPr sz="3200" spc="70" dirty="0">
                <a:latin typeface="Times New Roman"/>
                <a:cs typeface="Times New Roman"/>
              </a:rPr>
              <a:t>a</a:t>
            </a:r>
            <a:r>
              <a:rPr sz="3200" spc="325" dirty="0">
                <a:latin typeface="Times New Roman"/>
                <a:cs typeface="Times New Roman"/>
              </a:rPr>
              <a:t> </a:t>
            </a:r>
            <a:r>
              <a:rPr sz="3200" dirty="0">
                <a:latin typeface="Times New Roman"/>
                <a:cs typeface="Times New Roman"/>
              </a:rPr>
              <a:t>knife</a:t>
            </a:r>
            <a:r>
              <a:rPr sz="3200" spc="320" dirty="0">
                <a:latin typeface="Times New Roman"/>
                <a:cs typeface="Times New Roman"/>
              </a:rPr>
              <a:t> </a:t>
            </a:r>
            <a:r>
              <a:rPr sz="3200" spc="55" dirty="0">
                <a:latin typeface="Times New Roman"/>
                <a:cs typeface="Times New Roman"/>
              </a:rPr>
              <a:t>at</a:t>
            </a:r>
            <a:r>
              <a:rPr sz="3200" spc="330" dirty="0">
                <a:latin typeface="Times New Roman"/>
                <a:cs typeface="Times New Roman"/>
              </a:rPr>
              <a:t> </a:t>
            </a:r>
            <a:r>
              <a:rPr sz="3200" spc="50" dirty="0">
                <a:latin typeface="Times New Roman"/>
                <a:cs typeface="Times New Roman"/>
              </a:rPr>
              <a:t>the</a:t>
            </a:r>
            <a:r>
              <a:rPr sz="3200" spc="325" dirty="0">
                <a:latin typeface="Times New Roman"/>
                <a:cs typeface="Times New Roman"/>
              </a:rPr>
              <a:t> </a:t>
            </a:r>
            <a:r>
              <a:rPr sz="3200" spc="55" dirty="0">
                <a:latin typeface="Times New Roman"/>
                <a:cs typeface="Times New Roman"/>
              </a:rPr>
              <a:t>end</a:t>
            </a:r>
            <a:r>
              <a:rPr sz="3200" spc="315" dirty="0">
                <a:latin typeface="Times New Roman"/>
                <a:cs typeface="Times New Roman"/>
              </a:rPr>
              <a:t> </a:t>
            </a:r>
            <a:r>
              <a:rPr sz="3200" spc="-25" dirty="0">
                <a:latin typeface="Times New Roman"/>
                <a:cs typeface="Times New Roman"/>
              </a:rPr>
              <a:t>of </a:t>
            </a:r>
            <a:r>
              <a:rPr sz="3200" spc="50" dirty="0">
                <a:latin typeface="Times New Roman"/>
                <a:cs typeface="Times New Roman"/>
              </a:rPr>
              <a:t>the</a:t>
            </a:r>
            <a:r>
              <a:rPr sz="3200" spc="-45" dirty="0">
                <a:latin typeface="Times New Roman"/>
                <a:cs typeface="Times New Roman"/>
              </a:rPr>
              <a:t> </a:t>
            </a:r>
            <a:r>
              <a:rPr sz="3200" dirty="0">
                <a:latin typeface="Times New Roman"/>
                <a:cs typeface="Times New Roman"/>
              </a:rPr>
              <a:t>pole</a:t>
            </a:r>
            <a:r>
              <a:rPr sz="3200" spc="-60" dirty="0">
                <a:latin typeface="Times New Roman"/>
                <a:cs typeface="Times New Roman"/>
              </a:rPr>
              <a:t> </a:t>
            </a:r>
            <a:r>
              <a:rPr sz="3350" i="1" spc="-85" dirty="0">
                <a:solidFill>
                  <a:srgbClr val="FF0000"/>
                </a:solidFill>
                <a:latin typeface="Times New Roman"/>
                <a:cs typeface="Times New Roman"/>
              </a:rPr>
              <a:t>(e.g. </a:t>
            </a:r>
            <a:r>
              <a:rPr sz="3350" i="1" spc="-120" dirty="0">
                <a:solidFill>
                  <a:srgbClr val="FF0000"/>
                </a:solidFill>
                <a:latin typeface="Times New Roman"/>
                <a:cs typeface="Times New Roman"/>
              </a:rPr>
              <a:t>avocado,</a:t>
            </a:r>
            <a:r>
              <a:rPr sz="3350" i="1" spc="-20" dirty="0">
                <a:solidFill>
                  <a:srgbClr val="FF0000"/>
                </a:solidFill>
                <a:latin typeface="Times New Roman"/>
                <a:cs typeface="Times New Roman"/>
              </a:rPr>
              <a:t> </a:t>
            </a:r>
            <a:r>
              <a:rPr sz="3350" i="1" spc="-90" dirty="0">
                <a:solidFill>
                  <a:srgbClr val="FF0000"/>
                </a:solidFill>
                <a:latin typeface="Times New Roman"/>
                <a:cs typeface="Times New Roman"/>
              </a:rPr>
              <a:t>mango,</a:t>
            </a:r>
            <a:r>
              <a:rPr sz="3350" i="1" spc="-45" dirty="0">
                <a:solidFill>
                  <a:srgbClr val="FF0000"/>
                </a:solidFill>
                <a:latin typeface="Times New Roman"/>
                <a:cs typeface="Times New Roman"/>
              </a:rPr>
              <a:t> </a:t>
            </a:r>
            <a:r>
              <a:rPr sz="3350" i="1" spc="-10" dirty="0">
                <a:solidFill>
                  <a:srgbClr val="FF0000"/>
                </a:solidFill>
                <a:latin typeface="Times New Roman"/>
                <a:cs typeface="Times New Roman"/>
              </a:rPr>
              <a:t>papaya)</a:t>
            </a:r>
            <a:endParaRPr sz="3350">
              <a:latin typeface="Times New Roman"/>
              <a:cs typeface="Times New Roman"/>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90244" y="811212"/>
            <a:ext cx="8042909" cy="4117340"/>
          </a:xfrm>
          <a:prstGeom prst="rect">
            <a:avLst/>
          </a:prstGeom>
        </p:spPr>
        <p:txBody>
          <a:bodyPr vert="horz" wrap="square" lIns="0" tIns="12700" rIns="0" bIns="0" rtlCol="0">
            <a:spAutoFit/>
          </a:bodyPr>
          <a:lstStyle/>
          <a:p>
            <a:pPr marL="370205" indent="-357505">
              <a:lnSpc>
                <a:spcPct val="100000"/>
              </a:lnSpc>
              <a:spcBef>
                <a:spcPts val="100"/>
              </a:spcBef>
              <a:buClr>
                <a:srgbClr val="0AD0D9"/>
              </a:buClr>
              <a:buSzPct val="94230"/>
              <a:buFont typeface="Wingdings"/>
              <a:buChar char=""/>
              <a:tabLst>
                <a:tab pos="370205" algn="l"/>
              </a:tabLst>
            </a:pPr>
            <a:r>
              <a:rPr sz="2600" spc="80" dirty="0">
                <a:solidFill>
                  <a:srgbClr val="C00000"/>
                </a:solidFill>
                <a:latin typeface="Times New Roman"/>
                <a:cs typeface="Times New Roman"/>
              </a:rPr>
              <a:t>O2</a:t>
            </a:r>
            <a:r>
              <a:rPr sz="2600" spc="-10" dirty="0">
                <a:solidFill>
                  <a:srgbClr val="C00000"/>
                </a:solidFill>
                <a:latin typeface="Times New Roman"/>
                <a:cs typeface="Times New Roman"/>
              </a:rPr>
              <a:t> </a:t>
            </a:r>
            <a:r>
              <a:rPr sz="2600" spc="95" dirty="0">
                <a:solidFill>
                  <a:srgbClr val="C00000"/>
                </a:solidFill>
                <a:latin typeface="Times New Roman"/>
                <a:cs typeface="Times New Roman"/>
              </a:rPr>
              <a:t>and</a:t>
            </a:r>
            <a:r>
              <a:rPr sz="2600" spc="-25" dirty="0">
                <a:solidFill>
                  <a:srgbClr val="C00000"/>
                </a:solidFill>
                <a:latin typeface="Times New Roman"/>
                <a:cs typeface="Times New Roman"/>
              </a:rPr>
              <a:t> </a:t>
            </a:r>
            <a:r>
              <a:rPr sz="2600" dirty="0">
                <a:solidFill>
                  <a:srgbClr val="C00000"/>
                </a:solidFill>
                <a:latin typeface="Times New Roman"/>
                <a:cs typeface="Times New Roman"/>
              </a:rPr>
              <a:t>CO2</a:t>
            </a:r>
            <a:r>
              <a:rPr sz="2600" spc="-25" dirty="0">
                <a:solidFill>
                  <a:srgbClr val="C00000"/>
                </a:solidFill>
                <a:latin typeface="Times New Roman"/>
                <a:cs typeface="Times New Roman"/>
              </a:rPr>
              <a:t> </a:t>
            </a:r>
            <a:r>
              <a:rPr sz="2600" spc="55" dirty="0">
                <a:solidFill>
                  <a:srgbClr val="C00000"/>
                </a:solidFill>
                <a:latin typeface="Times New Roman"/>
                <a:cs typeface="Times New Roman"/>
              </a:rPr>
              <a:t>in</a:t>
            </a:r>
            <a:r>
              <a:rPr sz="2600" spc="10" dirty="0">
                <a:solidFill>
                  <a:srgbClr val="C00000"/>
                </a:solidFill>
                <a:latin typeface="Times New Roman"/>
                <a:cs typeface="Times New Roman"/>
              </a:rPr>
              <a:t> </a:t>
            </a:r>
            <a:r>
              <a:rPr sz="2600" dirty="0">
                <a:solidFill>
                  <a:srgbClr val="C00000"/>
                </a:solidFill>
                <a:latin typeface="Times New Roman"/>
                <a:cs typeface="Times New Roman"/>
              </a:rPr>
              <a:t>Modified</a:t>
            </a:r>
            <a:r>
              <a:rPr sz="2600" spc="-40" dirty="0">
                <a:solidFill>
                  <a:srgbClr val="C00000"/>
                </a:solidFill>
                <a:latin typeface="Times New Roman"/>
                <a:cs typeface="Times New Roman"/>
              </a:rPr>
              <a:t> </a:t>
            </a:r>
            <a:r>
              <a:rPr sz="2600" dirty="0">
                <a:solidFill>
                  <a:srgbClr val="C00000"/>
                </a:solidFill>
                <a:latin typeface="Times New Roman"/>
                <a:cs typeface="Times New Roman"/>
              </a:rPr>
              <a:t>Atmosphere</a:t>
            </a:r>
            <a:r>
              <a:rPr sz="2600" spc="-45" dirty="0">
                <a:solidFill>
                  <a:srgbClr val="C00000"/>
                </a:solidFill>
                <a:latin typeface="Times New Roman"/>
                <a:cs typeface="Times New Roman"/>
              </a:rPr>
              <a:t> </a:t>
            </a:r>
            <a:r>
              <a:rPr sz="2600" spc="-10" dirty="0">
                <a:solidFill>
                  <a:srgbClr val="C00000"/>
                </a:solidFill>
                <a:latin typeface="Times New Roman"/>
                <a:cs typeface="Times New Roman"/>
              </a:rPr>
              <a:t>Storage</a:t>
            </a:r>
            <a:endParaRPr sz="2600">
              <a:latin typeface="Times New Roman"/>
              <a:cs typeface="Times New Roman"/>
            </a:endParaRPr>
          </a:p>
          <a:p>
            <a:pPr>
              <a:lnSpc>
                <a:spcPct val="100000"/>
              </a:lnSpc>
              <a:spcBef>
                <a:spcPts val="750"/>
              </a:spcBef>
            </a:pPr>
            <a:endParaRPr sz="2600">
              <a:latin typeface="Times New Roman"/>
              <a:cs typeface="Times New Roman"/>
            </a:endParaRPr>
          </a:p>
          <a:p>
            <a:pPr marL="285750" indent="-273050">
              <a:lnSpc>
                <a:spcPts val="2730"/>
              </a:lnSpc>
              <a:spcBef>
                <a:spcPts val="5"/>
              </a:spcBef>
              <a:buClr>
                <a:srgbClr val="0AD0D9"/>
              </a:buClr>
              <a:buSzPct val="93750"/>
              <a:buFont typeface="Segoe UI Symbol"/>
              <a:buChar char="⚫"/>
              <a:tabLst>
                <a:tab pos="285750" algn="l"/>
              </a:tabLst>
            </a:pPr>
            <a:r>
              <a:rPr sz="2400" spc="-20" dirty="0">
                <a:latin typeface="Times New Roman"/>
                <a:cs typeface="Times New Roman"/>
              </a:rPr>
              <a:t>After</a:t>
            </a:r>
            <a:r>
              <a:rPr sz="2400" spc="95" dirty="0">
                <a:latin typeface="Times New Roman"/>
                <a:cs typeface="Times New Roman"/>
              </a:rPr>
              <a:t> </a:t>
            </a:r>
            <a:r>
              <a:rPr sz="2400" dirty="0">
                <a:latin typeface="Times New Roman"/>
                <a:cs typeface="Times New Roman"/>
              </a:rPr>
              <a:t>harvest,</a:t>
            </a:r>
            <a:r>
              <a:rPr sz="2400" spc="135" dirty="0">
                <a:latin typeface="Times New Roman"/>
                <a:cs typeface="Times New Roman"/>
              </a:rPr>
              <a:t> </a:t>
            </a:r>
            <a:r>
              <a:rPr sz="2400" dirty="0">
                <a:latin typeface="Times New Roman"/>
                <a:cs typeface="Times New Roman"/>
              </a:rPr>
              <a:t>respiration</a:t>
            </a:r>
            <a:r>
              <a:rPr sz="2400" spc="60" dirty="0">
                <a:latin typeface="Times New Roman"/>
                <a:cs typeface="Times New Roman"/>
              </a:rPr>
              <a:t> </a:t>
            </a:r>
            <a:r>
              <a:rPr sz="2400" dirty="0">
                <a:latin typeface="Times New Roman"/>
                <a:cs typeface="Times New Roman"/>
              </a:rPr>
              <a:t>is</a:t>
            </a:r>
            <a:r>
              <a:rPr sz="2400" spc="85" dirty="0">
                <a:latin typeface="Times New Roman"/>
                <a:cs typeface="Times New Roman"/>
              </a:rPr>
              <a:t> </a:t>
            </a:r>
            <a:r>
              <a:rPr sz="2400" dirty="0">
                <a:latin typeface="Times New Roman"/>
                <a:cs typeface="Times New Roman"/>
              </a:rPr>
              <a:t>the</a:t>
            </a:r>
            <a:r>
              <a:rPr sz="2400" spc="120" dirty="0">
                <a:latin typeface="Times New Roman"/>
                <a:cs typeface="Times New Roman"/>
              </a:rPr>
              <a:t> </a:t>
            </a:r>
            <a:r>
              <a:rPr sz="2400" dirty="0">
                <a:latin typeface="Times New Roman"/>
                <a:cs typeface="Times New Roman"/>
              </a:rPr>
              <a:t>most</a:t>
            </a:r>
            <a:r>
              <a:rPr sz="2400" spc="110" dirty="0">
                <a:latin typeface="Times New Roman"/>
                <a:cs typeface="Times New Roman"/>
              </a:rPr>
              <a:t> </a:t>
            </a:r>
            <a:r>
              <a:rPr sz="2400" spc="55" dirty="0">
                <a:latin typeface="Times New Roman"/>
                <a:cs typeface="Times New Roman"/>
              </a:rPr>
              <a:t>important</a:t>
            </a:r>
            <a:r>
              <a:rPr sz="2400" spc="100" dirty="0">
                <a:latin typeface="Times New Roman"/>
                <a:cs typeface="Times New Roman"/>
              </a:rPr>
              <a:t> </a:t>
            </a:r>
            <a:r>
              <a:rPr sz="2400" dirty="0">
                <a:latin typeface="Times New Roman"/>
                <a:cs typeface="Times New Roman"/>
              </a:rPr>
              <a:t>reaction</a:t>
            </a:r>
            <a:r>
              <a:rPr sz="2400" spc="85" dirty="0">
                <a:latin typeface="Times New Roman"/>
                <a:cs typeface="Times New Roman"/>
              </a:rPr>
              <a:t> </a:t>
            </a:r>
            <a:r>
              <a:rPr sz="2400" spc="35" dirty="0">
                <a:latin typeface="Times New Roman"/>
                <a:cs typeface="Times New Roman"/>
              </a:rPr>
              <a:t>that</a:t>
            </a:r>
            <a:endParaRPr sz="2400">
              <a:latin typeface="Times New Roman"/>
              <a:cs typeface="Times New Roman"/>
            </a:endParaRPr>
          </a:p>
          <a:p>
            <a:pPr marL="287020">
              <a:lnSpc>
                <a:spcPts val="2730"/>
              </a:lnSpc>
            </a:pPr>
            <a:r>
              <a:rPr sz="2400" dirty="0">
                <a:latin typeface="Times New Roman"/>
                <a:cs typeface="Times New Roman"/>
              </a:rPr>
              <a:t>leads</a:t>
            </a:r>
            <a:r>
              <a:rPr sz="2400" spc="105" dirty="0">
                <a:latin typeface="Times New Roman"/>
                <a:cs typeface="Times New Roman"/>
              </a:rPr>
              <a:t> </a:t>
            </a:r>
            <a:r>
              <a:rPr sz="2400" dirty="0">
                <a:latin typeface="Times New Roman"/>
                <a:cs typeface="Times New Roman"/>
              </a:rPr>
              <a:t>to</a:t>
            </a:r>
            <a:r>
              <a:rPr sz="2400" spc="95" dirty="0">
                <a:latin typeface="Times New Roman"/>
                <a:cs typeface="Times New Roman"/>
              </a:rPr>
              <a:t> </a:t>
            </a:r>
            <a:r>
              <a:rPr sz="2400" dirty="0">
                <a:latin typeface="Times New Roman"/>
                <a:cs typeface="Times New Roman"/>
              </a:rPr>
              <a:t>deterioration</a:t>
            </a:r>
            <a:r>
              <a:rPr sz="2400" spc="55" dirty="0">
                <a:latin typeface="Times New Roman"/>
                <a:cs typeface="Times New Roman"/>
              </a:rPr>
              <a:t> </a:t>
            </a:r>
            <a:r>
              <a:rPr sz="2400" spc="65" dirty="0">
                <a:latin typeface="Times New Roman"/>
                <a:cs typeface="Times New Roman"/>
              </a:rPr>
              <a:t>and</a:t>
            </a:r>
            <a:r>
              <a:rPr sz="2400" spc="125" dirty="0">
                <a:latin typeface="Times New Roman"/>
                <a:cs typeface="Times New Roman"/>
              </a:rPr>
              <a:t> </a:t>
            </a:r>
            <a:r>
              <a:rPr sz="2400" spc="-10" dirty="0">
                <a:latin typeface="Times New Roman"/>
                <a:cs typeface="Times New Roman"/>
              </a:rPr>
              <a:t>death</a:t>
            </a:r>
            <a:endParaRPr sz="2400">
              <a:latin typeface="Times New Roman"/>
              <a:cs typeface="Times New Roman"/>
            </a:endParaRPr>
          </a:p>
          <a:p>
            <a:pPr marL="285750" indent="-273050">
              <a:lnSpc>
                <a:spcPct val="100000"/>
              </a:lnSpc>
              <a:spcBef>
                <a:spcPts val="300"/>
              </a:spcBef>
              <a:buClr>
                <a:srgbClr val="0AD0D9"/>
              </a:buClr>
              <a:buSzPct val="93750"/>
              <a:buFont typeface="Segoe UI Symbol"/>
              <a:buChar char="⚫"/>
              <a:tabLst>
                <a:tab pos="285750" algn="l"/>
              </a:tabLst>
            </a:pPr>
            <a:r>
              <a:rPr sz="2400" spc="-75" dirty="0">
                <a:latin typeface="Times New Roman"/>
                <a:cs typeface="Times New Roman"/>
              </a:rPr>
              <a:t>Food</a:t>
            </a:r>
            <a:r>
              <a:rPr sz="2400" spc="15" dirty="0">
                <a:latin typeface="Times New Roman"/>
                <a:cs typeface="Times New Roman"/>
              </a:rPr>
              <a:t> </a:t>
            </a:r>
            <a:r>
              <a:rPr sz="2400" dirty="0">
                <a:latin typeface="Times New Roman"/>
                <a:cs typeface="Times New Roman"/>
              </a:rPr>
              <a:t>reserves</a:t>
            </a:r>
            <a:r>
              <a:rPr sz="2400" spc="15" dirty="0">
                <a:latin typeface="Times New Roman"/>
                <a:cs typeface="Times New Roman"/>
              </a:rPr>
              <a:t> </a:t>
            </a:r>
            <a:r>
              <a:rPr sz="2400" dirty="0">
                <a:latin typeface="Times New Roman"/>
                <a:cs typeface="Times New Roman"/>
              </a:rPr>
              <a:t>exhausted by</a:t>
            </a:r>
            <a:r>
              <a:rPr sz="2400" spc="45" dirty="0">
                <a:latin typeface="Times New Roman"/>
                <a:cs typeface="Times New Roman"/>
              </a:rPr>
              <a:t> </a:t>
            </a:r>
            <a:r>
              <a:rPr sz="2400" dirty="0">
                <a:latin typeface="Times New Roman"/>
                <a:cs typeface="Times New Roman"/>
              </a:rPr>
              <a:t>the</a:t>
            </a:r>
            <a:r>
              <a:rPr sz="2400" spc="40" dirty="0">
                <a:latin typeface="Times New Roman"/>
                <a:cs typeface="Times New Roman"/>
              </a:rPr>
              <a:t> </a:t>
            </a:r>
            <a:r>
              <a:rPr sz="2400" spc="-10" dirty="0">
                <a:latin typeface="Times New Roman"/>
                <a:cs typeface="Times New Roman"/>
              </a:rPr>
              <a:t>following</a:t>
            </a:r>
            <a:r>
              <a:rPr sz="2400" spc="10" dirty="0">
                <a:latin typeface="Times New Roman"/>
                <a:cs typeface="Times New Roman"/>
              </a:rPr>
              <a:t> </a:t>
            </a:r>
            <a:r>
              <a:rPr sz="2400" spc="-10" dirty="0">
                <a:latin typeface="Times New Roman"/>
                <a:cs typeface="Times New Roman"/>
              </a:rPr>
              <a:t>reaction:</a:t>
            </a:r>
            <a:endParaRPr sz="2400">
              <a:latin typeface="Times New Roman"/>
              <a:cs typeface="Times New Roman"/>
            </a:endParaRPr>
          </a:p>
          <a:p>
            <a:pPr marL="1277620">
              <a:lnSpc>
                <a:spcPct val="100000"/>
              </a:lnSpc>
              <a:spcBef>
                <a:spcPts val="2300"/>
              </a:spcBef>
              <a:tabLst>
                <a:tab pos="2517140" algn="l"/>
                <a:tab pos="2872105" algn="l"/>
                <a:tab pos="4057015" algn="l"/>
              </a:tabLst>
            </a:pPr>
            <a:r>
              <a:rPr sz="2400" spc="-10" dirty="0">
                <a:latin typeface="Times New Roman"/>
                <a:cs typeface="Times New Roman"/>
              </a:rPr>
              <a:t>C</a:t>
            </a:r>
            <a:r>
              <a:rPr sz="1600" spc="-10" dirty="0">
                <a:latin typeface="Times New Roman"/>
                <a:cs typeface="Times New Roman"/>
              </a:rPr>
              <a:t>6</a:t>
            </a:r>
            <a:r>
              <a:rPr sz="2400" spc="-10" dirty="0">
                <a:latin typeface="Times New Roman"/>
                <a:cs typeface="Times New Roman"/>
              </a:rPr>
              <a:t>H</a:t>
            </a:r>
            <a:r>
              <a:rPr sz="1600" spc="-10" dirty="0">
                <a:latin typeface="Times New Roman"/>
                <a:cs typeface="Times New Roman"/>
              </a:rPr>
              <a:t>12</a:t>
            </a:r>
            <a:r>
              <a:rPr sz="2400" spc="-10" dirty="0">
                <a:latin typeface="Times New Roman"/>
                <a:cs typeface="Times New Roman"/>
              </a:rPr>
              <a:t>O</a:t>
            </a:r>
            <a:r>
              <a:rPr sz="1800" spc="-10" dirty="0">
                <a:latin typeface="Times New Roman"/>
                <a:cs typeface="Times New Roman"/>
              </a:rPr>
              <a:t>6</a:t>
            </a:r>
            <a:r>
              <a:rPr sz="1800" dirty="0">
                <a:latin typeface="Times New Roman"/>
                <a:cs typeface="Times New Roman"/>
              </a:rPr>
              <a:t>	</a:t>
            </a:r>
            <a:r>
              <a:rPr sz="2400" spc="190" dirty="0">
                <a:latin typeface="Times New Roman"/>
                <a:cs typeface="Times New Roman"/>
              </a:rPr>
              <a:t>+</a:t>
            </a:r>
            <a:r>
              <a:rPr sz="2400" dirty="0">
                <a:latin typeface="Times New Roman"/>
                <a:cs typeface="Times New Roman"/>
              </a:rPr>
              <a:t>	</a:t>
            </a:r>
            <a:r>
              <a:rPr sz="2400" spc="25" dirty="0">
                <a:latin typeface="Times New Roman"/>
                <a:cs typeface="Times New Roman"/>
              </a:rPr>
              <a:t>O</a:t>
            </a:r>
            <a:r>
              <a:rPr sz="1800" spc="25" dirty="0">
                <a:latin typeface="Times New Roman"/>
                <a:cs typeface="Times New Roman"/>
              </a:rPr>
              <a:t>2</a:t>
            </a:r>
            <a:r>
              <a:rPr sz="1800" dirty="0">
                <a:latin typeface="Times New Roman"/>
                <a:cs typeface="Times New Roman"/>
              </a:rPr>
              <a:t>	</a:t>
            </a:r>
            <a:r>
              <a:rPr sz="2400" dirty="0">
                <a:latin typeface="Times New Roman"/>
                <a:cs typeface="Times New Roman"/>
              </a:rPr>
              <a:t>CO</a:t>
            </a:r>
            <a:r>
              <a:rPr sz="1800" dirty="0">
                <a:latin typeface="Times New Roman"/>
                <a:cs typeface="Times New Roman"/>
              </a:rPr>
              <a:t>2</a:t>
            </a:r>
            <a:r>
              <a:rPr sz="1800" spc="120" dirty="0">
                <a:latin typeface="Times New Roman"/>
                <a:cs typeface="Times New Roman"/>
              </a:rPr>
              <a:t> </a:t>
            </a:r>
            <a:r>
              <a:rPr sz="2400" spc="50" dirty="0">
                <a:latin typeface="Times New Roman"/>
                <a:cs typeface="Times New Roman"/>
              </a:rPr>
              <a:t>+H</a:t>
            </a:r>
            <a:r>
              <a:rPr sz="1800" spc="50" dirty="0">
                <a:latin typeface="Times New Roman"/>
                <a:cs typeface="Times New Roman"/>
              </a:rPr>
              <a:t>2</a:t>
            </a:r>
            <a:r>
              <a:rPr sz="2400" spc="50" dirty="0">
                <a:latin typeface="Times New Roman"/>
                <a:cs typeface="Times New Roman"/>
              </a:rPr>
              <a:t>O</a:t>
            </a:r>
            <a:endParaRPr sz="2400">
              <a:latin typeface="Times New Roman"/>
              <a:cs typeface="Times New Roman"/>
            </a:endParaRPr>
          </a:p>
          <a:p>
            <a:pPr>
              <a:lnSpc>
                <a:spcPct val="100000"/>
              </a:lnSpc>
              <a:spcBef>
                <a:spcPts val="990"/>
              </a:spcBef>
            </a:pPr>
            <a:endParaRPr sz="2400">
              <a:latin typeface="Times New Roman"/>
              <a:cs typeface="Times New Roman"/>
            </a:endParaRPr>
          </a:p>
          <a:p>
            <a:pPr marL="287020" marR="5080" indent="-274320">
              <a:lnSpc>
                <a:spcPct val="90000"/>
              </a:lnSpc>
              <a:buClr>
                <a:srgbClr val="0AD0D9"/>
              </a:buClr>
              <a:buSzPct val="93750"/>
              <a:buFont typeface="Segoe UI Symbol"/>
              <a:buChar char="⚫"/>
              <a:tabLst>
                <a:tab pos="287020" algn="l"/>
                <a:tab pos="4641215" algn="l"/>
              </a:tabLst>
            </a:pPr>
            <a:r>
              <a:rPr sz="2400" spc="-10" dirty="0">
                <a:latin typeface="Times New Roman"/>
                <a:cs typeface="Times New Roman"/>
              </a:rPr>
              <a:t>Reaction</a:t>
            </a:r>
            <a:r>
              <a:rPr sz="2400" spc="25" dirty="0">
                <a:latin typeface="Times New Roman"/>
                <a:cs typeface="Times New Roman"/>
              </a:rPr>
              <a:t> </a:t>
            </a:r>
            <a:r>
              <a:rPr sz="2400" dirty="0">
                <a:latin typeface="Times New Roman"/>
                <a:cs typeface="Times New Roman"/>
              </a:rPr>
              <a:t>is</a:t>
            </a:r>
            <a:r>
              <a:rPr sz="2400" spc="30" dirty="0">
                <a:latin typeface="Times New Roman"/>
                <a:cs typeface="Times New Roman"/>
              </a:rPr>
              <a:t> </a:t>
            </a:r>
            <a:r>
              <a:rPr sz="2400" dirty="0">
                <a:latin typeface="Times New Roman"/>
                <a:cs typeface="Times New Roman"/>
              </a:rPr>
              <a:t>reversed</a:t>
            </a:r>
            <a:r>
              <a:rPr sz="2400" spc="35" dirty="0">
                <a:latin typeface="Times New Roman"/>
                <a:cs typeface="Times New Roman"/>
              </a:rPr>
              <a:t> </a:t>
            </a:r>
            <a:r>
              <a:rPr sz="2400" dirty="0">
                <a:latin typeface="Times New Roman"/>
                <a:cs typeface="Times New Roman"/>
              </a:rPr>
              <a:t>by</a:t>
            </a:r>
            <a:r>
              <a:rPr sz="2400" spc="65" dirty="0">
                <a:latin typeface="Times New Roman"/>
                <a:cs typeface="Times New Roman"/>
              </a:rPr>
              <a:t> </a:t>
            </a:r>
            <a:r>
              <a:rPr sz="2400" dirty="0">
                <a:latin typeface="Times New Roman"/>
                <a:cs typeface="Times New Roman"/>
              </a:rPr>
              <a:t>modifying</a:t>
            </a:r>
            <a:r>
              <a:rPr sz="2400" spc="30" dirty="0">
                <a:latin typeface="Times New Roman"/>
                <a:cs typeface="Times New Roman"/>
              </a:rPr>
              <a:t> </a:t>
            </a:r>
            <a:r>
              <a:rPr sz="2400" dirty="0">
                <a:latin typeface="Times New Roman"/>
                <a:cs typeface="Times New Roman"/>
              </a:rPr>
              <a:t>the</a:t>
            </a:r>
            <a:r>
              <a:rPr sz="2400" spc="55" dirty="0">
                <a:latin typeface="Times New Roman"/>
                <a:cs typeface="Times New Roman"/>
              </a:rPr>
              <a:t> air</a:t>
            </a:r>
            <a:r>
              <a:rPr sz="2400" spc="35" dirty="0">
                <a:latin typeface="Times New Roman"/>
                <a:cs typeface="Times New Roman"/>
              </a:rPr>
              <a:t> </a:t>
            </a:r>
            <a:r>
              <a:rPr sz="2400" dirty="0">
                <a:latin typeface="Times New Roman"/>
                <a:cs typeface="Times New Roman"/>
              </a:rPr>
              <a:t>(atmosphere)</a:t>
            </a:r>
            <a:r>
              <a:rPr sz="2400" spc="45" dirty="0">
                <a:latin typeface="Times New Roman"/>
                <a:cs typeface="Times New Roman"/>
              </a:rPr>
              <a:t> </a:t>
            </a:r>
            <a:r>
              <a:rPr sz="2400" spc="35" dirty="0">
                <a:latin typeface="Times New Roman"/>
                <a:cs typeface="Times New Roman"/>
              </a:rPr>
              <a:t>that </a:t>
            </a:r>
            <a:r>
              <a:rPr sz="2400" spc="60" dirty="0">
                <a:latin typeface="Times New Roman"/>
                <a:cs typeface="Times New Roman"/>
              </a:rPr>
              <a:t>surrounds</a:t>
            </a:r>
            <a:r>
              <a:rPr sz="2400" spc="-5" dirty="0">
                <a:latin typeface="Times New Roman"/>
                <a:cs typeface="Times New Roman"/>
              </a:rPr>
              <a:t> </a:t>
            </a:r>
            <a:r>
              <a:rPr sz="2400" dirty="0">
                <a:latin typeface="Times New Roman"/>
                <a:cs typeface="Times New Roman"/>
              </a:rPr>
              <a:t>the</a:t>
            </a:r>
            <a:r>
              <a:rPr sz="2400" spc="25" dirty="0">
                <a:latin typeface="Times New Roman"/>
                <a:cs typeface="Times New Roman"/>
              </a:rPr>
              <a:t> </a:t>
            </a:r>
            <a:r>
              <a:rPr sz="2400" spc="50" dirty="0">
                <a:latin typeface="Times New Roman"/>
                <a:cs typeface="Times New Roman"/>
              </a:rPr>
              <a:t>fruit</a:t>
            </a:r>
            <a:r>
              <a:rPr sz="2400" dirty="0">
                <a:latin typeface="Times New Roman"/>
                <a:cs typeface="Times New Roman"/>
              </a:rPr>
              <a:t> so</a:t>
            </a:r>
            <a:r>
              <a:rPr sz="2400" spc="15" dirty="0">
                <a:latin typeface="Times New Roman"/>
                <a:cs typeface="Times New Roman"/>
              </a:rPr>
              <a:t> </a:t>
            </a:r>
            <a:r>
              <a:rPr sz="2400" spc="35" dirty="0">
                <a:latin typeface="Times New Roman"/>
                <a:cs typeface="Times New Roman"/>
              </a:rPr>
              <a:t>that</a:t>
            </a:r>
            <a:r>
              <a:rPr sz="2400" dirty="0">
                <a:latin typeface="Times New Roman"/>
                <a:cs typeface="Times New Roman"/>
              </a:rPr>
              <a:t>	CO</a:t>
            </a:r>
            <a:r>
              <a:rPr sz="1800" dirty="0">
                <a:latin typeface="Times New Roman"/>
                <a:cs typeface="Times New Roman"/>
              </a:rPr>
              <a:t>2</a:t>
            </a:r>
            <a:r>
              <a:rPr sz="1800" spc="165" dirty="0">
                <a:latin typeface="Times New Roman"/>
                <a:cs typeface="Times New Roman"/>
              </a:rPr>
              <a:t> </a:t>
            </a:r>
            <a:r>
              <a:rPr sz="2400" spc="-20" dirty="0">
                <a:latin typeface="Times New Roman"/>
                <a:cs typeface="Times New Roman"/>
              </a:rPr>
              <a:t>level</a:t>
            </a:r>
            <a:r>
              <a:rPr sz="2400" spc="25" dirty="0">
                <a:latin typeface="Times New Roman"/>
                <a:cs typeface="Times New Roman"/>
              </a:rPr>
              <a:t> </a:t>
            </a:r>
            <a:r>
              <a:rPr sz="2400" dirty="0">
                <a:latin typeface="Times New Roman"/>
                <a:cs typeface="Times New Roman"/>
              </a:rPr>
              <a:t>will</a:t>
            </a:r>
            <a:r>
              <a:rPr sz="2400" spc="20" dirty="0">
                <a:latin typeface="Times New Roman"/>
                <a:cs typeface="Times New Roman"/>
              </a:rPr>
              <a:t> </a:t>
            </a:r>
            <a:r>
              <a:rPr sz="2400" dirty="0">
                <a:latin typeface="Times New Roman"/>
                <a:cs typeface="Times New Roman"/>
              </a:rPr>
              <a:t>increase </a:t>
            </a:r>
            <a:r>
              <a:rPr sz="2400" spc="40" dirty="0">
                <a:latin typeface="Times New Roman"/>
                <a:cs typeface="Times New Roman"/>
              </a:rPr>
              <a:t>and </a:t>
            </a:r>
            <a:r>
              <a:rPr sz="2400" spc="50" dirty="0">
                <a:latin typeface="Times New Roman"/>
                <a:cs typeface="Times New Roman"/>
              </a:rPr>
              <a:t>O</a:t>
            </a:r>
            <a:r>
              <a:rPr sz="1800" spc="50" dirty="0">
                <a:latin typeface="Times New Roman"/>
                <a:cs typeface="Times New Roman"/>
              </a:rPr>
              <a:t>2</a:t>
            </a:r>
            <a:r>
              <a:rPr sz="1800" spc="280" dirty="0">
                <a:latin typeface="Times New Roman"/>
                <a:cs typeface="Times New Roman"/>
              </a:rPr>
              <a:t> </a:t>
            </a:r>
            <a:r>
              <a:rPr sz="2400" dirty="0">
                <a:latin typeface="Times New Roman"/>
                <a:cs typeface="Times New Roman"/>
              </a:rPr>
              <a:t>will</a:t>
            </a:r>
            <a:r>
              <a:rPr sz="2400" spc="85" dirty="0">
                <a:latin typeface="Times New Roman"/>
                <a:cs typeface="Times New Roman"/>
              </a:rPr>
              <a:t> </a:t>
            </a:r>
            <a:r>
              <a:rPr sz="2400" dirty="0">
                <a:latin typeface="Times New Roman"/>
                <a:cs typeface="Times New Roman"/>
              </a:rPr>
              <a:t>decrease</a:t>
            </a:r>
            <a:r>
              <a:rPr sz="2400" spc="90" dirty="0">
                <a:latin typeface="Times New Roman"/>
                <a:cs typeface="Times New Roman"/>
              </a:rPr>
              <a:t> </a:t>
            </a:r>
            <a:r>
              <a:rPr sz="2400" dirty="0">
                <a:latin typeface="Times New Roman"/>
                <a:cs typeface="Times New Roman"/>
              </a:rPr>
              <a:t>carbohydrates</a:t>
            </a:r>
            <a:r>
              <a:rPr sz="2400" spc="85" dirty="0">
                <a:latin typeface="Times New Roman"/>
                <a:cs typeface="Times New Roman"/>
              </a:rPr>
              <a:t> </a:t>
            </a:r>
            <a:r>
              <a:rPr sz="2400" spc="-10" dirty="0">
                <a:latin typeface="Times New Roman"/>
                <a:cs typeface="Times New Roman"/>
              </a:rPr>
              <a:t>conserved</a:t>
            </a:r>
            <a:endParaRPr sz="2400">
              <a:latin typeface="Times New Roman"/>
              <a:cs typeface="Times New Roman"/>
            </a:endParaRPr>
          </a:p>
        </p:txBody>
      </p:sp>
      <p:sp>
        <p:nvSpPr>
          <p:cNvPr id="3" name="object 3"/>
          <p:cNvSpPr/>
          <p:nvPr/>
        </p:nvSpPr>
        <p:spPr>
          <a:xfrm>
            <a:off x="3985259" y="3238500"/>
            <a:ext cx="720725" cy="76200"/>
          </a:xfrm>
          <a:custGeom>
            <a:avLst/>
            <a:gdLst/>
            <a:ahLst/>
            <a:cxnLst/>
            <a:rect l="l" t="t" r="r" b="b"/>
            <a:pathLst>
              <a:path w="720725" h="76200">
                <a:moveTo>
                  <a:pt x="644525" y="0"/>
                </a:moveTo>
                <a:lnTo>
                  <a:pt x="644525" y="76200"/>
                </a:lnTo>
                <a:lnTo>
                  <a:pt x="708025" y="44450"/>
                </a:lnTo>
                <a:lnTo>
                  <a:pt x="657225" y="44450"/>
                </a:lnTo>
                <a:lnTo>
                  <a:pt x="657225" y="31750"/>
                </a:lnTo>
                <a:lnTo>
                  <a:pt x="708025" y="31750"/>
                </a:lnTo>
                <a:lnTo>
                  <a:pt x="644525" y="0"/>
                </a:lnTo>
                <a:close/>
              </a:path>
              <a:path w="720725" h="76200">
                <a:moveTo>
                  <a:pt x="644525" y="31750"/>
                </a:moveTo>
                <a:lnTo>
                  <a:pt x="0" y="31750"/>
                </a:lnTo>
                <a:lnTo>
                  <a:pt x="0" y="44450"/>
                </a:lnTo>
                <a:lnTo>
                  <a:pt x="644525" y="44450"/>
                </a:lnTo>
                <a:lnTo>
                  <a:pt x="644525" y="31750"/>
                </a:lnTo>
                <a:close/>
              </a:path>
              <a:path w="720725" h="76200">
                <a:moveTo>
                  <a:pt x="708025" y="31750"/>
                </a:moveTo>
                <a:lnTo>
                  <a:pt x="657225" y="31750"/>
                </a:lnTo>
                <a:lnTo>
                  <a:pt x="657225" y="44450"/>
                </a:lnTo>
                <a:lnTo>
                  <a:pt x="708025" y="44450"/>
                </a:lnTo>
                <a:lnTo>
                  <a:pt x="720725" y="38100"/>
                </a:lnTo>
                <a:lnTo>
                  <a:pt x="708025" y="31750"/>
                </a:lnTo>
                <a:close/>
              </a:path>
            </a:pathLst>
          </a:custGeom>
          <a:solidFill>
            <a:srgbClr val="000000"/>
          </a:solidFill>
        </p:spPr>
        <p:txBody>
          <a:bodyPr wrap="square" lIns="0" tIns="0" rIns="0" bIns="0" rtlCol="0"/>
          <a:lstStyle/>
          <a:p>
            <a:endParaRPr/>
          </a:p>
        </p:txBody>
      </p:sp>
      <p:sp>
        <p:nvSpPr>
          <p:cNvPr id="4" name="object 4"/>
          <p:cNvSpPr/>
          <p:nvPr/>
        </p:nvSpPr>
        <p:spPr>
          <a:xfrm>
            <a:off x="4343400" y="4457700"/>
            <a:ext cx="792480" cy="76200"/>
          </a:xfrm>
          <a:custGeom>
            <a:avLst/>
            <a:gdLst/>
            <a:ahLst/>
            <a:cxnLst/>
            <a:rect l="l" t="t" r="r" b="b"/>
            <a:pathLst>
              <a:path w="792479" h="76200">
                <a:moveTo>
                  <a:pt x="715899" y="0"/>
                </a:moveTo>
                <a:lnTo>
                  <a:pt x="715899" y="76200"/>
                </a:lnTo>
                <a:lnTo>
                  <a:pt x="779399" y="44450"/>
                </a:lnTo>
                <a:lnTo>
                  <a:pt x="728599" y="44450"/>
                </a:lnTo>
                <a:lnTo>
                  <a:pt x="728599" y="31750"/>
                </a:lnTo>
                <a:lnTo>
                  <a:pt x="779399" y="31750"/>
                </a:lnTo>
                <a:lnTo>
                  <a:pt x="715899" y="0"/>
                </a:lnTo>
                <a:close/>
              </a:path>
              <a:path w="792479" h="76200">
                <a:moveTo>
                  <a:pt x="715899" y="31750"/>
                </a:moveTo>
                <a:lnTo>
                  <a:pt x="0" y="31750"/>
                </a:lnTo>
                <a:lnTo>
                  <a:pt x="0" y="44450"/>
                </a:lnTo>
                <a:lnTo>
                  <a:pt x="715899" y="44450"/>
                </a:lnTo>
                <a:lnTo>
                  <a:pt x="715899" y="31750"/>
                </a:lnTo>
                <a:close/>
              </a:path>
              <a:path w="792479" h="76200">
                <a:moveTo>
                  <a:pt x="779399" y="31750"/>
                </a:moveTo>
                <a:lnTo>
                  <a:pt x="728599" y="31750"/>
                </a:lnTo>
                <a:lnTo>
                  <a:pt x="728599" y="44450"/>
                </a:lnTo>
                <a:lnTo>
                  <a:pt x="779399" y="44450"/>
                </a:lnTo>
                <a:lnTo>
                  <a:pt x="792099" y="38100"/>
                </a:lnTo>
                <a:lnTo>
                  <a:pt x="779399" y="31750"/>
                </a:lnTo>
                <a:close/>
              </a:path>
            </a:pathLst>
          </a:custGeom>
          <a:solidFill>
            <a:srgbClr val="000000"/>
          </a:solidFill>
        </p:spPr>
        <p:txBody>
          <a:bodyPr wrap="square" lIns="0" tIns="0" rIns="0" bIns="0" rtlCol="0"/>
          <a:lstStyle/>
          <a:p>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90244" y="851852"/>
            <a:ext cx="7938134" cy="3052445"/>
          </a:xfrm>
          <a:prstGeom prst="rect">
            <a:avLst/>
          </a:prstGeom>
        </p:spPr>
        <p:txBody>
          <a:bodyPr vert="horz" wrap="square" lIns="0" tIns="12700" rIns="0" bIns="0" rtlCol="0">
            <a:spAutoFit/>
          </a:bodyPr>
          <a:lstStyle/>
          <a:p>
            <a:pPr marL="287020" marR="369570" indent="-274320">
              <a:lnSpc>
                <a:spcPct val="100000"/>
              </a:lnSpc>
              <a:spcBef>
                <a:spcPts val="100"/>
              </a:spcBef>
              <a:buSzPct val="94230"/>
              <a:buFont typeface="Wingdings"/>
              <a:buChar char=""/>
              <a:tabLst>
                <a:tab pos="287020" algn="l"/>
                <a:tab pos="370205" algn="l"/>
              </a:tabLst>
            </a:pPr>
            <a:r>
              <a:rPr sz="2600" dirty="0">
                <a:solidFill>
                  <a:srgbClr val="0AD0D9"/>
                </a:solidFill>
                <a:latin typeface="Times New Roman"/>
                <a:cs typeface="Times New Roman"/>
              </a:rPr>
              <a:t>	</a:t>
            </a:r>
            <a:r>
              <a:rPr sz="2600" dirty="0">
                <a:solidFill>
                  <a:srgbClr val="C00000"/>
                </a:solidFill>
                <a:latin typeface="Times New Roman"/>
                <a:cs typeface="Times New Roman"/>
              </a:rPr>
              <a:t>O</a:t>
            </a:r>
            <a:r>
              <a:rPr sz="2400" dirty="0">
                <a:solidFill>
                  <a:srgbClr val="C00000"/>
                </a:solidFill>
                <a:latin typeface="Times New Roman"/>
                <a:cs typeface="Times New Roman"/>
              </a:rPr>
              <a:t>2</a:t>
            </a:r>
            <a:r>
              <a:rPr sz="2600" dirty="0">
                <a:solidFill>
                  <a:srgbClr val="C00000"/>
                </a:solidFill>
                <a:latin typeface="Times New Roman"/>
                <a:cs typeface="Times New Roman"/>
              </a:rPr>
              <a:t>,</a:t>
            </a:r>
            <a:r>
              <a:rPr sz="2600" spc="120" dirty="0">
                <a:solidFill>
                  <a:srgbClr val="C00000"/>
                </a:solidFill>
                <a:latin typeface="Times New Roman"/>
                <a:cs typeface="Times New Roman"/>
              </a:rPr>
              <a:t> </a:t>
            </a:r>
            <a:r>
              <a:rPr sz="2600" dirty="0">
                <a:solidFill>
                  <a:srgbClr val="C00000"/>
                </a:solidFill>
                <a:latin typeface="Times New Roman"/>
                <a:cs typeface="Times New Roman"/>
              </a:rPr>
              <a:t>CO</a:t>
            </a:r>
            <a:r>
              <a:rPr sz="2400" dirty="0">
                <a:solidFill>
                  <a:srgbClr val="C00000"/>
                </a:solidFill>
                <a:latin typeface="Times New Roman"/>
                <a:cs typeface="Times New Roman"/>
              </a:rPr>
              <a:t>2</a:t>
            </a:r>
            <a:r>
              <a:rPr sz="2400" spc="150" dirty="0">
                <a:solidFill>
                  <a:srgbClr val="C00000"/>
                </a:solidFill>
                <a:latin typeface="Times New Roman"/>
                <a:cs typeface="Times New Roman"/>
              </a:rPr>
              <a:t> </a:t>
            </a:r>
            <a:r>
              <a:rPr sz="2600" spc="95" dirty="0">
                <a:solidFill>
                  <a:srgbClr val="C00000"/>
                </a:solidFill>
                <a:latin typeface="Times New Roman"/>
                <a:cs typeface="Times New Roman"/>
              </a:rPr>
              <a:t>and</a:t>
            </a:r>
            <a:r>
              <a:rPr sz="2600" spc="90" dirty="0">
                <a:solidFill>
                  <a:srgbClr val="C00000"/>
                </a:solidFill>
                <a:latin typeface="Times New Roman"/>
                <a:cs typeface="Times New Roman"/>
              </a:rPr>
              <a:t> </a:t>
            </a:r>
            <a:r>
              <a:rPr sz="2600" dirty="0">
                <a:solidFill>
                  <a:srgbClr val="C00000"/>
                </a:solidFill>
                <a:latin typeface="Times New Roman"/>
                <a:cs typeface="Times New Roman"/>
              </a:rPr>
              <a:t>Temperature</a:t>
            </a:r>
            <a:r>
              <a:rPr sz="2600" spc="90" dirty="0">
                <a:solidFill>
                  <a:srgbClr val="C00000"/>
                </a:solidFill>
                <a:latin typeface="Times New Roman"/>
                <a:cs typeface="Times New Roman"/>
              </a:rPr>
              <a:t> </a:t>
            </a:r>
            <a:r>
              <a:rPr sz="2600" spc="55" dirty="0">
                <a:solidFill>
                  <a:srgbClr val="C00000"/>
                </a:solidFill>
                <a:latin typeface="Times New Roman"/>
                <a:cs typeface="Times New Roman"/>
              </a:rPr>
              <a:t>in</a:t>
            </a:r>
            <a:r>
              <a:rPr sz="2600" spc="110" dirty="0">
                <a:solidFill>
                  <a:srgbClr val="C00000"/>
                </a:solidFill>
                <a:latin typeface="Times New Roman"/>
                <a:cs typeface="Times New Roman"/>
              </a:rPr>
              <a:t> </a:t>
            </a:r>
            <a:r>
              <a:rPr sz="2600" dirty="0">
                <a:solidFill>
                  <a:srgbClr val="C00000"/>
                </a:solidFill>
                <a:latin typeface="Times New Roman"/>
                <a:cs typeface="Times New Roman"/>
              </a:rPr>
              <a:t>Controlled</a:t>
            </a:r>
            <a:r>
              <a:rPr sz="2600" spc="65" dirty="0">
                <a:solidFill>
                  <a:srgbClr val="C00000"/>
                </a:solidFill>
                <a:latin typeface="Times New Roman"/>
                <a:cs typeface="Times New Roman"/>
              </a:rPr>
              <a:t> </a:t>
            </a:r>
            <a:r>
              <a:rPr sz="2600" spc="-10" dirty="0">
                <a:solidFill>
                  <a:srgbClr val="C00000"/>
                </a:solidFill>
                <a:latin typeface="Times New Roman"/>
                <a:cs typeface="Times New Roman"/>
              </a:rPr>
              <a:t>Atmosphere </a:t>
            </a:r>
            <a:r>
              <a:rPr sz="2600" spc="-70" dirty="0">
                <a:solidFill>
                  <a:srgbClr val="C00000"/>
                </a:solidFill>
                <a:latin typeface="Times New Roman"/>
                <a:cs typeface="Times New Roman"/>
              </a:rPr>
              <a:t>(CA)</a:t>
            </a:r>
            <a:r>
              <a:rPr sz="2600" spc="-90" dirty="0">
                <a:solidFill>
                  <a:srgbClr val="C00000"/>
                </a:solidFill>
                <a:latin typeface="Times New Roman"/>
                <a:cs typeface="Times New Roman"/>
              </a:rPr>
              <a:t> </a:t>
            </a:r>
            <a:r>
              <a:rPr sz="2600" spc="-10" dirty="0">
                <a:solidFill>
                  <a:srgbClr val="C00000"/>
                </a:solidFill>
                <a:latin typeface="Times New Roman"/>
                <a:cs typeface="Times New Roman"/>
              </a:rPr>
              <a:t>Storage</a:t>
            </a:r>
            <a:endParaRPr sz="2600">
              <a:latin typeface="Times New Roman"/>
              <a:cs typeface="Times New Roman"/>
            </a:endParaRPr>
          </a:p>
          <a:p>
            <a:pPr>
              <a:lnSpc>
                <a:spcPct val="100000"/>
              </a:lnSpc>
              <a:spcBef>
                <a:spcPts val="1335"/>
              </a:spcBef>
            </a:pPr>
            <a:endParaRPr sz="2600">
              <a:latin typeface="Times New Roman"/>
              <a:cs typeface="Times New Roman"/>
            </a:endParaRPr>
          </a:p>
          <a:p>
            <a:pPr marL="438784" indent="-426084">
              <a:lnSpc>
                <a:spcPct val="100000"/>
              </a:lnSpc>
              <a:buClr>
                <a:srgbClr val="0AD0D9"/>
              </a:buClr>
              <a:buSzPct val="93750"/>
              <a:buFont typeface="Segoe UI Symbol"/>
              <a:buChar char="⚫"/>
              <a:tabLst>
                <a:tab pos="438784" algn="l"/>
              </a:tabLst>
            </a:pPr>
            <a:r>
              <a:rPr sz="2400" dirty="0">
                <a:latin typeface="Times New Roman"/>
                <a:cs typeface="Times New Roman"/>
              </a:rPr>
              <a:t>Proper</a:t>
            </a:r>
            <a:r>
              <a:rPr sz="2400" spc="20" dirty="0">
                <a:latin typeface="Times New Roman"/>
                <a:cs typeface="Times New Roman"/>
              </a:rPr>
              <a:t> </a:t>
            </a:r>
            <a:r>
              <a:rPr sz="2400" dirty="0">
                <a:latin typeface="Times New Roman"/>
                <a:cs typeface="Times New Roman"/>
              </a:rPr>
              <a:t>control</a:t>
            </a:r>
            <a:r>
              <a:rPr sz="2400" spc="25" dirty="0">
                <a:latin typeface="Times New Roman"/>
                <a:cs typeface="Times New Roman"/>
              </a:rPr>
              <a:t> </a:t>
            </a:r>
            <a:r>
              <a:rPr sz="2400" dirty="0">
                <a:latin typeface="Times New Roman"/>
                <a:cs typeface="Times New Roman"/>
              </a:rPr>
              <a:t>of</a:t>
            </a:r>
            <a:r>
              <a:rPr sz="2400" spc="260" dirty="0">
                <a:latin typeface="Times New Roman"/>
                <a:cs typeface="Times New Roman"/>
              </a:rPr>
              <a:t> </a:t>
            </a:r>
            <a:r>
              <a:rPr sz="2400" spc="105" dirty="0">
                <a:latin typeface="Times New Roman"/>
                <a:cs typeface="Times New Roman"/>
              </a:rPr>
              <a:t>O2/CO2</a:t>
            </a:r>
            <a:r>
              <a:rPr sz="2400" spc="40" dirty="0">
                <a:latin typeface="Times New Roman"/>
                <a:cs typeface="Times New Roman"/>
              </a:rPr>
              <a:t> </a:t>
            </a:r>
            <a:r>
              <a:rPr sz="2400" spc="-30" dirty="0">
                <a:latin typeface="Times New Roman"/>
                <a:cs typeface="Times New Roman"/>
              </a:rPr>
              <a:t>levels</a:t>
            </a:r>
            <a:r>
              <a:rPr sz="2400" spc="15" dirty="0">
                <a:latin typeface="Times New Roman"/>
                <a:cs typeface="Times New Roman"/>
              </a:rPr>
              <a:t> </a:t>
            </a:r>
            <a:r>
              <a:rPr sz="2400" spc="240" dirty="0">
                <a:latin typeface="Times New Roman"/>
                <a:cs typeface="Times New Roman"/>
              </a:rPr>
              <a:t>+</a:t>
            </a:r>
            <a:r>
              <a:rPr sz="2400" spc="40" dirty="0">
                <a:latin typeface="Times New Roman"/>
                <a:cs typeface="Times New Roman"/>
              </a:rPr>
              <a:t> </a:t>
            </a:r>
            <a:r>
              <a:rPr sz="2400" spc="-10" dirty="0">
                <a:latin typeface="Times New Roman"/>
                <a:cs typeface="Times New Roman"/>
              </a:rPr>
              <a:t>refrigeration</a:t>
            </a:r>
            <a:endParaRPr sz="2400">
              <a:latin typeface="Times New Roman"/>
              <a:cs typeface="Times New Roman"/>
            </a:endParaRPr>
          </a:p>
          <a:p>
            <a:pPr marL="545465">
              <a:lnSpc>
                <a:spcPct val="100000"/>
              </a:lnSpc>
              <a:spcBef>
                <a:spcPts val="885"/>
              </a:spcBef>
            </a:pPr>
            <a:r>
              <a:rPr sz="2100" i="1" spc="110" dirty="0">
                <a:latin typeface="Times New Roman"/>
                <a:cs typeface="Times New Roman"/>
              </a:rPr>
              <a:t>-</a:t>
            </a:r>
            <a:r>
              <a:rPr sz="2100" i="1" spc="-30" dirty="0">
                <a:latin typeface="Times New Roman"/>
                <a:cs typeface="Times New Roman"/>
              </a:rPr>
              <a:t> </a:t>
            </a:r>
            <a:r>
              <a:rPr sz="2100" i="1" dirty="0">
                <a:latin typeface="Times New Roman"/>
                <a:cs typeface="Times New Roman"/>
              </a:rPr>
              <a:t>more</a:t>
            </a:r>
            <a:r>
              <a:rPr sz="2100" i="1" spc="-50" dirty="0">
                <a:latin typeface="Times New Roman"/>
                <a:cs typeface="Times New Roman"/>
              </a:rPr>
              <a:t> </a:t>
            </a:r>
            <a:r>
              <a:rPr sz="2100" i="1" spc="-35" dirty="0">
                <a:latin typeface="Times New Roman"/>
                <a:cs typeface="Times New Roman"/>
              </a:rPr>
              <a:t>effective</a:t>
            </a:r>
            <a:r>
              <a:rPr sz="2100" i="1" spc="-30" dirty="0">
                <a:latin typeface="Times New Roman"/>
                <a:cs typeface="Times New Roman"/>
              </a:rPr>
              <a:t> </a:t>
            </a:r>
            <a:r>
              <a:rPr sz="2100" i="1" dirty="0">
                <a:latin typeface="Times New Roman"/>
                <a:cs typeface="Times New Roman"/>
              </a:rPr>
              <a:t>in</a:t>
            </a:r>
            <a:r>
              <a:rPr sz="2100" i="1" spc="-60" dirty="0">
                <a:latin typeface="Times New Roman"/>
                <a:cs typeface="Times New Roman"/>
              </a:rPr>
              <a:t> </a:t>
            </a:r>
            <a:r>
              <a:rPr sz="2100" i="1" spc="-45" dirty="0">
                <a:latin typeface="Times New Roman"/>
                <a:cs typeface="Times New Roman"/>
              </a:rPr>
              <a:t>prolonging</a:t>
            </a:r>
            <a:r>
              <a:rPr sz="2100" i="1" spc="-30" dirty="0">
                <a:latin typeface="Times New Roman"/>
                <a:cs typeface="Times New Roman"/>
              </a:rPr>
              <a:t> </a:t>
            </a:r>
            <a:r>
              <a:rPr sz="2100" i="1" dirty="0">
                <a:latin typeface="Times New Roman"/>
                <a:cs typeface="Times New Roman"/>
              </a:rPr>
              <a:t>fruit</a:t>
            </a:r>
            <a:r>
              <a:rPr sz="2100" i="1" spc="-45" dirty="0">
                <a:latin typeface="Times New Roman"/>
                <a:cs typeface="Times New Roman"/>
              </a:rPr>
              <a:t> </a:t>
            </a:r>
            <a:r>
              <a:rPr sz="2100" i="1" spc="-20" dirty="0">
                <a:latin typeface="Times New Roman"/>
                <a:cs typeface="Times New Roman"/>
              </a:rPr>
              <a:t>life</a:t>
            </a:r>
            <a:endParaRPr sz="2100">
              <a:latin typeface="Times New Roman"/>
              <a:cs typeface="Times New Roman"/>
            </a:endParaRPr>
          </a:p>
          <a:p>
            <a:pPr>
              <a:lnSpc>
                <a:spcPct val="100000"/>
              </a:lnSpc>
              <a:spcBef>
                <a:spcPts val="1685"/>
              </a:spcBef>
            </a:pPr>
            <a:endParaRPr sz="2100">
              <a:latin typeface="Times New Roman"/>
              <a:cs typeface="Times New Roman"/>
            </a:endParaRPr>
          </a:p>
          <a:p>
            <a:pPr marL="286385" indent="-273685">
              <a:lnSpc>
                <a:spcPct val="100000"/>
              </a:lnSpc>
              <a:buClr>
                <a:srgbClr val="0AD0D9"/>
              </a:buClr>
              <a:buSzPct val="93750"/>
              <a:buFont typeface="Segoe UI Symbol"/>
              <a:buChar char="⚫"/>
              <a:tabLst>
                <a:tab pos="286385" algn="l"/>
              </a:tabLst>
            </a:pPr>
            <a:r>
              <a:rPr sz="2400" spc="-60" dirty="0">
                <a:latin typeface="Times New Roman"/>
                <a:cs typeface="Times New Roman"/>
              </a:rPr>
              <a:t>Uses:</a:t>
            </a:r>
            <a:r>
              <a:rPr sz="2400" spc="75" dirty="0">
                <a:latin typeface="Times New Roman"/>
                <a:cs typeface="Times New Roman"/>
              </a:rPr>
              <a:t> inter-</a:t>
            </a:r>
            <a:r>
              <a:rPr sz="2400" spc="85" dirty="0">
                <a:latin typeface="Times New Roman"/>
                <a:cs typeface="Times New Roman"/>
              </a:rPr>
              <a:t>island/inter-</a:t>
            </a:r>
            <a:r>
              <a:rPr sz="2400" dirty="0">
                <a:latin typeface="Times New Roman"/>
                <a:cs typeface="Times New Roman"/>
              </a:rPr>
              <a:t>continental</a:t>
            </a:r>
            <a:r>
              <a:rPr sz="2400" spc="30" dirty="0">
                <a:latin typeface="Times New Roman"/>
                <a:cs typeface="Times New Roman"/>
              </a:rPr>
              <a:t> </a:t>
            </a:r>
            <a:r>
              <a:rPr sz="2400" dirty="0">
                <a:latin typeface="Times New Roman"/>
                <a:cs typeface="Times New Roman"/>
              </a:rPr>
              <a:t>movement</a:t>
            </a:r>
            <a:r>
              <a:rPr sz="2400" spc="114" dirty="0">
                <a:latin typeface="Times New Roman"/>
                <a:cs typeface="Times New Roman"/>
              </a:rPr>
              <a:t> </a:t>
            </a:r>
            <a:r>
              <a:rPr sz="2400" dirty="0">
                <a:latin typeface="Times New Roman"/>
                <a:cs typeface="Times New Roman"/>
              </a:rPr>
              <a:t>of</a:t>
            </a:r>
            <a:r>
              <a:rPr sz="2400" spc="335" dirty="0">
                <a:latin typeface="Times New Roman"/>
                <a:cs typeface="Times New Roman"/>
              </a:rPr>
              <a:t> </a:t>
            </a:r>
            <a:r>
              <a:rPr sz="2400" dirty="0">
                <a:latin typeface="Times New Roman"/>
                <a:cs typeface="Times New Roman"/>
              </a:rPr>
              <a:t>fresh</a:t>
            </a:r>
            <a:r>
              <a:rPr sz="2400" spc="70" dirty="0">
                <a:latin typeface="Times New Roman"/>
                <a:cs typeface="Times New Roman"/>
              </a:rPr>
              <a:t> </a:t>
            </a:r>
            <a:r>
              <a:rPr sz="2400" spc="-10" dirty="0">
                <a:latin typeface="Times New Roman"/>
                <a:cs typeface="Times New Roman"/>
              </a:rPr>
              <a:t>fruits</a:t>
            </a:r>
            <a:endParaRPr sz="2400">
              <a:latin typeface="Times New Roman"/>
              <a:cs typeface="Times New Roman"/>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90244" y="851852"/>
            <a:ext cx="7837170" cy="3679825"/>
          </a:xfrm>
          <a:prstGeom prst="rect">
            <a:avLst/>
          </a:prstGeom>
        </p:spPr>
        <p:txBody>
          <a:bodyPr vert="horz" wrap="square" lIns="0" tIns="12700" rIns="0" bIns="0" rtlCol="0">
            <a:spAutoFit/>
          </a:bodyPr>
          <a:lstStyle/>
          <a:p>
            <a:pPr marL="370205" indent="-357505">
              <a:lnSpc>
                <a:spcPct val="100000"/>
              </a:lnSpc>
              <a:spcBef>
                <a:spcPts val="100"/>
              </a:spcBef>
              <a:buClr>
                <a:srgbClr val="0AD0D9"/>
              </a:buClr>
              <a:buSzPct val="94230"/>
              <a:buFont typeface="Wingdings"/>
              <a:buChar char=""/>
              <a:tabLst>
                <a:tab pos="370205" algn="l"/>
              </a:tabLst>
            </a:pPr>
            <a:r>
              <a:rPr sz="2600" dirty="0">
                <a:solidFill>
                  <a:srgbClr val="C00000"/>
                </a:solidFill>
                <a:latin typeface="Times New Roman"/>
                <a:cs typeface="Times New Roman"/>
              </a:rPr>
              <a:t>Temperature</a:t>
            </a:r>
            <a:r>
              <a:rPr sz="2600" spc="65" dirty="0">
                <a:solidFill>
                  <a:srgbClr val="C00000"/>
                </a:solidFill>
                <a:latin typeface="Times New Roman"/>
                <a:cs typeface="Times New Roman"/>
              </a:rPr>
              <a:t> </a:t>
            </a:r>
            <a:r>
              <a:rPr sz="2600" spc="95" dirty="0">
                <a:solidFill>
                  <a:srgbClr val="C00000"/>
                </a:solidFill>
                <a:latin typeface="Times New Roman"/>
                <a:cs typeface="Times New Roman"/>
              </a:rPr>
              <a:t>and </a:t>
            </a:r>
            <a:r>
              <a:rPr sz="2600" spc="-20" dirty="0">
                <a:solidFill>
                  <a:srgbClr val="C00000"/>
                </a:solidFill>
                <a:latin typeface="Times New Roman"/>
                <a:cs typeface="Times New Roman"/>
              </a:rPr>
              <a:t>Storage</a:t>
            </a:r>
            <a:r>
              <a:rPr sz="2600" spc="70" dirty="0">
                <a:solidFill>
                  <a:srgbClr val="C00000"/>
                </a:solidFill>
                <a:latin typeface="Times New Roman"/>
                <a:cs typeface="Times New Roman"/>
              </a:rPr>
              <a:t> </a:t>
            </a:r>
            <a:r>
              <a:rPr sz="2600" spc="55" dirty="0">
                <a:solidFill>
                  <a:srgbClr val="C00000"/>
                </a:solidFill>
                <a:latin typeface="Times New Roman"/>
                <a:cs typeface="Times New Roman"/>
              </a:rPr>
              <a:t>in</a:t>
            </a:r>
            <a:r>
              <a:rPr sz="2600" spc="120" dirty="0">
                <a:solidFill>
                  <a:srgbClr val="C00000"/>
                </a:solidFill>
                <a:latin typeface="Times New Roman"/>
                <a:cs typeface="Times New Roman"/>
              </a:rPr>
              <a:t> </a:t>
            </a:r>
            <a:r>
              <a:rPr sz="2600" dirty="0">
                <a:solidFill>
                  <a:srgbClr val="C00000"/>
                </a:solidFill>
                <a:latin typeface="Times New Roman"/>
                <a:cs typeface="Times New Roman"/>
              </a:rPr>
              <a:t>Sawdust/Clay</a:t>
            </a:r>
            <a:r>
              <a:rPr sz="2600" spc="65" dirty="0">
                <a:solidFill>
                  <a:srgbClr val="C00000"/>
                </a:solidFill>
                <a:latin typeface="Times New Roman"/>
                <a:cs typeface="Times New Roman"/>
              </a:rPr>
              <a:t> </a:t>
            </a:r>
            <a:r>
              <a:rPr sz="2600" spc="-25" dirty="0">
                <a:solidFill>
                  <a:srgbClr val="C00000"/>
                </a:solidFill>
                <a:latin typeface="Times New Roman"/>
                <a:cs typeface="Times New Roman"/>
              </a:rPr>
              <a:t>Jar</a:t>
            </a:r>
            <a:endParaRPr sz="2600">
              <a:latin typeface="Times New Roman"/>
              <a:cs typeface="Times New Roman"/>
            </a:endParaRPr>
          </a:p>
          <a:p>
            <a:pPr>
              <a:lnSpc>
                <a:spcPct val="100000"/>
              </a:lnSpc>
              <a:spcBef>
                <a:spcPts val="1335"/>
              </a:spcBef>
            </a:pPr>
            <a:endParaRPr sz="2600">
              <a:latin typeface="Times New Roman"/>
              <a:cs typeface="Times New Roman"/>
            </a:endParaRPr>
          </a:p>
          <a:p>
            <a:pPr marL="287020" marR="5080" indent="-274320">
              <a:lnSpc>
                <a:spcPct val="100000"/>
              </a:lnSpc>
              <a:buChar char="⚫"/>
              <a:tabLst>
                <a:tab pos="287020" algn="l"/>
                <a:tab pos="438784" algn="l"/>
              </a:tabLst>
            </a:pPr>
            <a:r>
              <a:rPr sz="2250" dirty="0">
                <a:solidFill>
                  <a:srgbClr val="0AD0D9"/>
                </a:solidFill>
                <a:latin typeface="Segoe UI Symbol"/>
                <a:cs typeface="Segoe UI Symbol"/>
              </a:rPr>
              <a:t>	</a:t>
            </a:r>
            <a:r>
              <a:rPr sz="2400" dirty="0">
                <a:latin typeface="Times New Roman"/>
                <a:cs typeface="Times New Roman"/>
              </a:rPr>
              <a:t>water</a:t>
            </a:r>
            <a:r>
              <a:rPr sz="2400" spc="125" dirty="0">
                <a:latin typeface="Times New Roman"/>
                <a:cs typeface="Times New Roman"/>
              </a:rPr>
              <a:t> </a:t>
            </a:r>
            <a:r>
              <a:rPr sz="2400" dirty="0">
                <a:latin typeface="Times New Roman"/>
                <a:cs typeface="Times New Roman"/>
              </a:rPr>
              <a:t>evaporates</a:t>
            </a:r>
            <a:r>
              <a:rPr sz="2400" spc="100" dirty="0">
                <a:latin typeface="Times New Roman"/>
                <a:cs typeface="Times New Roman"/>
              </a:rPr>
              <a:t> </a:t>
            </a:r>
            <a:r>
              <a:rPr sz="2400" dirty="0">
                <a:latin typeface="Times New Roman"/>
                <a:cs typeface="Times New Roman"/>
              </a:rPr>
              <a:t>from</a:t>
            </a:r>
            <a:r>
              <a:rPr sz="2400" spc="114" dirty="0">
                <a:latin typeface="Times New Roman"/>
                <a:cs typeface="Times New Roman"/>
              </a:rPr>
              <a:t> </a:t>
            </a:r>
            <a:r>
              <a:rPr sz="2400" dirty="0">
                <a:latin typeface="Times New Roman"/>
                <a:cs typeface="Times New Roman"/>
              </a:rPr>
              <a:t>the</a:t>
            </a:r>
            <a:r>
              <a:rPr sz="2400" spc="120" dirty="0">
                <a:latin typeface="Times New Roman"/>
                <a:cs typeface="Times New Roman"/>
              </a:rPr>
              <a:t> </a:t>
            </a:r>
            <a:r>
              <a:rPr sz="2400" dirty="0">
                <a:latin typeface="Times New Roman"/>
                <a:cs typeface="Times New Roman"/>
              </a:rPr>
              <a:t>moistened</a:t>
            </a:r>
            <a:r>
              <a:rPr sz="2400" spc="85" dirty="0">
                <a:latin typeface="Times New Roman"/>
                <a:cs typeface="Times New Roman"/>
              </a:rPr>
              <a:t> </a:t>
            </a:r>
            <a:r>
              <a:rPr sz="2400" dirty="0">
                <a:latin typeface="Times New Roman"/>
                <a:cs typeface="Times New Roman"/>
              </a:rPr>
              <a:t>sawdust</a:t>
            </a:r>
            <a:r>
              <a:rPr sz="2400" spc="90" dirty="0">
                <a:latin typeface="Times New Roman"/>
                <a:cs typeface="Times New Roman"/>
              </a:rPr>
              <a:t> </a:t>
            </a:r>
            <a:r>
              <a:rPr sz="2400" spc="65" dirty="0">
                <a:latin typeface="Times New Roman"/>
                <a:cs typeface="Times New Roman"/>
              </a:rPr>
              <a:t>and</a:t>
            </a:r>
            <a:r>
              <a:rPr sz="2400" spc="125" dirty="0">
                <a:latin typeface="Times New Roman"/>
                <a:cs typeface="Times New Roman"/>
              </a:rPr>
              <a:t> </a:t>
            </a:r>
            <a:r>
              <a:rPr sz="2400" dirty="0">
                <a:latin typeface="Times New Roman"/>
                <a:cs typeface="Times New Roman"/>
              </a:rPr>
              <a:t>from</a:t>
            </a:r>
            <a:r>
              <a:rPr sz="2400" spc="114" dirty="0">
                <a:latin typeface="Times New Roman"/>
                <a:cs typeface="Times New Roman"/>
              </a:rPr>
              <a:t> </a:t>
            </a:r>
            <a:r>
              <a:rPr sz="2400" spc="-25" dirty="0">
                <a:latin typeface="Times New Roman"/>
                <a:cs typeface="Times New Roman"/>
              </a:rPr>
              <a:t>the </a:t>
            </a:r>
            <a:r>
              <a:rPr sz="2400" dirty="0">
                <a:latin typeface="Times New Roman"/>
                <a:cs typeface="Times New Roman"/>
              </a:rPr>
              <a:t>water</a:t>
            </a:r>
            <a:r>
              <a:rPr sz="2400" spc="15" dirty="0">
                <a:latin typeface="Times New Roman"/>
                <a:cs typeface="Times New Roman"/>
              </a:rPr>
              <a:t> </a:t>
            </a:r>
            <a:r>
              <a:rPr sz="2400" dirty="0">
                <a:latin typeface="Times New Roman"/>
                <a:cs typeface="Times New Roman"/>
              </a:rPr>
              <a:t>itself</a:t>
            </a:r>
            <a:r>
              <a:rPr sz="2400" spc="180" dirty="0">
                <a:latin typeface="Times New Roman"/>
                <a:cs typeface="Times New Roman"/>
              </a:rPr>
              <a:t> </a:t>
            </a:r>
            <a:r>
              <a:rPr sz="2400" spc="55" dirty="0">
                <a:latin typeface="Times New Roman"/>
                <a:cs typeface="Times New Roman"/>
              </a:rPr>
              <a:t>in</a:t>
            </a:r>
            <a:r>
              <a:rPr sz="2400" spc="10" dirty="0">
                <a:latin typeface="Times New Roman"/>
                <a:cs typeface="Times New Roman"/>
              </a:rPr>
              <a:t> </a:t>
            </a:r>
            <a:r>
              <a:rPr sz="2400" dirty="0">
                <a:latin typeface="Times New Roman"/>
                <a:cs typeface="Times New Roman"/>
              </a:rPr>
              <a:t>the</a:t>
            </a:r>
            <a:r>
              <a:rPr sz="2400" spc="-5" dirty="0">
                <a:latin typeface="Times New Roman"/>
                <a:cs typeface="Times New Roman"/>
              </a:rPr>
              <a:t> </a:t>
            </a:r>
            <a:r>
              <a:rPr sz="2400" dirty="0">
                <a:latin typeface="Times New Roman"/>
                <a:cs typeface="Times New Roman"/>
              </a:rPr>
              <a:t>clay</a:t>
            </a:r>
            <a:r>
              <a:rPr sz="2400" spc="15" dirty="0">
                <a:latin typeface="Times New Roman"/>
                <a:cs typeface="Times New Roman"/>
              </a:rPr>
              <a:t> </a:t>
            </a:r>
            <a:r>
              <a:rPr sz="2400" spc="25" dirty="0">
                <a:latin typeface="Times New Roman"/>
                <a:cs typeface="Times New Roman"/>
              </a:rPr>
              <a:t>jar</a:t>
            </a:r>
            <a:endParaRPr sz="2400">
              <a:latin typeface="Times New Roman"/>
              <a:cs typeface="Times New Roman"/>
            </a:endParaRPr>
          </a:p>
          <a:p>
            <a:pPr>
              <a:lnSpc>
                <a:spcPct val="100000"/>
              </a:lnSpc>
              <a:spcBef>
                <a:spcPts val="1285"/>
              </a:spcBef>
              <a:buClr>
                <a:srgbClr val="0AD0D9"/>
              </a:buClr>
              <a:buFont typeface="Segoe UI Symbol"/>
              <a:buChar char="⚫"/>
            </a:pPr>
            <a:endParaRPr sz="2400">
              <a:latin typeface="Times New Roman"/>
              <a:cs typeface="Times New Roman"/>
            </a:endParaRPr>
          </a:p>
          <a:p>
            <a:pPr marL="287020" marR="8255" indent="-274320">
              <a:lnSpc>
                <a:spcPct val="100000"/>
              </a:lnSpc>
              <a:buChar char="⚫"/>
              <a:tabLst>
                <a:tab pos="287020" algn="l"/>
                <a:tab pos="362585" algn="l"/>
              </a:tabLst>
            </a:pPr>
            <a:r>
              <a:rPr sz="2250" dirty="0">
                <a:solidFill>
                  <a:srgbClr val="0AD0D9"/>
                </a:solidFill>
                <a:latin typeface="Segoe UI Symbol"/>
                <a:cs typeface="Segoe UI Symbol"/>
              </a:rPr>
              <a:t>	</a:t>
            </a:r>
            <a:r>
              <a:rPr sz="2400" dirty="0">
                <a:latin typeface="Times New Roman"/>
                <a:cs typeface="Times New Roman"/>
              </a:rPr>
              <a:t>as</a:t>
            </a:r>
            <a:r>
              <a:rPr sz="2400" spc="105" dirty="0">
                <a:latin typeface="Times New Roman"/>
                <a:cs typeface="Times New Roman"/>
              </a:rPr>
              <a:t> </a:t>
            </a:r>
            <a:r>
              <a:rPr sz="2400" dirty="0">
                <a:latin typeface="Times New Roman"/>
                <a:cs typeface="Times New Roman"/>
              </a:rPr>
              <a:t>water</a:t>
            </a:r>
            <a:r>
              <a:rPr sz="2400" spc="110" dirty="0">
                <a:latin typeface="Times New Roman"/>
                <a:cs typeface="Times New Roman"/>
              </a:rPr>
              <a:t> </a:t>
            </a:r>
            <a:r>
              <a:rPr sz="2400" dirty="0">
                <a:latin typeface="Times New Roman"/>
                <a:cs typeface="Times New Roman"/>
              </a:rPr>
              <a:t>evaporates</a:t>
            </a:r>
            <a:r>
              <a:rPr sz="2400" spc="90" dirty="0">
                <a:latin typeface="Times New Roman"/>
                <a:cs typeface="Times New Roman"/>
              </a:rPr>
              <a:t> </a:t>
            </a:r>
            <a:r>
              <a:rPr sz="2400" dirty="0">
                <a:latin typeface="Times New Roman"/>
                <a:cs typeface="Times New Roman"/>
              </a:rPr>
              <a:t>it</a:t>
            </a:r>
            <a:r>
              <a:rPr sz="2400" spc="110" dirty="0">
                <a:latin typeface="Times New Roman"/>
                <a:cs typeface="Times New Roman"/>
              </a:rPr>
              <a:t> </a:t>
            </a:r>
            <a:r>
              <a:rPr sz="2400" dirty="0">
                <a:latin typeface="Times New Roman"/>
                <a:cs typeface="Times New Roman"/>
              </a:rPr>
              <a:t>will</a:t>
            </a:r>
            <a:r>
              <a:rPr sz="2400" spc="65" dirty="0">
                <a:latin typeface="Times New Roman"/>
                <a:cs typeface="Times New Roman"/>
              </a:rPr>
              <a:t> </a:t>
            </a:r>
            <a:r>
              <a:rPr sz="2400" spc="60" dirty="0">
                <a:latin typeface="Times New Roman"/>
                <a:cs typeface="Times New Roman"/>
              </a:rPr>
              <a:t>require</a:t>
            </a:r>
            <a:r>
              <a:rPr sz="2400" spc="65" dirty="0">
                <a:latin typeface="Times New Roman"/>
                <a:cs typeface="Times New Roman"/>
              </a:rPr>
              <a:t> </a:t>
            </a:r>
            <a:r>
              <a:rPr sz="2400" dirty="0">
                <a:latin typeface="Times New Roman"/>
                <a:cs typeface="Times New Roman"/>
              </a:rPr>
              <a:t>heat</a:t>
            </a:r>
            <a:r>
              <a:rPr sz="2400" spc="105" dirty="0">
                <a:latin typeface="Times New Roman"/>
                <a:cs typeface="Times New Roman"/>
              </a:rPr>
              <a:t> </a:t>
            </a:r>
            <a:r>
              <a:rPr sz="2400" dirty="0">
                <a:latin typeface="Times New Roman"/>
                <a:cs typeface="Times New Roman"/>
              </a:rPr>
              <a:t>(heat</a:t>
            </a:r>
            <a:r>
              <a:rPr sz="2400" spc="125" dirty="0">
                <a:latin typeface="Times New Roman"/>
                <a:cs typeface="Times New Roman"/>
              </a:rPr>
              <a:t> </a:t>
            </a:r>
            <a:r>
              <a:rPr sz="2400" spc="-25" dirty="0">
                <a:latin typeface="Times New Roman"/>
                <a:cs typeface="Times New Roman"/>
              </a:rPr>
              <a:t>of </a:t>
            </a:r>
            <a:r>
              <a:rPr sz="2400" dirty="0">
                <a:latin typeface="Times New Roman"/>
                <a:cs typeface="Times New Roman"/>
              </a:rPr>
              <a:t>vaporization).</a:t>
            </a:r>
            <a:r>
              <a:rPr sz="2400" spc="75" dirty="0">
                <a:latin typeface="Times New Roman"/>
                <a:cs typeface="Times New Roman"/>
              </a:rPr>
              <a:t> </a:t>
            </a:r>
            <a:r>
              <a:rPr sz="2400" dirty="0">
                <a:latin typeface="Times New Roman"/>
                <a:cs typeface="Times New Roman"/>
              </a:rPr>
              <a:t>The</a:t>
            </a:r>
            <a:r>
              <a:rPr sz="2400" spc="95" dirty="0">
                <a:latin typeface="Times New Roman"/>
                <a:cs typeface="Times New Roman"/>
              </a:rPr>
              <a:t> </a:t>
            </a:r>
            <a:r>
              <a:rPr sz="2400" dirty="0">
                <a:latin typeface="Times New Roman"/>
                <a:cs typeface="Times New Roman"/>
              </a:rPr>
              <a:t>heat</a:t>
            </a:r>
            <a:r>
              <a:rPr sz="2400" spc="100" dirty="0">
                <a:latin typeface="Times New Roman"/>
                <a:cs typeface="Times New Roman"/>
              </a:rPr>
              <a:t> </a:t>
            </a:r>
            <a:r>
              <a:rPr sz="2400" dirty="0">
                <a:latin typeface="Times New Roman"/>
                <a:cs typeface="Times New Roman"/>
              </a:rPr>
              <a:t>will</a:t>
            </a:r>
            <a:r>
              <a:rPr sz="2400" spc="55" dirty="0">
                <a:latin typeface="Times New Roman"/>
                <a:cs typeface="Times New Roman"/>
              </a:rPr>
              <a:t> </a:t>
            </a:r>
            <a:r>
              <a:rPr sz="2400" dirty="0">
                <a:latin typeface="Times New Roman"/>
                <a:cs typeface="Times New Roman"/>
              </a:rPr>
              <a:t>come</a:t>
            </a:r>
            <a:r>
              <a:rPr sz="2400" spc="75" dirty="0">
                <a:latin typeface="Times New Roman"/>
                <a:cs typeface="Times New Roman"/>
              </a:rPr>
              <a:t> </a:t>
            </a:r>
            <a:r>
              <a:rPr sz="2400" dirty="0">
                <a:latin typeface="Times New Roman"/>
                <a:cs typeface="Times New Roman"/>
              </a:rPr>
              <a:t>from</a:t>
            </a:r>
            <a:r>
              <a:rPr sz="2400" spc="95" dirty="0">
                <a:latin typeface="Times New Roman"/>
                <a:cs typeface="Times New Roman"/>
              </a:rPr>
              <a:t> </a:t>
            </a:r>
            <a:r>
              <a:rPr sz="2400" dirty="0">
                <a:latin typeface="Times New Roman"/>
                <a:cs typeface="Times New Roman"/>
              </a:rPr>
              <a:t>the</a:t>
            </a:r>
            <a:r>
              <a:rPr sz="2400" spc="100" dirty="0">
                <a:latin typeface="Times New Roman"/>
                <a:cs typeface="Times New Roman"/>
              </a:rPr>
              <a:t> </a:t>
            </a:r>
            <a:r>
              <a:rPr sz="2400" spc="55" dirty="0">
                <a:latin typeface="Times New Roman"/>
                <a:cs typeface="Times New Roman"/>
              </a:rPr>
              <a:t>surrounding</a:t>
            </a:r>
            <a:r>
              <a:rPr sz="2400" spc="95" dirty="0">
                <a:latin typeface="Times New Roman"/>
                <a:cs typeface="Times New Roman"/>
              </a:rPr>
              <a:t> </a:t>
            </a:r>
            <a:r>
              <a:rPr sz="2400" spc="40" dirty="0">
                <a:latin typeface="Times New Roman"/>
                <a:cs typeface="Times New Roman"/>
              </a:rPr>
              <a:t>and </a:t>
            </a:r>
            <a:r>
              <a:rPr sz="2400" dirty="0">
                <a:latin typeface="Times New Roman"/>
                <a:cs typeface="Times New Roman"/>
              </a:rPr>
              <a:t>the</a:t>
            </a:r>
            <a:r>
              <a:rPr sz="2400" spc="65" dirty="0">
                <a:latin typeface="Times New Roman"/>
                <a:cs typeface="Times New Roman"/>
              </a:rPr>
              <a:t> </a:t>
            </a:r>
            <a:r>
              <a:rPr sz="2400" dirty="0">
                <a:latin typeface="Times New Roman"/>
                <a:cs typeface="Times New Roman"/>
              </a:rPr>
              <a:t>commodity</a:t>
            </a:r>
            <a:r>
              <a:rPr sz="2400" spc="35" dirty="0">
                <a:latin typeface="Times New Roman"/>
                <a:cs typeface="Times New Roman"/>
              </a:rPr>
              <a:t> </a:t>
            </a:r>
            <a:r>
              <a:rPr sz="2400" dirty="0">
                <a:latin typeface="Times New Roman"/>
                <a:cs typeface="Times New Roman"/>
              </a:rPr>
              <a:t>stored,</a:t>
            </a:r>
            <a:r>
              <a:rPr sz="2400" spc="45" dirty="0">
                <a:latin typeface="Times New Roman"/>
                <a:cs typeface="Times New Roman"/>
              </a:rPr>
              <a:t> </a:t>
            </a:r>
            <a:r>
              <a:rPr sz="2400" dirty="0">
                <a:latin typeface="Times New Roman"/>
                <a:cs typeface="Times New Roman"/>
              </a:rPr>
              <a:t>keeping</a:t>
            </a:r>
            <a:r>
              <a:rPr sz="2400" spc="70" dirty="0">
                <a:latin typeface="Times New Roman"/>
                <a:cs typeface="Times New Roman"/>
              </a:rPr>
              <a:t> </a:t>
            </a:r>
            <a:r>
              <a:rPr sz="2400" dirty="0">
                <a:latin typeface="Times New Roman"/>
                <a:cs typeface="Times New Roman"/>
              </a:rPr>
              <a:t>them</a:t>
            </a:r>
            <a:r>
              <a:rPr sz="2400" spc="60" dirty="0">
                <a:latin typeface="Times New Roman"/>
                <a:cs typeface="Times New Roman"/>
              </a:rPr>
              <a:t> </a:t>
            </a:r>
            <a:r>
              <a:rPr sz="2400" dirty="0">
                <a:latin typeface="Times New Roman"/>
                <a:cs typeface="Times New Roman"/>
              </a:rPr>
              <a:t>cool</a:t>
            </a:r>
            <a:r>
              <a:rPr sz="2400" spc="55" dirty="0">
                <a:latin typeface="Times New Roman"/>
                <a:cs typeface="Times New Roman"/>
              </a:rPr>
              <a:t> </a:t>
            </a:r>
            <a:r>
              <a:rPr sz="2400" spc="65" dirty="0">
                <a:latin typeface="Times New Roman"/>
                <a:cs typeface="Times New Roman"/>
              </a:rPr>
              <a:t>and</a:t>
            </a:r>
            <a:r>
              <a:rPr sz="2400" spc="75" dirty="0">
                <a:latin typeface="Times New Roman"/>
                <a:cs typeface="Times New Roman"/>
              </a:rPr>
              <a:t> </a:t>
            </a:r>
            <a:r>
              <a:rPr sz="2400" dirty="0">
                <a:latin typeface="Times New Roman"/>
                <a:cs typeface="Times New Roman"/>
              </a:rPr>
              <a:t>fresh</a:t>
            </a:r>
            <a:r>
              <a:rPr sz="2400" spc="40" dirty="0">
                <a:latin typeface="Times New Roman"/>
                <a:cs typeface="Times New Roman"/>
              </a:rPr>
              <a:t> </a:t>
            </a:r>
            <a:r>
              <a:rPr sz="2400" spc="-25" dirty="0">
                <a:latin typeface="Times New Roman"/>
                <a:cs typeface="Times New Roman"/>
              </a:rPr>
              <a:t>for </a:t>
            </a:r>
            <a:r>
              <a:rPr sz="2400" spc="-10" dirty="0">
                <a:latin typeface="Times New Roman"/>
                <a:cs typeface="Times New Roman"/>
              </a:rPr>
              <a:t>sometime</a:t>
            </a:r>
            <a:endParaRPr sz="2400">
              <a:latin typeface="Times New Roman"/>
              <a:cs typeface="Times New Roman"/>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90244" y="451103"/>
            <a:ext cx="8014334" cy="5066665"/>
          </a:xfrm>
          <a:prstGeom prst="rect">
            <a:avLst/>
          </a:prstGeom>
        </p:spPr>
        <p:txBody>
          <a:bodyPr vert="horz" wrap="square" lIns="0" tIns="12700" rIns="0" bIns="0" rtlCol="0">
            <a:spAutoFit/>
          </a:bodyPr>
          <a:lstStyle/>
          <a:p>
            <a:pPr marL="370205" indent="-357505">
              <a:lnSpc>
                <a:spcPct val="100000"/>
              </a:lnSpc>
              <a:spcBef>
                <a:spcPts val="100"/>
              </a:spcBef>
              <a:buClr>
                <a:srgbClr val="0AD0D9"/>
              </a:buClr>
              <a:buSzPct val="94230"/>
              <a:buFont typeface="Wingdings"/>
              <a:buChar char=""/>
              <a:tabLst>
                <a:tab pos="370205" algn="l"/>
              </a:tabLst>
            </a:pPr>
            <a:r>
              <a:rPr sz="2600" dirty="0">
                <a:solidFill>
                  <a:srgbClr val="C00000"/>
                </a:solidFill>
                <a:latin typeface="Times New Roman"/>
                <a:cs typeface="Times New Roman"/>
              </a:rPr>
              <a:t>Transpiration</a:t>
            </a:r>
            <a:r>
              <a:rPr sz="2600" spc="95" dirty="0">
                <a:solidFill>
                  <a:srgbClr val="C00000"/>
                </a:solidFill>
                <a:latin typeface="Times New Roman"/>
                <a:cs typeface="Times New Roman"/>
              </a:rPr>
              <a:t> </a:t>
            </a:r>
            <a:r>
              <a:rPr sz="2600" spc="90" dirty="0">
                <a:solidFill>
                  <a:srgbClr val="C00000"/>
                </a:solidFill>
                <a:latin typeface="Times New Roman"/>
                <a:cs typeface="Times New Roman"/>
              </a:rPr>
              <a:t>and</a:t>
            </a:r>
            <a:r>
              <a:rPr sz="2600" spc="120" dirty="0">
                <a:solidFill>
                  <a:srgbClr val="C00000"/>
                </a:solidFill>
                <a:latin typeface="Times New Roman"/>
                <a:cs typeface="Times New Roman"/>
              </a:rPr>
              <a:t> </a:t>
            </a:r>
            <a:r>
              <a:rPr sz="2600" spc="-25" dirty="0">
                <a:solidFill>
                  <a:srgbClr val="C00000"/>
                </a:solidFill>
                <a:latin typeface="Times New Roman"/>
                <a:cs typeface="Times New Roman"/>
              </a:rPr>
              <a:t>Plastic</a:t>
            </a:r>
            <a:r>
              <a:rPr sz="2600" spc="80" dirty="0">
                <a:solidFill>
                  <a:srgbClr val="C00000"/>
                </a:solidFill>
                <a:latin typeface="Times New Roman"/>
                <a:cs typeface="Times New Roman"/>
              </a:rPr>
              <a:t> </a:t>
            </a:r>
            <a:r>
              <a:rPr sz="2600" spc="-10" dirty="0">
                <a:solidFill>
                  <a:srgbClr val="C00000"/>
                </a:solidFill>
                <a:latin typeface="Times New Roman"/>
                <a:cs typeface="Times New Roman"/>
              </a:rPr>
              <a:t>Packaging</a:t>
            </a:r>
            <a:endParaRPr sz="2600">
              <a:latin typeface="Times New Roman"/>
              <a:cs typeface="Times New Roman"/>
            </a:endParaRPr>
          </a:p>
          <a:p>
            <a:pPr>
              <a:lnSpc>
                <a:spcPct val="100000"/>
              </a:lnSpc>
              <a:spcBef>
                <a:spcPts val="750"/>
              </a:spcBef>
            </a:pPr>
            <a:endParaRPr sz="2600">
              <a:latin typeface="Times New Roman"/>
              <a:cs typeface="Times New Roman"/>
            </a:endParaRPr>
          </a:p>
          <a:p>
            <a:pPr marL="286385" indent="-273685">
              <a:lnSpc>
                <a:spcPct val="100000"/>
              </a:lnSpc>
              <a:buClr>
                <a:srgbClr val="0AD0D9"/>
              </a:buClr>
              <a:buSzPct val="93750"/>
              <a:buFont typeface="Segoe UI Symbol"/>
              <a:buChar char="⚫"/>
              <a:tabLst>
                <a:tab pos="286385" algn="l"/>
              </a:tabLst>
            </a:pPr>
            <a:r>
              <a:rPr sz="2400" spc="-10" dirty="0">
                <a:latin typeface="Times New Roman"/>
                <a:cs typeface="Times New Roman"/>
              </a:rPr>
              <a:t>Transpiration</a:t>
            </a:r>
            <a:endParaRPr sz="2400">
              <a:latin typeface="Times New Roman"/>
              <a:cs typeface="Times New Roman"/>
            </a:endParaRPr>
          </a:p>
          <a:p>
            <a:pPr marL="621665">
              <a:lnSpc>
                <a:spcPts val="2740"/>
              </a:lnSpc>
              <a:spcBef>
                <a:spcPts val="280"/>
              </a:spcBef>
            </a:pPr>
            <a:r>
              <a:rPr sz="2400" spc="175" dirty="0">
                <a:latin typeface="Times New Roman"/>
                <a:cs typeface="Times New Roman"/>
              </a:rPr>
              <a:t>-</a:t>
            </a:r>
            <a:r>
              <a:rPr sz="2400" spc="60" dirty="0">
                <a:latin typeface="Times New Roman"/>
                <a:cs typeface="Times New Roman"/>
              </a:rPr>
              <a:t> </a:t>
            </a:r>
            <a:r>
              <a:rPr sz="2400" dirty="0">
                <a:latin typeface="Times New Roman"/>
                <a:cs typeface="Times New Roman"/>
              </a:rPr>
              <a:t>second</a:t>
            </a:r>
            <a:r>
              <a:rPr sz="2400" spc="25" dirty="0">
                <a:latin typeface="Times New Roman"/>
                <a:cs typeface="Times New Roman"/>
              </a:rPr>
              <a:t> </a:t>
            </a:r>
            <a:r>
              <a:rPr sz="2400" dirty="0">
                <a:latin typeface="Times New Roman"/>
                <a:cs typeface="Times New Roman"/>
              </a:rPr>
              <a:t>most</a:t>
            </a:r>
            <a:r>
              <a:rPr sz="2400" spc="60" dirty="0">
                <a:latin typeface="Times New Roman"/>
                <a:cs typeface="Times New Roman"/>
              </a:rPr>
              <a:t> </a:t>
            </a:r>
            <a:r>
              <a:rPr sz="2400" spc="50" dirty="0">
                <a:latin typeface="Times New Roman"/>
                <a:cs typeface="Times New Roman"/>
              </a:rPr>
              <a:t>important</a:t>
            </a:r>
            <a:r>
              <a:rPr sz="2400" spc="65" dirty="0">
                <a:latin typeface="Times New Roman"/>
                <a:cs typeface="Times New Roman"/>
              </a:rPr>
              <a:t> </a:t>
            </a:r>
            <a:r>
              <a:rPr sz="2400" dirty="0">
                <a:latin typeface="Times New Roman"/>
                <a:cs typeface="Times New Roman"/>
              </a:rPr>
              <a:t>reaction</a:t>
            </a:r>
            <a:r>
              <a:rPr sz="2400" spc="35" dirty="0">
                <a:latin typeface="Times New Roman"/>
                <a:cs typeface="Times New Roman"/>
              </a:rPr>
              <a:t> </a:t>
            </a:r>
            <a:r>
              <a:rPr sz="2400" spc="55" dirty="0">
                <a:latin typeface="Times New Roman"/>
                <a:cs typeface="Times New Roman"/>
              </a:rPr>
              <a:t>that</a:t>
            </a:r>
            <a:r>
              <a:rPr sz="2400" spc="60" dirty="0">
                <a:latin typeface="Times New Roman"/>
                <a:cs typeface="Times New Roman"/>
              </a:rPr>
              <a:t> </a:t>
            </a:r>
            <a:r>
              <a:rPr sz="2400" dirty="0">
                <a:latin typeface="Times New Roman"/>
                <a:cs typeface="Times New Roman"/>
              </a:rPr>
              <a:t>leads</a:t>
            </a:r>
            <a:r>
              <a:rPr sz="2400" spc="45" dirty="0">
                <a:latin typeface="Times New Roman"/>
                <a:cs typeface="Times New Roman"/>
              </a:rPr>
              <a:t> </a:t>
            </a:r>
            <a:r>
              <a:rPr sz="2400" spc="-25" dirty="0">
                <a:latin typeface="Times New Roman"/>
                <a:cs typeface="Times New Roman"/>
              </a:rPr>
              <a:t>to</a:t>
            </a:r>
            <a:endParaRPr sz="2400">
              <a:latin typeface="Times New Roman"/>
              <a:cs typeface="Times New Roman"/>
            </a:endParaRPr>
          </a:p>
          <a:p>
            <a:pPr marL="850900">
              <a:lnSpc>
                <a:spcPts val="2740"/>
              </a:lnSpc>
            </a:pPr>
            <a:r>
              <a:rPr sz="2400" dirty="0">
                <a:latin typeface="Times New Roman"/>
                <a:cs typeface="Times New Roman"/>
              </a:rPr>
              <a:t>deterioration</a:t>
            </a:r>
            <a:r>
              <a:rPr sz="2400" spc="185" dirty="0">
                <a:latin typeface="Times New Roman"/>
                <a:cs typeface="Times New Roman"/>
              </a:rPr>
              <a:t> </a:t>
            </a:r>
            <a:r>
              <a:rPr sz="2400" spc="65" dirty="0">
                <a:latin typeface="Times New Roman"/>
                <a:cs typeface="Times New Roman"/>
              </a:rPr>
              <a:t>and</a:t>
            </a:r>
            <a:r>
              <a:rPr sz="2400" spc="254" dirty="0">
                <a:latin typeface="Times New Roman"/>
                <a:cs typeface="Times New Roman"/>
              </a:rPr>
              <a:t> </a:t>
            </a:r>
            <a:r>
              <a:rPr sz="2400" spc="-20" dirty="0">
                <a:latin typeface="Times New Roman"/>
                <a:cs typeface="Times New Roman"/>
              </a:rPr>
              <a:t>death</a:t>
            </a:r>
            <a:endParaRPr sz="2400">
              <a:latin typeface="Times New Roman"/>
              <a:cs typeface="Times New Roman"/>
            </a:endParaRPr>
          </a:p>
          <a:p>
            <a:pPr>
              <a:lnSpc>
                <a:spcPct val="100000"/>
              </a:lnSpc>
              <a:spcBef>
                <a:spcPts val="705"/>
              </a:spcBef>
            </a:pPr>
            <a:endParaRPr sz="2400">
              <a:latin typeface="Times New Roman"/>
              <a:cs typeface="Times New Roman"/>
            </a:endParaRPr>
          </a:p>
          <a:p>
            <a:pPr marL="286385" indent="-273685">
              <a:lnSpc>
                <a:spcPct val="100000"/>
              </a:lnSpc>
              <a:buClr>
                <a:srgbClr val="0AD0D9"/>
              </a:buClr>
              <a:buSzPct val="93750"/>
              <a:buFont typeface="Segoe UI Symbol"/>
              <a:buChar char="⚫"/>
              <a:tabLst>
                <a:tab pos="286385" algn="l"/>
              </a:tabLst>
            </a:pPr>
            <a:r>
              <a:rPr sz="2400" spc="-20" dirty="0">
                <a:latin typeface="Times New Roman"/>
                <a:cs typeface="Times New Roman"/>
              </a:rPr>
              <a:t>Packaging</a:t>
            </a:r>
            <a:r>
              <a:rPr sz="2400" spc="5" dirty="0">
                <a:latin typeface="Times New Roman"/>
                <a:cs typeface="Times New Roman"/>
              </a:rPr>
              <a:t> </a:t>
            </a:r>
            <a:r>
              <a:rPr sz="2400" spc="55" dirty="0">
                <a:latin typeface="Times New Roman"/>
                <a:cs typeface="Times New Roman"/>
              </a:rPr>
              <a:t>in</a:t>
            </a:r>
            <a:r>
              <a:rPr sz="2400" spc="-15" dirty="0">
                <a:latin typeface="Times New Roman"/>
                <a:cs typeface="Times New Roman"/>
              </a:rPr>
              <a:t> </a:t>
            </a:r>
            <a:r>
              <a:rPr sz="2400" dirty="0">
                <a:latin typeface="Times New Roman"/>
                <a:cs typeface="Times New Roman"/>
              </a:rPr>
              <a:t>plastic</a:t>
            </a:r>
            <a:r>
              <a:rPr sz="2400" spc="-45" dirty="0">
                <a:latin typeface="Times New Roman"/>
                <a:cs typeface="Times New Roman"/>
              </a:rPr>
              <a:t> </a:t>
            </a:r>
            <a:r>
              <a:rPr sz="2400" spc="-20" dirty="0">
                <a:latin typeface="Times New Roman"/>
                <a:cs typeface="Times New Roman"/>
              </a:rPr>
              <a:t>film</a:t>
            </a:r>
            <a:endParaRPr sz="2400">
              <a:latin typeface="Times New Roman"/>
              <a:cs typeface="Times New Roman"/>
            </a:endParaRPr>
          </a:p>
          <a:p>
            <a:pPr marL="469265">
              <a:lnSpc>
                <a:spcPts val="2740"/>
              </a:lnSpc>
              <a:spcBef>
                <a:spcPts val="280"/>
              </a:spcBef>
            </a:pPr>
            <a:r>
              <a:rPr sz="2400" spc="175" dirty="0">
                <a:latin typeface="Times New Roman"/>
                <a:cs typeface="Times New Roman"/>
              </a:rPr>
              <a:t>-</a:t>
            </a:r>
            <a:r>
              <a:rPr sz="2400" spc="45" dirty="0">
                <a:latin typeface="Times New Roman"/>
                <a:cs typeface="Times New Roman"/>
              </a:rPr>
              <a:t> </a:t>
            </a:r>
            <a:r>
              <a:rPr sz="2400" dirty="0">
                <a:latin typeface="Times New Roman"/>
                <a:cs typeface="Times New Roman"/>
              </a:rPr>
              <a:t>increase</a:t>
            </a:r>
            <a:r>
              <a:rPr sz="2400" spc="10" dirty="0">
                <a:latin typeface="Times New Roman"/>
                <a:cs typeface="Times New Roman"/>
              </a:rPr>
              <a:t> </a:t>
            </a:r>
            <a:r>
              <a:rPr sz="2400" dirty="0">
                <a:latin typeface="Times New Roman"/>
                <a:cs typeface="Times New Roman"/>
              </a:rPr>
              <a:t>the</a:t>
            </a:r>
            <a:r>
              <a:rPr sz="2400" spc="55" dirty="0">
                <a:latin typeface="Times New Roman"/>
                <a:cs typeface="Times New Roman"/>
              </a:rPr>
              <a:t> </a:t>
            </a:r>
            <a:r>
              <a:rPr sz="2400" spc="-204" dirty="0">
                <a:latin typeface="Times New Roman"/>
                <a:cs typeface="Times New Roman"/>
              </a:rPr>
              <a:t>RH</a:t>
            </a:r>
            <a:r>
              <a:rPr sz="2400" spc="35" dirty="0">
                <a:latin typeface="Times New Roman"/>
                <a:cs typeface="Times New Roman"/>
              </a:rPr>
              <a:t> </a:t>
            </a:r>
            <a:r>
              <a:rPr sz="2400" dirty="0">
                <a:latin typeface="Times New Roman"/>
                <a:cs typeface="Times New Roman"/>
              </a:rPr>
              <a:t>inside</a:t>
            </a:r>
            <a:r>
              <a:rPr sz="2400" spc="10" dirty="0">
                <a:latin typeface="Times New Roman"/>
                <a:cs typeface="Times New Roman"/>
              </a:rPr>
              <a:t> </a:t>
            </a:r>
            <a:r>
              <a:rPr sz="2400" dirty="0">
                <a:latin typeface="Times New Roman"/>
                <a:cs typeface="Times New Roman"/>
              </a:rPr>
              <a:t>the</a:t>
            </a:r>
            <a:r>
              <a:rPr sz="2400" spc="55" dirty="0">
                <a:latin typeface="Times New Roman"/>
                <a:cs typeface="Times New Roman"/>
              </a:rPr>
              <a:t> </a:t>
            </a:r>
            <a:r>
              <a:rPr sz="2400" dirty="0">
                <a:latin typeface="Times New Roman"/>
                <a:cs typeface="Times New Roman"/>
              </a:rPr>
              <a:t>film</a:t>
            </a:r>
            <a:r>
              <a:rPr sz="2400" spc="15" dirty="0">
                <a:latin typeface="Times New Roman"/>
                <a:cs typeface="Times New Roman"/>
              </a:rPr>
              <a:t> </a:t>
            </a:r>
            <a:r>
              <a:rPr sz="2400" dirty="0">
                <a:latin typeface="Times New Roman"/>
                <a:cs typeface="Times New Roman"/>
              </a:rPr>
              <a:t>so</a:t>
            </a:r>
            <a:r>
              <a:rPr sz="2400" spc="30" dirty="0">
                <a:latin typeface="Times New Roman"/>
                <a:cs typeface="Times New Roman"/>
              </a:rPr>
              <a:t> </a:t>
            </a:r>
            <a:r>
              <a:rPr sz="2400" spc="55" dirty="0">
                <a:latin typeface="Times New Roman"/>
                <a:cs typeface="Times New Roman"/>
              </a:rPr>
              <a:t>that</a:t>
            </a:r>
            <a:r>
              <a:rPr sz="2400" spc="60" dirty="0">
                <a:latin typeface="Times New Roman"/>
                <a:cs typeface="Times New Roman"/>
              </a:rPr>
              <a:t> </a:t>
            </a:r>
            <a:r>
              <a:rPr sz="2400" spc="45" dirty="0">
                <a:latin typeface="Times New Roman"/>
                <a:cs typeface="Times New Roman"/>
              </a:rPr>
              <a:t>transpiration</a:t>
            </a:r>
            <a:r>
              <a:rPr sz="2400" dirty="0">
                <a:latin typeface="Times New Roman"/>
                <a:cs typeface="Times New Roman"/>
              </a:rPr>
              <a:t> will</a:t>
            </a:r>
            <a:r>
              <a:rPr sz="2400" spc="35" dirty="0">
                <a:latin typeface="Times New Roman"/>
                <a:cs typeface="Times New Roman"/>
              </a:rPr>
              <a:t> </a:t>
            </a:r>
            <a:r>
              <a:rPr sz="2400" spc="-25" dirty="0">
                <a:latin typeface="Times New Roman"/>
                <a:cs typeface="Times New Roman"/>
              </a:rPr>
              <a:t>be</a:t>
            </a:r>
            <a:endParaRPr sz="2400">
              <a:latin typeface="Times New Roman"/>
              <a:cs typeface="Times New Roman"/>
            </a:endParaRPr>
          </a:p>
          <a:p>
            <a:pPr marL="774065">
              <a:lnSpc>
                <a:spcPts val="2740"/>
              </a:lnSpc>
            </a:pPr>
            <a:r>
              <a:rPr sz="2400" spc="40" dirty="0">
                <a:latin typeface="Times New Roman"/>
                <a:cs typeface="Times New Roman"/>
              </a:rPr>
              <a:t>reduced</a:t>
            </a:r>
            <a:endParaRPr sz="2400">
              <a:latin typeface="Times New Roman"/>
              <a:cs typeface="Times New Roman"/>
            </a:endParaRPr>
          </a:p>
          <a:p>
            <a:pPr>
              <a:lnSpc>
                <a:spcPct val="100000"/>
              </a:lnSpc>
              <a:spcBef>
                <a:spcPts val="1000"/>
              </a:spcBef>
            </a:pPr>
            <a:endParaRPr sz="2400">
              <a:latin typeface="Times New Roman"/>
              <a:cs typeface="Times New Roman"/>
            </a:endParaRPr>
          </a:p>
          <a:p>
            <a:pPr marL="286385" marR="444500" indent="-273685">
              <a:lnSpc>
                <a:spcPts val="2600"/>
              </a:lnSpc>
              <a:buClr>
                <a:srgbClr val="0AD0D9"/>
              </a:buClr>
              <a:buSzPct val="93750"/>
              <a:buFont typeface="Segoe UI Symbol"/>
              <a:buChar char="⚫"/>
              <a:tabLst>
                <a:tab pos="363220" algn="l"/>
              </a:tabLst>
            </a:pPr>
            <a:r>
              <a:rPr sz="2400" spc="-35" dirty="0">
                <a:latin typeface="Times New Roman"/>
                <a:cs typeface="Times New Roman"/>
              </a:rPr>
              <a:t>Lower</a:t>
            </a:r>
            <a:r>
              <a:rPr sz="2400" spc="75" dirty="0">
                <a:latin typeface="Times New Roman"/>
                <a:cs typeface="Times New Roman"/>
              </a:rPr>
              <a:t> </a:t>
            </a:r>
            <a:r>
              <a:rPr sz="2400" dirty="0">
                <a:latin typeface="Times New Roman"/>
                <a:cs typeface="Times New Roman"/>
              </a:rPr>
              <a:t>the</a:t>
            </a:r>
            <a:r>
              <a:rPr sz="2400" spc="70" dirty="0">
                <a:latin typeface="Times New Roman"/>
                <a:cs typeface="Times New Roman"/>
              </a:rPr>
              <a:t> </a:t>
            </a:r>
            <a:r>
              <a:rPr sz="2400" spc="-204" dirty="0">
                <a:latin typeface="Times New Roman"/>
                <a:cs typeface="Times New Roman"/>
              </a:rPr>
              <a:t>RH</a:t>
            </a:r>
            <a:r>
              <a:rPr sz="2400" spc="60" dirty="0">
                <a:latin typeface="Times New Roman"/>
                <a:cs typeface="Times New Roman"/>
              </a:rPr>
              <a:t> </a:t>
            </a:r>
            <a:r>
              <a:rPr sz="2400" dirty="0">
                <a:latin typeface="Times New Roman"/>
                <a:cs typeface="Times New Roman"/>
              </a:rPr>
              <a:t>outside</a:t>
            </a:r>
            <a:r>
              <a:rPr sz="2400" spc="30" dirty="0">
                <a:latin typeface="Times New Roman"/>
                <a:cs typeface="Times New Roman"/>
              </a:rPr>
              <a:t> </a:t>
            </a:r>
            <a:r>
              <a:rPr sz="2400" dirty="0">
                <a:latin typeface="Times New Roman"/>
                <a:cs typeface="Times New Roman"/>
              </a:rPr>
              <a:t>the</a:t>
            </a:r>
            <a:r>
              <a:rPr sz="2400" spc="75" dirty="0">
                <a:latin typeface="Times New Roman"/>
                <a:cs typeface="Times New Roman"/>
              </a:rPr>
              <a:t> </a:t>
            </a:r>
            <a:r>
              <a:rPr sz="2400" dirty="0">
                <a:latin typeface="Times New Roman"/>
                <a:cs typeface="Times New Roman"/>
              </a:rPr>
              <a:t>commodity</a:t>
            </a:r>
            <a:r>
              <a:rPr sz="2400" spc="35" dirty="0">
                <a:latin typeface="Times New Roman"/>
                <a:cs typeface="Times New Roman"/>
              </a:rPr>
              <a:t> </a:t>
            </a:r>
            <a:r>
              <a:rPr sz="2400" dirty="0">
                <a:latin typeface="Times New Roman"/>
                <a:cs typeface="Times New Roman"/>
              </a:rPr>
              <a:t>induces</a:t>
            </a:r>
            <a:r>
              <a:rPr sz="2400" spc="50" dirty="0">
                <a:latin typeface="Times New Roman"/>
                <a:cs typeface="Times New Roman"/>
              </a:rPr>
              <a:t> </a:t>
            </a:r>
            <a:r>
              <a:rPr sz="2400" dirty="0">
                <a:latin typeface="Times New Roman"/>
                <a:cs typeface="Times New Roman"/>
              </a:rPr>
              <a:t>faster</a:t>
            </a:r>
            <a:r>
              <a:rPr sz="2400" spc="35" dirty="0">
                <a:latin typeface="Times New Roman"/>
                <a:cs typeface="Times New Roman"/>
              </a:rPr>
              <a:t> </a:t>
            </a:r>
            <a:r>
              <a:rPr sz="2400" spc="55" dirty="0">
                <a:latin typeface="Times New Roman"/>
                <a:cs typeface="Times New Roman"/>
              </a:rPr>
              <a:t>rate</a:t>
            </a:r>
            <a:r>
              <a:rPr sz="2400" spc="50" dirty="0">
                <a:latin typeface="Times New Roman"/>
                <a:cs typeface="Times New Roman"/>
              </a:rPr>
              <a:t> </a:t>
            </a:r>
            <a:r>
              <a:rPr sz="2400" spc="-25" dirty="0">
                <a:latin typeface="Times New Roman"/>
                <a:cs typeface="Times New Roman"/>
              </a:rPr>
              <a:t>of 	</a:t>
            </a:r>
            <a:r>
              <a:rPr sz="2400" spc="35" dirty="0">
                <a:latin typeface="Times New Roman"/>
                <a:cs typeface="Times New Roman"/>
              </a:rPr>
              <a:t>transpiration</a:t>
            </a:r>
            <a:endParaRPr sz="2400">
              <a:latin typeface="Times New Roman"/>
              <a:cs typeface="Times New Roman"/>
            </a:endParaRPr>
          </a:p>
          <a:p>
            <a:pPr marL="545465">
              <a:lnSpc>
                <a:spcPct val="100000"/>
              </a:lnSpc>
              <a:spcBef>
                <a:spcPts val="245"/>
              </a:spcBef>
            </a:pPr>
            <a:r>
              <a:rPr sz="2400" spc="165" dirty="0">
                <a:latin typeface="Times New Roman"/>
                <a:cs typeface="Times New Roman"/>
              </a:rPr>
              <a:t>-</a:t>
            </a:r>
            <a:r>
              <a:rPr sz="2400" spc="45" dirty="0">
                <a:latin typeface="Times New Roman"/>
                <a:cs typeface="Times New Roman"/>
              </a:rPr>
              <a:t> </a:t>
            </a:r>
            <a:r>
              <a:rPr sz="2400" dirty="0">
                <a:latin typeface="Times New Roman"/>
                <a:cs typeface="Times New Roman"/>
              </a:rPr>
              <a:t>wilting</a:t>
            </a:r>
            <a:r>
              <a:rPr sz="2400" spc="25" dirty="0">
                <a:latin typeface="Times New Roman"/>
                <a:cs typeface="Times New Roman"/>
              </a:rPr>
              <a:t> </a:t>
            </a:r>
            <a:r>
              <a:rPr sz="2400" spc="65" dirty="0">
                <a:latin typeface="Times New Roman"/>
                <a:cs typeface="Times New Roman"/>
              </a:rPr>
              <a:t>and</a:t>
            </a:r>
            <a:r>
              <a:rPr sz="2400" spc="50" dirty="0">
                <a:latin typeface="Times New Roman"/>
                <a:cs typeface="Times New Roman"/>
              </a:rPr>
              <a:t> </a:t>
            </a:r>
            <a:r>
              <a:rPr sz="2400" dirty="0">
                <a:latin typeface="Times New Roman"/>
                <a:cs typeface="Times New Roman"/>
              </a:rPr>
              <a:t>faster</a:t>
            </a:r>
            <a:r>
              <a:rPr sz="2400" spc="10" dirty="0">
                <a:latin typeface="Times New Roman"/>
                <a:cs typeface="Times New Roman"/>
              </a:rPr>
              <a:t> </a:t>
            </a:r>
            <a:r>
              <a:rPr sz="2400" spc="-10" dirty="0">
                <a:latin typeface="Times New Roman"/>
                <a:cs typeface="Times New Roman"/>
              </a:rPr>
              <a:t>deterioration</a:t>
            </a:r>
            <a:endParaRPr sz="2400">
              <a:latin typeface="Times New Roman"/>
              <a:cs typeface="Times New Roman"/>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90244" y="451103"/>
            <a:ext cx="7833995" cy="5250180"/>
          </a:xfrm>
          <a:prstGeom prst="rect">
            <a:avLst/>
          </a:prstGeom>
        </p:spPr>
        <p:txBody>
          <a:bodyPr vert="horz" wrap="square" lIns="0" tIns="12700" rIns="0" bIns="0" rtlCol="0">
            <a:spAutoFit/>
          </a:bodyPr>
          <a:lstStyle/>
          <a:p>
            <a:pPr marL="370205" indent="-357505">
              <a:lnSpc>
                <a:spcPct val="100000"/>
              </a:lnSpc>
              <a:spcBef>
                <a:spcPts val="100"/>
              </a:spcBef>
              <a:buClr>
                <a:srgbClr val="0AD0D9"/>
              </a:buClr>
              <a:buSzPct val="94230"/>
              <a:buFont typeface="Wingdings"/>
              <a:buChar char=""/>
              <a:tabLst>
                <a:tab pos="370205" algn="l"/>
              </a:tabLst>
            </a:pPr>
            <a:r>
              <a:rPr sz="2600" spc="-20" dirty="0">
                <a:solidFill>
                  <a:srgbClr val="C00000"/>
                </a:solidFill>
                <a:latin typeface="Times New Roman"/>
                <a:cs typeface="Times New Roman"/>
              </a:rPr>
              <a:t>Ethylene</a:t>
            </a:r>
            <a:r>
              <a:rPr sz="2600" spc="-90" dirty="0">
                <a:solidFill>
                  <a:srgbClr val="C00000"/>
                </a:solidFill>
                <a:latin typeface="Times New Roman"/>
                <a:cs typeface="Times New Roman"/>
              </a:rPr>
              <a:t> </a:t>
            </a:r>
            <a:r>
              <a:rPr sz="2600" spc="55" dirty="0">
                <a:solidFill>
                  <a:srgbClr val="C00000"/>
                </a:solidFill>
                <a:latin typeface="Times New Roman"/>
                <a:cs typeface="Times New Roman"/>
              </a:rPr>
              <a:t>in</a:t>
            </a:r>
            <a:r>
              <a:rPr sz="2600" spc="-30" dirty="0">
                <a:solidFill>
                  <a:srgbClr val="C00000"/>
                </a:solidFill>
                <a:latin typeface="Times New Roman"/>
                <a:cs typeface="Times New Roman"/>
              </a:rPr>
              <a:t> </a:t>
            </a:r>
            <a:r>
              <a:rPr sz="2600" spc="-10" dirty="0">
                <a:solidFill>
                  <a:srgbClr val="C00000"/>
                </a:solidFill>
                <a:latin typeface="Times New Roman"/>
                <a:cs typeface="Times New Roman"/>
              </a:rPr>
              <a:t>Storage</a:t>
            </a:r>
            <a:endParaRPr sz="2600">
              <a:latin typeface="Times New Roman"/>
              <a:cs typeface="Times New Roman"/>
            </a:endParaRPr>
          </a:p>
          <a:p>
            <a:pPr>
              <a:lnSpc>
                <a:spcPct val="100000"/>
              </a:lnSpc>
              <a:spcBef>
                <a:spcPts val="130"/>
              </a:spcBef>
            </a:pPr>
            <a:endParaRPr sz="2600">
              <a:latin typeface="Times New Roman"/>
              <a:cs typeface="Times New Roman"/>
            </a:endParaRPr>
          </a:p>
          <a:p>
            <a:pPr marL="286385" indent="-273685">
              <a:lnSpc>
                <a:spcPct val="100000"/>
              </a:lnSpc>
              <a:buClr>
                <a:srgbClr val="0AD0D9"/>
              </a:buClr>
              <a:buSzPct val="93750"/>
              <a:buFont typeface="Segoe UI Symbol"/>
              <a:buChar char="⚫"/>
              <a:tabLst>
                <a:tab pos="286385" algn="l"/>
              </a:tabLst>
            </a:pPr>
            <a:r>
              <a:rPr sz="2400" spc="-95" dirty="0">
                <a:latin typeface="Times New Roman"/>
                <a:cs typeface="Times New Roman"/>
              </a:rPr>
              <a:t>All</a:t>
            </a:r>
            <a:r>
              <a:rPr sz="2400" spc="40" dirty="0">
                <a:latin typeface="Times New Roman"/>
                <a:cs typeface="Times New Roman"/>
              </a:rPr>
              <a:t> </a:t>
            </a:r>
            <a:r>
              <a:rPr sz="2400" dirty="0">
                <a:latin typeface="Times New Roman"/>
                <a:cs typeface="Times New Roman"/>
              </a:rPr>
              <a:t>plants</a:t>
            </a:r>
            <a:r>
              <a:rPr sz="2400" spc="20" dirty="0">
                <a:latin typeface="Times New Roman"/>
                <a:cs typeface="Times New Roman"/>
              </a:rPr>
              <a:t> </a:t>
            </a:r>
            <a:r>
              <a:rPr sz="2400" spc="65" dirty="0">
                <a:latin typeface="Times New Roman"/>
                <a:cs typeface="Times New Roman"/>
              </a:rPr>
              <a:t>and</a:t>
            </a:r>
            <a:r>
              <a:rPr sz="2400" spc="45" dirty="0">
                <a:latin typeface="Times New Roman"/>
                <a:cs typeface="Times New Roman"/>
              </a:rPr>
              <a:t> </a:t>
            </a:r>
            <a:r>
              <a:rPr sz="2400" spc="50" dirty="0">
                <a:latin typeface="Times New Roman"/>
                <a:cs typeface="Times New Roman"/>
              </a:rPr>
              <a:t>plant</a:t>
            </a:r>
            <a:r>
              <a:rPr sz="2400" spc="35" dirty="0">
                <a:latin typeface="Times New Roman"/>
                <a:cs typeface="Times New Roman"/>
              </a:rPr>
              <a:t> </a:t>
            </a:r>
            <a:r>
              <a:rPr sz="2400" spc="50" dirty="0">
                <a:latin typeface="Times New Roman"/>
                <a:cs typeface="Times New Roman"/>
              </a:rPr>
              <a:t>parts</a:t>
            </a:r>
            <a:r>
              <a:rPr sz="2400" spc="20" dirty="0">
                <a:latin typeface="Times New Roman"/>
                <a:cs typeface="Times New Roman"/>
              </a:rPr>
              <a:t> </a:t>
            </a:r>
            <a:r>
              <a:rPr sz="2400" spc="50" dirty="0">
                <a:latin typeface="Times New Roman"/>
                <a:cs typeface="Times New Roman"/>
              </a:rPr>
              <a:t>produce</a:t>
            </a:r>
            <a:r>
              <a:rPr sz="2400" spc="20" dirty="0">
                <a:latin typeface="Times New Roman"/>
                <a:cs typeface="Times New Roman"/>
              </a:rPr>
              <a:t> </a:t>
            </a:r>
            <a:r>
              <a:rPr sz="2400" spc="-10" dirty="0">
                <a:latin typeface="Times New Roman"/>
                <a:cs typeface="Times New Roman"/>
              </a:rPr>
              <a:t>ethylene</a:t>
            </a:r>
            <a:endParaRPr sz="2400">
              <a:latin typeface="Times New Roman"/>
              <a:cs typeface="Times New Roman"/>
            </a:endParaRPr>
          </a:p>
          <a:p>
            <a:pPr marL="469265">
              <a:lnSpc>
                <a:spcPct val="100000"/>
              </a:lnSpc>
              <a:spcBef>
                <a:spcPts val="280"/>
              </a:spcBef>
            </a:pPr>
            <a:r>
              <a:rPr sz="2400" spc="175" dirty="0">
                <a:latin typeface="Times New Roman"/>
                <a:cs typeface="Times New Roman"/>
              </a:rPr>
              <a:t>-</a:t>
            </a:r>
            <a:r>
              <a:rPr sz="2400" spc="-30" dirty="0">
                <a:latin typeface="Times New Roman"/>
                <a:cs typeface="Times New Roman"/>
              </a:rPr>
              <a:t> </a:t>
            </a:r>
            <a:r>
              <a:rPr sz="2100" i="1" dirty="0">
                <a:latin typeface="Times New Roman"/>
                <a:cs typeface="Times New Roman"/>
              </a:rPr>
              <a:t>fruit</a:t>
            </a:r>
            <a:r>
              <a:rPr sz="2100" i="1" spc="-45" dirty="0">
                <a:latin typeface="Times New Roman"/>
                <a:cs typeface="Times New Roman"/>
              </a:rPr>
              <a:t> </a:t>
            </a:r>
            <a:r>
              <a:rPr sz="2100" i="1" spc="-10" dirty="0">
                <a:latin typeface="Times New Roman"/>
                <a:cs typeface="Times New Roman"/>
              </a:rPr>
              <a:t>ripen</a:t>
            </a:r>
            <a:r>
              <a:rPr sz="2100" i="1" spc="-75" dirty="0">
                <a:latin typeface="Times New Roman"/>
                <a:cs typeface="Times New Roman"/>
              </a:rPr>
              <a:t> </a:t>
            </a:r>
            <a:r>
              <a:rPr sz="2100" i="1" spc="-35" dirty="0">
                <a:latin typeface="Times New Roman"/>
                <a:cs typeface="Times New Roman"/>
              </a:rPr>
              <a:t>naturally</a:t>
            </a:r>
            <a:r>
              <a:rPr sz="2100" i="1" spc="-50" dirty="0">
                <a:latin typeface="Times New Roman"/>
                <a:cs typeface="Times New Roman"/>
              </a:rPr>
              <a:t> because</a:t>
            </a:r>
            <a:r>
              <a:rPr sz="2100" i="1" spc="-65" dirty="0">
                <a:latin typeface="Times New Roman"/>
                <a:cs typeface="Times New Roman"/>
              </a:rPr>
              <a:t> </a:t>
            </a:r>
            <a:r>
              <a:rPr sz="2100" i="1" dirty="0">
                <a:latin typeface="Times New Roman"/>
                <a:cs typeface="Times New Roman"/>
              </a:rPr>
              <a:t>of</a:t>
            </a:r>
            <a:r>
              <a:rPr sz="2100" i="1" spc="114" dirty="0">
                <a:latin typeface="Times New Roman"/>
                <a:cs typeface="Times New Roman"/>
              </a:rPr>
              <a:t> </a:t>
            </a:r>
            <a:r>
              <a:rPr sz="2100" i="1" spc="-10" dirty="0">
                <a:latin typeface="Times New Roman"/>
                <a:cs typeface="Times New Roman"/>
              </a:rPr>
              <a:t>ethylene</a:t>
            </a:r>
            <a:endParaRPr sz="2100">
              <a:latin typeface="Times New Roman"/>
              <a:cs typeface="Times New Roman"/>
            </a:endParaRPr>
          </a:p>
          <a:p>
            <a:pPr>
              <a:lnSpc>
                <a:spcPct val="100000"/>
              </a:lnSpc>
              <a:spcBef>
                <a:spcPts val="790"/>
              </a:spcBef>
            </a:pPr>
            <a:endParaRPr sz="2100">
              <a:latin typeface="Times New Roman"/>
              <a:cs typeface="Times New Roman"/>
            </a:endParaRPr>
          </a:p>
          <a:p>
            <a:pPr marL="285750" marR="5080" indent="-273050">
              <a:lnSpc>
                <a:spcPct val="90300"/>
              </a:lnSpc>
              <a:buClr>
                <a:srgbClr val="0AD0D9"/>
              </a:buClr>
              <a:buSzPct val="93750"/>
              <a:buFont typeface="Segoe UI Symbol"/>
              <a:buChar char="⚫"/>
              <a:tabLst>
                <a:tab pos="287020" algn="l"/>
              </a:tabLst>
            </a:pPr>
            <a:r>
              <a:rPr sz="2400" dirty="0">
                <a:latin typeface="Times New Roman"/>
                <a:cs typeface="Times New Roman"/>
              </a:rPr>
              <a:t>Calcium</a:t>
            </a:r>
            <a:r>
              <a:rPr sz="2400" spc="60" dirty="0">
                <a:latin typeface="Times New Roman"/>
                <a:cs typeface="Times New Roman"/>
              </a:rPr>
              <a:t> </a:t>
            </a:r>
            <a:r>
              <a:rPr sz="2400" dirty="0">
                <a:latin typeface="Times New Roman"/>
                <a:cs typeface="Times New Roman"/>
              </a:rPr>
              <a:t>carbide</a:t>
            </a:r>
            <a:r>
              <a:rPr sz="2400" spc="85" dirty="0">
                <a:latin typeface="Times New Roman"/>
                <a:cs typeface="Times New Roman"/>
              </a:rPr>
              <a:t> </a:t>
            </a:r>
            <a:r>
              <a:rPr sz="2400" dirty="0">
                <a:latin typeface="Times New Roman"/>
                <a:cs typeface="Times New Roman"/>
              </a:rPr>
              <a:t>contains</a:t>
            </a:r>
            <a:r>
              <a:rPr sz="2400" spc="75" dirty="0">
                <a:latin typeface="Times New Roman"/>
                <a:cs typeface="Times New Roman"/>
              </a:rPr>
              <a:t> </a:t>
            </a:r>
            <a:r>
              <a:rPr sz="2400" dirty="0">
                <a:latin typeface="Times New Roman"/>
                <a:cs typeface="Times New Roman"/>
              </a:rPr>
              <a:t>no</a:t>
            </a:r>
            <a:r>
              <a:rPr sz="2400" spc="100" dirty="0">
                <a:latin typeface="Times New Roman"/>
                <a:cs typeface="Times New Roman"/>
              </a:rPr>
              <a:t> </a:t>
            </a:r>
            <a:r>
              <a:rPr sz="2400" dirty="0">
                <a:latin typeface="Times New Roman"/>
                <a:cs typeface="Times New Roman"/>
              </a:rPr>
              <a:t>ethylene</a:t>
            </a:r>
            <a:r>
              <a:rPr sz="2400" spc="80" dirty="0">
                <a:latin typeface="Times New Roman"/>
                <a:cs typeface="Times New Roman"/>
              </a:rPr>
              <a:t> </a:t>
            </a:r>
            <a:r>
              <a:rPr sz="2400" spc="60" dirty="0">
                <a:latin typeface="Times New Roman"/>
                <a:cs typeface="Times New Roman"/>
              </a:rPr>
              <a:t>but</a:t>
            </a:r>
            <a:r>
              <a:rPr sz="2400" spc="114" dirty="0">
                <a:latin typeface="Times New Roman"/>
                <a:cs typeface="Times New Roman"/>
              </a:rPr>
              <a:t> </a:t>
            </a:r>
            <a:r>
              <a:rPr sz="2400" spc="60" dirty="0">
                <a:latin typeface="Times New Roman"/>
                <a:cs typeface="Times New Roman"/>
              </a:rPr>
              <a:t>can</a:t>
            </a:r>
            <a:r>
              <a:rPr sz="2400" spc="90" dirty="0">
                <a:latin typeface="Times New Roman"/>
                <a:cs typeface="Times New Roman"/>
              </a:rPr>
              <a:t> </a:t>
            </a:r>
            <a:r>
              <a:rPr sz="2400" spc="60" dirty="0">
                <a:latin typeface="Times New Roman"/>
                <a:cs typeface="Times New Roman"/>
              </a:rPr>
              <a:t>ripen</a:t>
            </a:r>
            <a:r>
              <a:rPr sz="2400" spc="45" dirty="0">
                <a:latin typeface="Times New Roman"/>
                <a:cs typeface="Times New Roman"/>
              </a:rPr>
              <a:t> </a:t>
            </a:r>
            <a:r>
              <a:rPr sz="2400" spc="-10" dirty="0">
                <a:latin typeface="Times New Roman"/>
                <a:cs typeface="Times New Roman"/>
              </a:rPr>
              <a:t>fruits 	</a:t>
            </a:r>
            <a:r>
              <a:rPr sz="2400" dirty="0">
                <a:latin typeface="Times New Roman"/>
                <a:cs typeface="Times New Roman"/>
              </a:rPr>
              <a:t>because</a:t>
            </a:r>
            <a:r>
              <a:rPr sz="2400" spc="20" dirty="0">
                <a:latin typeface="Times New Roman"/>
                <a:cs typeface="Times New Roman"/>
              </a:rPr>
              <a:t> </a:t>
            </a:r>
            <a:r>
              <a:rPr sz="2400" dirty="0">
                <a:latin typeface="Times New Roman"/>
                <a:cs typeface="Times New Roman"/>
              </a:rPr>
              <a:t>of</a:t>
            </a:r>
            <a:r>
              <a:rPr sz="2400" spc="254" dirty="0">
                <a:latin typeface="Times New Roman"/>
                <a:cs typeface="Times New Roman"/>
              </a:rPr>
              <a:t> </a:t>
            </a:r>
            <a:r>
              <a:rPr sz="2400" dirty="0">
                <a:latin typeface="Times New Roman"/>
                <a:cs typeface="Times New Roman"/>
              </a:rPr>
              <a:t>acetylene.</a:t>
            </a:r>
            <a:r>
              <a:rPr sz="2400" spc="-10" dirty="0">
                <a:latin typeface="Times New Roman"/>
                <a:cs typeface="Times New Roman"/>
              </a:rPr>
              <a:t> </a:t>
            </a:r>
            <a:r>
              <a:rPr sz="2400" dirty="0">
                <a:latin typeface="Times New Roman"/>
                <a:cs typeface="Times New Roman"/>
              </a:rPr>
              <a:t>The</a:t>
            </a:r>
            <a:r>
              <a:rPr sz="2400" spc="15" dirty="0">
                <a:latin typeface="Times New Roman"/>
                <a:cs typeface="Times New Roman"/>
              </a:rPr>
              <a:t> </a:t>
            </a:r>
            <a:r>
              <a:rPr sz="2400" spc="-20" dirty="0">
                <a:latin typeface="Times New Roman"/>
                <a:cs typeface="Times New Roman"/>
              </a:rPr>
              <a:t>close</a:t>
            </a:r>
            <a:r>
              <a:rPr sz="2400" spc="15" dirty="0">
                <a:latin typeface="Times New Roman"/>
                <a:cs typeface="Times New Roman"/>
              </a:rPr>
              <a:t> </a:t>
            </a:r>
            <a:r>
              <a:rPr sz="2400" dirty="0">
                <a:latin typeface="Times New Roman"/>
                <a:cs typeface="Times New Roman"/>
              </a:rPr>
              <a:t>relationship of</a:t>
            </a:r>
            <a:r>
              <a:rPr sz="2400" spc="229" dirty="0">
                <a:latin typeface="Times New Roman"/>
                <a:cs typeface="Times New Roman"/>
              </a:rPr>
              <a:t> </a:t>
            </a:r>
            <a:r>
              <a:rPr sz="2400" dirty="0">
                <a:latin typeface="Times New Roman"/>
                <a:cs typeface="Times New Roman"/>
              </a:rPr>
              <a:t>acetylene</a:t>
            </a:r>
            <a:r>
              <a:rPr sz="2400" spc="15" dirty="0">
                <a:latin typeface="Times New Roman"/>
                <a:cs typeface="Times New Roman"/>
              </a:rPr>
              <a:t> </a:t>
            </a:r>
            <a:r>
              <a:rPr sz="2400" spc="-25" dirty="0">
                <a:latin typeface="Times New Roman"/>
                <a:cs typeface="Times New Roman"/>
              </a:rPr>
              <a:t>to 	</a:t>
            </a:r>
            <a:r>
              <a:rPr sz="2400" dirty="0">
                <a:latin typeface="Times New Roman"/>
                <a:cs typeface="Times New Roman"/>
              </a:rPr>
              <a:t>ethylene</a:t>
            </a:r>
            <a:r>
              <a:rPr sz="2400" spc="50" dirty="0">
                <a:latin typeface="Times New Roman"/>
                <a:cs typeface="Times New Roman"/>
              </a:rPr>
              <a:t> </a:t>
            </a:r>
            <a:r>
              <a:rPr sz="2400" dirty="0">
                <a:latin typeface="Times New Roman"/>
                <a:cs typeface="Times New Roman"/>
              </a:rPr>
              <a:t>accounts</a:t>
            </a:r>
            <a:r>
              <a:rPr sz="2400" spc="75" dirty="0">
                <a:latin typeface="Times New Roman"/>
                <a:cs typeface="Times New Roman"/>
              </a:rPr>
              <a:t> </a:t>
            </a:r>
            <a:r>
              <a:rPr sz="2400" dirty="0">
                <a:latin typeface="Times New Roman"/>
                <a:cs typeface="Times New Roman"/>
              </a:rPr>
              <a:t>for</a:t>
            </a:r>
            <a:r>
              <a:rPr sz="2400" spc="65" dirty="0">
                <a:latin typeface="Times New Roman"/>
                <a:cs typeface="Times New Roman"/>
              </a:rPr>
              <a:t> </a:t>
            </a:r>
            <a:r>
              <a:rPr sz="2400" dirty="0">
                <a:latin typeface="Times New Roman"/>
                <a:cs typeface="Times New Roman"/>
              </a:rPr>
              <a:t>the</a:t>
            </a:r>
            <a:r>
              <a:rPr sz="2400" spc="50" dirty="0">
                <a:latin typeface="Times New Roman"/>
                <a:cs typeface="Times New Roman"/>
              </a:rPr>
              <a:t> </a:t>
            </a:r>
            <a:r>
              <a:rPr sz="2400" dirty="0">
                <a:latin typeface="Times New Roman"/>
                <a:cs typeface="Times New Roman"/>
              </a:rPr>
              <a:t>ability</a:t>
            </a:r>
            <a:r>
              <a:rPr sz="2400" spc="75" dirty="0">
                <a:latin typeface="Times New Roman"/>
                <a:cs typeface="Times New Roman"/>
              </a:rPr>
              <a:t> </a:t>
            </a:r>
            <a:r>
              <a:rPr sz="2400" dirty="0">
                <a:latin typeface="Times New Roman"/>
                <a:cs typeface="Times New Roman"/>
              </a:rPr>
              <a:t>of</a:t>
            </a:r>
            <a:r>
              <a:rPr sz="2400" spc="285" dirty="0">
                <a:latin typeface="Times New Roman"/>
                <a:cs typeface="Times New Roman"/>
              </a:rPr>
              <a:t> </a:t>
            </a:r>
            <a:r>
              <a:rPr sz="2400" dirty="0">
                <a:latin typeface="Times New Roman"/>
                <a:cs typeface="Times New Roman"/>
              </a:rPr>
              <a:t>the</a:t>
            </a:r>
            <a:r>
              <a:rPr sz="2400" spc="75" dirty="0">
                <a:latin typeface="Times New Roman"/>
                <a:cs typeface="Times New Roman"/>
              </a:rPr>
              <a:t> </a:t>
            </a:r>
            <a:r>
              <a:rPr sz="2400" dirty="0">
                <a:latin typeface="Times New Roman"/>
                <a:cs typeface="Times New Roman"/>
              </a:rPr>
              <a:t>former</a:t>
            </a:r>
            <a:r>
              <a:rPr sz="2400" spc="60" dirty="0">
                <a:latin typeface="Times New Roman"/>
                <a:cs typeface="Times New Roman"/>
              </a:rPr>
              <a:t> </a:t>
            </a:r>
            <a:r>
              <a:rPr sz="2400" dirty="0">
                <a:latin typeface="Times New Roman"/>
                <a:cs typeface="Times New Roman"/>
              </a:rPr>
              <a:t>to</a:t>
            </a:r>
            <a:r>
              <a:rPr sz="2400" spc="75" dirty="0">
                <a:latin typeface="Times New Roman"/>
                <a:cs typeface="Times New Roman"/>
              </a:rPr>
              <a:t> </a:t>
            </a:r>
            <a:r>
              <a:rPr sz="2400" spc="60" dirty="0">
                <a:latin typeface="Times New Roman"/>
                <a:cs typeface="Times New Roman"/>
              </a:rPr>
              <a:t>ripen</a:t>
            </a:r>
            <a:r>
              <a:rPr sz="2400" spc="20" dirty="0">
                <a:latin typeface="Times New Roman"/>
                <a:cs typeface="Times New Roman"/>
              </a:rPr>
              <a:t> </a:t>
            </a:r>
            <a:r>
              <a:rPr sz="2400" spc="-10" dirty="0">
                <a:latin typeface="Times New Roman"/>
                <a:cs typeface="Times New Roman"/>
              </a:rPr>
              <a:t>fruits</a:t>
            </a:r>
            <a:endParaRPr sz="2400">
              <a:latin typeface="Times New Roman"/>
              <a:cs typeface="Times New Roman"/>
            </a:endParaRPr>
          </a:p>
          <a:p>
            <a:pPr>
              <a:lnSpc>
                <a:spcPct val="100000"/>
              </a:lnSpc>
              <a:spcBef>
                <a:spcPts val="120"/>
              </a:spcBef>
              <a:buClr>
                <a:srgbClr val="0AD0D9"/>
              </a:buClr>
              <a:buFont typeface="Segoe UI Symbol"/>
              <a:buChar char="⚫"/>
            </a:pPr>
            <a:endParaRPr sz="2400">
              <a:latin typeface="Times New Roman"/>
              <a:cs typeface="Times New Roman"/>
            </a:endParaRPr>
          </a:p>
          <a:p>
            <a:pPr marL="286385" indent="-273685">
              <a:lnSpc>
                <a:spcPct val="100000"/>
              </a:lnSpc>
              <a:buClr>
                <a:srgbClr val="0AD0D9"/>
              </a:buClr>
              <a:buSzPct val="93750"/>
              <a:buFont typeface="Segoe UI Symbol"/>
              <a:buChar char="⚫"/>
              <a:tabLst>
                <a:tab pos="286385" algn="l"/>
              </a:tabLst>
            </a:pPr>
            <a:r>
              <a:rPr sz="2400" spc="-10" dirty="0">
                <a:latin typeface="Times New Roman"/>
                <a:cs typeface="Times New Roman"/>
              </a:rPr>
              <a:t>Ethepon</a:t>
            </a:r>
            <a:endParaRPr sz="2400">
              <a:latin typeface="Times New Roman"/>
              <a:cs typeface="Times New Roman"/>
            </a:endParaRPr>
          </a:p>
          <a:p>
            <a:pPr marL="545465">
              <a:lnSpc>
                <a:spcPct val="100000"/>
              </a:lnSpc>
              <a:spcBef>
                <a:spcPts val="284"/>
              </a:spcBef>
            </a:pPr>
            <a:r>
              <a:rPr sz="2400" spc="175" dirty="0">
                <a:latin typeface="Times New Roman"/>
                <a:cs typeface="Times New Roman"/>
              </a:rPr>
              <a:t>-</a:t>
            </a:r>
            <a:r>
              <a:rPr sz="2400" spc="-55" dirty="0">
                <a:latin typeface="Times New Roman"/>
                <a:cs typeface="Times New Roman"/>
              </a:rPr>
              <a:t> </a:t>
            </a:r>
            <a:r>
              <a:rPr sz="1900" i="1" dirty="0">
                <a:latin typeface="Times New Roman"/>
                <a:cs typeface="Times New Roman"/>
              </a:rPr>
              <a:t>more</a:t>
            </a:r>
            <a:r>
              <a:rPr sz="1900" i="1" spc="-70" dirty="0">
                <a:latin typeface="Times New Roman"/>
                <a:cs typeface="Times New Roman"/>
              </a:rPr>
              <a:t> </a:t>
            </a:r>
            <a:r>
              <a:rPr sz="1900" i="1" spc="-25" dirty="0">
                <a:latin typeface="Times New Roman"/>
                <a:cs typeface="Times New Roman"/>
              </a:rPr>
              <a:t>effective</a:t>
            </a:r>
            <a:r>
              <a:rPr sz="1900" i="1" spc="-50" dirty="0">
                <a:latin typeface="Times New Roman"/>
                <a:cs typeface="Times New Roman"/>
              </a:rPr>
              <a:t> </a:t>
            </a:r>
            <a:r>
              <a:rPr sz="1900" i="1" dirty="0">
                <a:latin typeface="Times New Roman"/>
                <a:cs typeface="Times New Roman"/>
              </a:rPr>
              <a:t>than</a:t>
            </a:r>
            <a:r>
              <a:rPr sz="1900" i="1" spc="-55" dirty="0">
                <a:latin typeface="Times New Roman"/>
                <a:cs typeface="Times New Roman"/>
              </a:rPr>
              <a:t> </a:t>
            </a:r>
            <a:r>
              <a:rPr sz="1900" i="1" spc="-95" dirty="0">
                <a:latin typeface="Times New Roman"/>
                <a:cs typeface="Times New Roman"/>
              </a:rPr>
              <a:t>CaC2</a:t>
            </a:r>
            <a:r>
              <a:rPr sz="1900" i="1" spc="-10" dirty="0">
                <a:latin typeface="Times New Roman"/>
                <a:cs typeface="Times New Roman"/>
              </a:rPr>
              <a:t> </a:t>
            </a:r>
            <a:r>
              <a:rPr sz="1900" i="1" dirty="0">
                <a:latin typeface="Times New Roman"/>
                <a:cs typeface="Times New Roman"/>
              </a:rPr>
              <a:t>–</a:t>
            </a:r>
            <a:r>
              <a:rPr sz="1900" i="1" spc="-70" dirty="0">
                <a:latin typeface="Times New Roman"/>
                <a:cs typeface="Times New Roman"/>
              </a:rPr>
              <a:t> </a:t>
            </a:r>
            <a:r>
              <a:rPr sz="1900" i="1" spc="-30" dirty="0">
                <a:latin typeface="Times New Roman"/>
                <a:cs typeface="Times New Roman"/>
              </a:rPr>
              <a:t>contains</a:t>
            </a:r>
            <a:r>
              <a:rPr sz="1900" i="1" spc="-40" dirty="0">
                <a:latin typeface="Times New Roman"/>
                <a:cs typeface="Times New Roman"/>
              </a:rPr>
              <a:t> </a:t>
            </a:r>
            <a:r>
              <a:rPr sz="1900" i="1" spc="-10" dirty="0">
                <a:latin typeface="Times New Roman"/>
                <a:cs typeface="Times New Roman"/>
              </a:rPr>
              <a:t>ethylene</a:t>
            </a:r>
            <a:endParaRPr sz="1900">
              <a:latin typeface="Times New Roman"/>
              <a:cs typeface="Times New Roman"/>
            </a:endParaRPr>
          </a:p>
          <a:p>
            <a:pPr>
              <a:lnSpc>
                <a:spcPct val="100000"/>
              </a:lnSpc>
              <a:spcBef>
                <a:spcPts val="1275"/>
              </a:spcBef>
            </a:pPr>
            <a:endParaRPr sz="1900">
              <a:latin typeface="Times New Roman"/>
              <a:cs typeface="Times New Roman"/>
            </a:endParaRPr>
          </a:p>
          <a:p>
            <a:pPr marL="285750" indent="-273050">
              <a:lnSpc>
                <a:spcPts val="2730"/>
              </a:lnSpc>
              <a:buClr>
                <a:srgbClr val="0AD0D9"/>
              </a:buClr>
              <a:buSzPct val="93750"/>
              <a:buFont typeface="Segoe UI Symbol"/>
              <a:buChar char="⚫"/>
              <a:tabLst>
                <a:tab pos="285750" algn="l"/>
              </a:tabLst>
            </a:pPr>
            <a:r>
              <a:rPr sz="2400" dirty="0">
                <a:latin typeface="Times New Roman"/>
                <a:cs typeface="Times New Roman"/>
              </a:rPr>
              <a:t>Squash</a:t>
            </a:r>
            <a:r>
              <a:rPr sz="2400" spc="5" dirty="0">
                <a:latin typeface="Times New Roman"/>
                <a:cs typeface="Times New Roman"/>
              </a:rPr>
              <a:t> </a:t>
            </a:r>
            <a:r>
              <a:rPr sz="2400" dirty="0">
                <a:latin typeface="Times New Roman"/>
                <a:cs typeface="Times New Roman"/>
              </a:rPr>
              <a:t>peel</a:t>
            </a:r>
            <a:r>
              <a:rPr sz="2400" spc="-25" dirty="0">
                <a:latin typeface="Times New Roman"/>
                <a:cs typeface="Times New Roman"/>
              </a:rPr>
              <a:t> </a:t>
            </a:r>
            <a:r>
              <a:rPr sz="2400" spc="65" dirty="0">
                <a:latin typeface="Times New Roman"/>
                <a:cs typeface="Times New Roman"/>
              </a:rPr>
              <a:t>and</a:t>
            </a:r>
            <a:r>
              <a:rPr sz="2400" spc="30" dirty="0">
                <a:latin typeface="Times New Roman"/>
                <a:cs typeface="Times New Roman"/>
              </a:rPr>
              <a:t> </a:t>
            </a:r>
            <a:r>
              <a:rPr sz="2400" dirty="0">
                <a:latin typeface="Times New Roman"/>
                <a:cs typeface="Times New Roman"/>
              </a:rPr>
              <a:t>kakawate</a:t>
            </a:r>
            <a:r>
              <a:rPr sz="2400" spc="35" dirty="0">
                <a:latin typeface="Times New Roman"/>
                <a:cs typeface="Times New Roman"/>
              </a:rPr>
              <a:t> </a:t>
            </a:r>
            <a:r>
              <a:rPr sz="2400" spc="-25" dirty="0">
                <a:latin typeface="Times New Roman"/>
                <a:cs typeface="Times New Roman"/>
              </a:rPr>
              <a:t>leaves</a:t>
            </a:r>
            <a:r>
              <a:rPr sz="2400" spc="-10" dirty="0">
                <a:latin typeface="Times New Roman"/>
                <a:cs typeface="Times New Roman"/>
              </a:rPr>
              <a:t> </a:t>
            </a:r>
            <a:r>
              <a:rPr sz="2400" spc="55" dirty="0">
                <a:latin typeface="Times New Roman"/>
                <a:cs typeface="Times New Roman"/>
              </a:rPr>
              <a:t>that</a:t>
            </a:r>
            <a:r>
              <a:rPr sz="2400" spc="20" dirty="0">
                <a:latin typeface="Times New Roman"/>
                <a:cs typeface="Times New Roman"/>
              </a:rPr>
              <a:t> </a:t>
            </a:r>
            <a:r>
              <a:rPr sz="2400" dirty="0">
                <a:latin typeface="Times New Roman"/>
                <a:cs typeface="Times New Roman"/>
              </a:rPr>
              <a:t>causes</a:t>
            </a:r>
            <a:r>
              <a:rPr sz="2400" spc="-10" dirty="0">
                <a:latin typeface="Times New Roman"/>
                <a:cs typeface="Times New Roman"/>
              </a:rPr>
              <a:t> </a:t>
            </a:r>
            <a:r>
              <a:rPr sz="2400" spc="50" dirty="0">
                <a:latin typeface="Times New Roman"/>
                <a:cs typeface="Times New Roman"/>
              </a:rPr>
              <a:t>fruit</a:t>
            </a:r>
            <a:r>
              <a:rPr sz="2400" spc="-15" dirty="0">
                <a:latin typeface="Times New Roman"/>
                <a:cs typeface="Times New Roman"/>
              </a:rPr>
              <a:t> </a:t>
            </a:r>
            <a:r>
              <a:rPr sz="2400" spc="-10" dirty="0">
                <a:latin typeface="Times New Roman"/>
                <a:cs typeface="Times New Roman"/>
              </a:rPr>
              <a:t>ripening</a:t>
            </a:r>
            <a:endParaRPr sz="2400">
              <a:latin typeface="Times New Roman"/>
              <a:cs typeface="Times New Roman"/>
            </a:endParaRPr>
          </a:p>
          <a:p>
            <a:pPr marL="287020">
              <a:lnSpc>
                <a:spcPts val="2730"/>
              </a:lnSpc>
            </a:pPr>
            <a:r>
              <a:rPr sz="2400" dirty="0">
                <a:latin typeface="Times New Roman"/>
                <a:cs typeface="Times New Roman"/>
              </a:rPr>
              <a:t>due</a:t>
            </a:r>
            <a:r>
              <a:rPr sz="2400" spc="40" dirty="0">
                <a:latin typeface="Times New Roman"/>
                <a:cs typeface="Times New Roman"/>
              </a:rPr>
              <a:t> </a:t>
            </a:r>
            <a:r>
              <a:rPr sz="2400" dirty="0">
                <a:latin typeface="Times New Roman"/>
                <a:cs typeface="Times New Roman"/>
              </a:rPr>
              <a:t>to</a:t>
            </a:r>
            <a:r>
              <a:rPr sz="2400" spc="65" dirty="0">
                <a:latin typeface="Times New Roman"/>
                <a:cs typeface="Times New Roman"/>
              </a:rPr>
              <a:t> </a:t>
            </a:r>
            <a:r>
              <a:rPr sz="2400" dirty="0">
                <a:latin typeface="Times New Roman"/>
                <a:cs typeface="Times New Roman"/>
              </a:rPr>
              <a:t>ethylene</a:t>
            </a:r>
            <a:r>
              <a:rPr sz="2400" spc="40" dirty="0">
                <a:latin typeface="Times New Roman"/>
                <a:cs typeface="Times New Roman"/>
              </a:rPr>
              <a:t> </a:t>
            </a:r>
            <a:r>
              <a:rPr sz="2400" spc="-10" dirty="0">
                <a:latin typeface="Times New Roman"/>
                <a:cs typeface="Times New Roman"/>
              </a:rPr>
              <a:t>emission</a:t>
            </a:r>
            <a:endParaRPr sz="2400">
              <a:latin typeface="Times New Roman"/>
              <a:cs typeface="Times New Roman"/>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4500" y="770663"/>
            <a:ext cx="8138795" cy="5134610"/>
          </a:xfrm>
          <a:prstGeom prst="rect">
            <a:avLst/>
          </a:prstGeom>
        </p:spPr>
        <p:txBody>
          <a:bodyPr vert="horz" wrap="square" lIns="0" tIns="279400" rIns="0" bIns="0" rtlCol="0">
            <a:spAutoFit/>
          </a:bodyPr>
          <a:lstStyle/>
          <a:p>
            <a:pPr marL="584200" indent="-571500">
              <a:lnSpc>
                <a:spcPct val="100000"/>
              </a:lnSpc>
              <a:spcBef>
                <a:spcPts val="2200"/>
              </a:spcBef>
              <a:buSzPct val="98000"/>
              <a:buFont typeface="Wingdings"/>
              <a:buChar char=""/>
              <a:tabLst>
                <a:tab pos="584200" algn="l"/>
              </a:tabLst>
            </a:pPr>
            <a:r>
              <a:rPr sz="5000" dirty="0">
                <a:solidFill>
                  <a:srgbClr val="C00000"/>
                </a:solidFill>
                <a:latin typeface="Times New Roman"/>
                <a:cs typeface="Times New Roman"/>
              </a:rPr>
              <a:t>Ripening</a:t>
            </a:r>
            <a:r>
              <a:rPr sz="5000" spc="-300" dirty="0">
                <a:solidFill>
                  <a:srgbClr val="C00000"/>
                </a:solidFill>
                <a:latin typeface="Times New Roman"/>
                <a:cs typeface="Times New Roman"/>
              </a:rPr>
              <a:t> </a:t>
            </a:r>
            <a:r>
              <a:rPr sz="5000" spc="-110" dirty="0">
                <a:solidFill>
                  <a:srgbClr val="C00000"/>
                </a:solidFill>
                <a:latin typeface="Times New Roman"/>
                <a:cs typeface="Times New Roman"/>
              </a:rPr>
              <a:t>vs.</a:t>
            </a:r>
            <a:r>
              <a:rPr sz="5000" spc="-200" dirty="0">
                <a:solidFill>
                  <a:srgbClr val="C00000"/>
                </a:solidFill>
                <a:latin typeface="Times New Roman"/>
                <a:cs typeface="Times New Roman"/>
              </a:rPr>
              <a:t> </a:t>
            </a:r>
            <a:r>
              <a:rPr sz="5000" spc="-10" dirty="0">
                <a:solidFill>
                  <a:srgbClr val="C00000"/>
                </a:solidFill>
                <a:latin typeface="Times New Roman"/>
                <a:cs typeface="Times New Roman"/>
              </a:rPr>
              <a:t>Degreening</a:t>
            </a:r>
            <a:endParaRPr sz="5000">
              <a:latin typeface="Times New Roman"/>
              <a:cs typeface="Times New Roman"/>
            </a:endParaRPr>
          </a:p>
          <a:p>
            <a:pPr marL="378460" marR="5080" lvl="1" indent="-274320">
              <a:lnSpc>
                <a:spcPct val="100000"/>
              </a:lnSpc>
              <a:spcBef>
                <a:spcPts val="1175"/>
              </a:spcBef>
              <a:buClr>
                <a:srgbClr val="0AD0D9"/>
              </a:buClr>
              <a:buSzPct val="91071"/>
              <a:buFont typeface="Wingdings"/>
              <a:buChar char=""/>
              <a:tabLst>
                <a:tab pos="378460" algn="l"/>
              </a:tabLst>
            </a:pPr>
            <a:r>
              <a:rPr sz="2800" spc="-10" dirty="0">
                <a:solidFill>
                  <a:srgbClr val="001F5F"/>
                </a:solidFill>
                <a:latin typeface="Times New Roman"/>
                <a:cs typeface="Times New Roman"/>
              </a:rPr>
              <a:t>Ripening</a:t>
            </a:r>
            <a:r>
              <a:rPr sz="2800" spc="35" dirty="0">
                <a:solidFill>
                  <a:srgbClr val="001F5F"/>
                </a:solidFill>
                <a:latin typeface="Times New Roman"/>
                <a:cs typeface="Times New Roman"/>
              </a:rPr>
              <a:t> </a:t>
            </a:r>
            <a:r>
              <a:rPr sz="2800" dirty="0">
                <a:solidFill>
                  <a:srgbClr val="001F5F"/>
                </a:solidFill>
                <a:latin typeface="Times New Roman"/>
                <a:cs typeface="Times New Roman"/>
              </a:rPr>
              <a:t>of</a:t>
            </a:r>
            <a:r>
              <a:rPr sz="2800" spc="280" dirty="0">
                <a:solidFill>
                  <a:srgbClr val="001F5F"/>
                </a:solidFill>
                <a:latin typeface="Times New Roman"/>
                <a:cs typeface="Times New Roman"/>
              </a:rPr>
              <a:t> </a:t>
            </a:r>
            <a:r>
              <a:rPr sz="2800" dirty="0">
                <a:solidFill>
                  <a:srgbClr val="001F5F"/>
                </a:solidFill>
                <a:latin typeface="Times New Roman"/>
                <a:cs typeface="Times New Roman"/>
              </a:rPr>
              <a:t>climacteric</a:t>
            </a:r>
            <a:r>
              <a:rPr sz="2800" spc="25" dirty="0">
                <a:solidFill>
                  <a:srgbClr val="001F5F"/>
                </a:solidFill>
                <a:latin typeface="Times New Roman"/>
                <a:cs typeface="Times New Roman"/>
              </a:rPr>
              <a:t> </a:t>
            </a:r>
            <a:r>
              <a:rPr sz="2800" dirty="0">
                <a:solidFill>
                  <a:srgbClr val="001F5F"/>
                </a:solidFill>
                <a:latin typeface="Times New Roman"/>
                <a:cs typeface="Times New Roman"/>
              </a:rPr>
              <a:t>fruits</a:t>
            </a:r>
            <a:r>
              <a:rPr sz="2800" spc="35" dirty="0">
                <a:solidFill>
                  <a:srgbClr val="001F5F"/>
                </a:solidFill>
                <a:latin typeface="Times New Roman"/>
                <a:cs typeface="Times New Roman"/>
              </a:rPr>
              <a:t> </a:t>
            </a:r>
            <a:r>
              <a:rPr sz="2800" spc="195" dirty="0">
                <a:solidFill>
                  <a:srgbClr val="001F5F"/>
                </a:solidFill>
                <a:latin typeface="Times New Roman"/>
                <a:cs typeface="Times New Roman"/>
              </a:rPr>
              <a:t>---</a:t>
            </a:r>
            <a:r>
              <a:rPr sz="2800" spc="25" dirty="0">
                <a:solidFill>
                  <a:srgbClr val="001F5F"/>
                </a:solidFill>
                <a:latin typeface="Times New Roman"/>
                <a:cs typeface="Times New Roman"/>
              </a:rPr>
              <a:t> </a:t>
            </a:r>
            <a:r>
              <a:rPr sz="2800" dirty="0">
                <a:solidFill>
                  <a:srgbClr val="001F5F"/>
                </a:solidFill>
                <a:latin typeface="Times New Roman"/>
                <a:cs typeface="Times New Roman"/>
              </a:rPr>
              <a:t>legitimate</a:t>
            </a:r>
            <a:r>
              <a:rPr sz="2800" spc="20" dirty="0">
                <a:solidFill>
                  <a:srgbClr val="001F5F"/>
                </a:solidFill>
                <a:latin typeface="Times New Roman"/>
                <a:cs typeface="Times New Roman"/>
              </a:rPr>
              <a:t> </a:t>
            </a:r>
            <a:r>
              <a:rPr sz="2800" dirty="0">
                <a:solidFill>
                  <a:srgbClr val="001F5F"/>
                </a:solidFill>
                <a:latin typeface="Times New Roman"/>
                <a:cs typeface="Times New Roman"/>
              </a:rPr>
              <a:t>if</a:t>
            </a:r>
            <a:r>
              <a:rPr sz="2800" spc="265" dirty="0">
                <a:solidFill>
                  <a:srgbClr val="001F5F"/>
                </a:solidFill>
                <a:latin typeface="Times New Roman"/>
                <a:cs typeface="Times New Roman"/>
              </a:rPr>
              <a:t> </a:t>
            </a:r>
            <a:r>
              <a:rPr sz="2800" spc="-10" dirty="0">
                <a:solidFill>
                  <a:srgbClr val="001F5F"/>
                </a:solidFill>
                <a:latin typeface="Times New Roman"/>
                <a:cs typeface="Times New Roman"/>
              </a:rPr>
              <a:t>change </a:t>
            </a:r>
            <a:r>
              <a:rPr sz="2800" spc="60" dirty="0">
                <a:solidFill>
                  <a:srgbClr val="001F5F"/>
                </a:solidFill>
                <a:latin typeface="Times New Roman"/>
                <a:cs typeface="Times New Roman"/>
              </a:rPr>
              <a:t>in</a:t>
            </a:r>
            <a:r>
              <a:rPr sz="2800" spc="95" dirty="0">
                <a:solidFill>
                  <a:srgbClr val="001F5F"/>
                </a:solidFill>
                <a:latin typeface="Times New Roman"/>
                <a:cs typeface="Times New Roman"/>
              </a:rPr>
              <a:t> </a:t>
            </a:r>
            <a:r>
              <a:rPr sz="2800" spc="50" dirty="0">
                <a:solidFill>
                  <a:srgbClr val="001F5F"/>
                </a:solidFill>
                <a:latin typeface="Times New Roman"/>
                <a:cs typeface="Times New Roman"/>
              </a:rPr>
              <a:t>fruit</a:t>
            </a:r>
            <a:r>
              <a:rPr sz="2800" spc="90" dirty="0">
                <a:solidFill>
                  <a:srgbClr val="001F5F"/>
                </a:solidFill>
                <a:latin typeface="Times New Roman"/>
                <a:cs typeface="Times New Roman"/>
              </a:rPr>
              <a:t> </a:t>
            </a:r>
            <a:r>
              <a:rPr sz="2800" dirty="0">
                <a:solidFill>
                  <a:srgbClr val="001F5F"/>
                </a:solidFill>
                <a:latin typeface="Times New Roman"/>
                <a:cs typeface="Times New Roman"/>
              </a:rPr>
              <a:t>color</a:t>
            </a:r>
            <a:r>
              <a:rPr sz="2800" spc="85" dirty="0">
                <a:solidFill>
                  <a:srgbClr val="001F5F"/>
                </a:solidFill>
                <a:latin typeface="Times New Roman"/>
                <a:cs typeface="Times New Roman"/>
              </a:rPr>
              <a:t> </a:t>
            </a:r>
            <a:r>
              <a:rPr sz="2800" dirty="0">
                <a:solidFill>
                  <a:srgbClr val="001F5F"/>
                </a:solidFill>
                <a:latin typeface="Times New Roman"/>
                <a:cs typeface="Times New Roman"/>
              </a:rPr>
              <a:t>is</a:t>
            </a:r>
            <a:r>
              <a:rPr sz="2800" spc="90" dirty="0">
                <a:solidFill>
                  <a:srgbClr val="001F5F"/>
                </a:solidFill>
                <a:latin typeface="Times New Roman"/>
                <a:cs typeface="Times New Roman"/>
              </a:rPr>
              <a:t> </a:t>
            </a:r>
            <a:r>
              <a:rPr sz="2800" dirty="0">
                <a:solidFill>
                  <a:srgbClr val="001F5F"/>
                </a:solidFill>
                <a:latin typeface="Times New Roman"/>
                <a:cs typeface="Times New Roman"/>
              </a:rPr>
              <a:t>accompanied</a:t>
            </a:r>
            <a:r>
              <a:rPr sz="2800" spc="75" dirty="0">
                <a:solidFill>
                  <a:srgbClr val="001F5F"/>
                </a:solidFill>
                <a:latin typeface="Times New Roman"/>
                <a:cs typeface="Times New Roman"/>
              </a:rPr>
              <a:t> </a:t>
            </a:r>
            <a:r>
              <a:rPr sz="2800" spc="-25" dirty="0">
                <a:solidFill>
                  <a:srgbClr val="001F5F"/>
                </a:solidFill>
                <a:latin typeface="Times New Roman"/>
                <a:cs typeface="Times New Roman"/>
              </a:rPr>
              <a:t>by:</a:t>
            </a:r>
            <a:endParaRPr sz="2800">
              <a:latin typeface="Times New Roman"/>
              <a:cs typeface="Times New Roman"/>
            </a:endParaRPr>
          </a:p>
          <a:p>
            <a:pPr>
              <a:lnSpc>
                <a:spcPct val="100000"/>
              </a:lnSpc>
              <a:spcBef>
                <a:spcPts val="1425"/>
              </a:spcBef>
            </a:pPr>
            <a:endParaRPr sz="2800">
              <a:latin typeface="Times New Roman"/>
              <a:cs typeface="Times New Roman"/>
            </a:endParaRPr>
          </a:p>
          <a:p>
            <a:pPr marL="377190" indent="-273050">
              <a:lnSpc>
                <a:spcPct val="100000"/>
              </a:lnSpc>
              <a:buClr>
                <a:srgbClr val="0AD0D9"/>
              </a:buClr>
              <a:buSzPct val="93750"/>
              <a:buFont typeface="Segoe UI Symbol"/>
              <a:buChar char="⚫"/>
              <a:tabLst>
                <a:tab pos="377190" algn="l"/>
              </a:tabLst>
            </a:pPr>
            <a:r>
              <a:rPr sz="2400" spc="-20" dirty="0">
                <a:latin typeface="Times New Roman"/>
                <a:cs typeface="Times New Roman"/>
              </a:rPr>
              <a:t>Softening</a:t>
            </a:r>
            <a:r>
              <a:rPr sz="2400" dirty="0">
                <a:latin typeface="Times New Roman"/>
                <a:cs typeface="Times New Roman"/>
              </a:rPr>
              <a:t> –</a:t>
            </a:r>
            <a:r>
              <a:rPr sz="2400" spc="10" dirty="0">
                <a:latin typeface="Times New Roman"/>
                <a:cs typeface="Times New Roman"/>
              </a:rPr>
              <a:t> </a:t>
            </a:r>
            <a:r>
              <a:rPr sz="2400" dirty="0">
                <a:latin typeface="Times New Roman"/>
                <a:cs typeface="Times New Roman"/>
              </a:rPr>
              <a:t>dissolution</a:t>
            </a:r>
            <a:r>
              <a:rPr sz="2400" spc="-50" dirty="0">
                <a:latin typeface="Times New Roman"/>
                <a:cs typeface="Times New Roman"/>
              </a:rPr>
              <a:t> </a:t>
            </a:r>
            <a:r>
              <a:rPr sz="2400" dirty="0">
                <a:latin typeface="Times New Roman"/>
                <a:cs typeface="Times New Roman"/>
              </a:rPr>
              <a:t>of</a:t>
            </a:r>
            <a:r>
              <a:rPr sz="2400" spc="245" dirty="0">
                <a:latin typeface="Times New Roman"/>
                <a:cs typeface="Times New Roman"/>
              </a:rPr>
              <a:t> </a:t>
            </a:r>
            <a:r>
              <a:rPr sz="2400" dirty="0">
                <a:latin typeface="Times New Roman"/>
                <a:cs typeface="Times New Roman"/>
              </a:rPr>
              <a:t>Ca,</a:t>
            </a:r>
            <a:r>
              <a:rPr sz="2400" spc="35" dirty="0">
                <a:latin typeface="Times New Roman"/>
                <a:cs typeface="Times New Roman"/>
              </a:rPr>
              <a:t> </a:t>
            </a:r>
            <a:r>
              <a:rPr sz="2400" dirty="0">
                <a:latin typeface="Times New Roman"/>
                <a:cs typeface="Times New Roman"/>
              </a:rPr>
              <a:t>binding</a:t>
            </a:r>
            <a:r>
              <a:rPr sz="2400" spc="20" dirty="0">
                <a:latin typeface="Times New Roman"/>
                <a:cs typeface="Times New Roman"/>
              </a:rPr>
              <a:t> </a:t>
            </a:r>
            <a:r>
              <a:rPr sz="2400" dirty="0">
                <a:latin typeface="Times New Roman"/>
                <a:cs typeface="Times New Roman"/>
              </a:rPr>
              <a:t>agent</a:t>
            </a:r>
            <a:r>
              <a:rPr sz="2400" spc="5" dirty="0">
                <a:latin typeface="Times New Roman"/>
                <a:cs typeface="Times New Roman"/>
              </a:rPr>
              <a:t> </a:t>
            </a:r>
            <a:r>
              <a:rPr sz="2400" dirty="0">
                <a:latin typeface="Times New Roman"/>
                <a:cs typeface="Times New Roman"/>
              </a:rPr>
              <a:t>of</a:t>
            </a:r>
            <a:r>
              <a:rPr sz="2400" spc="225" dirty="0">
                <a:latin typeface="Times New Roman"/>
                <a:cs typeface="Times New Roman"/>
              </a:rPr>
              <a:t> </a:t>
            </a:r>
            <a:r>
              <a:rPr sz="2400" dirty="0">
                <a:latin typeface="Times New Roman"/>
                <a:cs typeface="Times New Roman"/>
              </a:rPr>
              <a:t>pectin</a:t>
            </a:r>
            <a:r>
              <a:rPr sz="2400" spc="-15" dirty="0">
                <a:latin typeface="Times New Roman"/>
                <a:cs typeface="Times New Roman"/>
              </a:rPr>
              <a:t> </a:t>
            </a:r>
            <a:r>
              <a:rPr sz="2400" spc="-10" dirty="0">
                <a:latin typeface="Times New Roman"/>
                <a:cs typeface="Times New Roman"/>
              </a:rPr>
              <a:t>which</a:t>
            </a:r>
            <a:endParaRPr sz="2400">
              <a:latin typeface="Times New Roman"/>
              <a:cs typeface="Times New Roman"/>
            </a:endParaRPr>
          </a:p>
          <a:p>
            <a:pPr marL="1903095">
              <a:lnSpc>
                <a:spcPct val="100000"/>
              </a:lnSpc>
              <a:spcBef>
                <a:spcPts val="5"/>
              </a:spcBef>
            </a:pPr>
            <a:r>
              <a:rPr sz="2400" spc="55" dirty="0">
                <a:latin typeface="Times New Roman"/>
                <a:cs typeface="Times New Roman"/>
              </a:rPr>
              <a:t>in</a:t>
            </a:r>
            <a:r>
              <a:rPr sz="2400" spc="35" dirty="0">
                <a:latin typeface="Times New Roman"/>
                <a:cs typeface="Times New Roman"/>
              </a:rPr>
              <a:t> </a:t>
            </a:r>
            <a:r>
              <a:rPr sz="2400" spc="100" dirty="0">
                <a:latin typeface="Times New Roman"/>
                <a:cs typeface="Times New Roman"/>
              </a:rPr>
              <a:t>turn</a:t>
            </a:r>
            <a:r>
              <a:rPr sz="2400" spc="35" dirty="0">
                <a:latin typeface="Times New Roman"/>
                <a:cs typeface="Times New Roman"/>
              </a:rPr>
              <a:t> </a:t>
            </a:r>
            <a:r>
              <a:rPr sz="2400" dirty="0">
                <a:latin typeface="Times New Roman"/>
                <a:cs typeface="Times New Roman"/>
              </a:rPr>
              <a:t>makes</a:t>
            </a:r>
            <a:r>
              <a:rPr sz="2400" spc="45" dirty="0">
                <a:latin typeface="Times New Roman"/>
                <a:cs typeface="Times New Roman"/>
              </a:rPr>
              <a:t> </a:t>
            </a:r>
            <a:r>
              <a:rPr sz="2400" dirty="0">
                <a:latin typeface="Times New Roman"/>
                <a:cs typeface="Times New Roman"/>
              </a:rPr>
              <a:t>fruits</a:t>
            </a:r>
            <a:r>
              <a:rPr sz="2400" spc="25" dirty="0">
                <a:latin typeface="Times New Roman"/>
                <a:cs typeface="Times New Roman"/>
              </a:rPr>
              <a:t> </a:t>
            </a:r>
            <a:r>
              <a:rPr sz="2400" spc="-20" dirty="0">
                <a:latin typeface="Times New Roman"/>
                <a:cs typeface="Times New Roman"/>
              </a:rPr>
              <a:t>firm</a:t>
            </a:r>
            <a:endParaRPr sz="2400">
              <a:latin typeface="Times New Roman"/>
              <a:cs typeface="Times New Roman"/>
            </a:endParaRPr>
          </a:p>
          <a:p>
            <a:pPr marL="377190" indent="-273050">
              <a:lnSpc>
                <a:spcPct val="100000"/>
              </a:lnSpc>
              <a:spcBef>
                <a:spcPts val="580"/>
              </a:spcBef>
              <a:buClr>
                <a:srgbClr val="0AD0D9"/>
              </a:buClr>
              <a:buSzPct val="93750"/>
              <a:buFont typeface="Segoe UI Symbol"/>
              <a:buChar char="⚫"/>
              <a:tabLst>
                <a:tab pos="377190" algn="l"/>
              </a:tabLst>
            </a:pPr>
            <a:r>
              <a:rPr sz="2400" dirty="0">
                <a:latin typeface="Times New Roman"/>
                <a:cs typeface="Times New Roman"/>
              </a:rPr>
              <a:t>Change</a:t>
            </a:r>
            <a:r>
              <a:rPr sz="2400" spc="55" dirty="0">
                <a:latin typeface="Times New Roman"/>
                <a:cs typeface="Times New Roman"/>
              </a:rPr>
              <a:t> in</a:t>
            </a:r>
            <a:r>
              <a:rPr sz="2400" spc="35" dirty="0">
                <a:latin typeface="Times New Roman"/>
                <a:cs typeface="Times New Roman"/>
              </a:rPr>
              <a:t> </a:t>
            </a:r>
            <a:r>
              <a:rPr sz="2400" spc="-10" dirty="0">
                <a:latin typeface="Times New Roman"/>
                <a:cs typeface="Times New Roman"/>
              </a:rPr>
              <a:t>sweetness</a:t>
            </a:r>
            <a:r>
              <a:rPr sz="2400" spc="15" dirty="0">
                <a:latin typeface="Times New Roman"/>
                <a:cs typeface="Times New Roman"/>
              </a:rPr>
              <a:t> </a:t>
            </a:r>
            <a:r>
              <a:rPr sz="2400" spc="175" dirty="0">
                <a:latin typeface="Times New Roman"/>
                <a:cs typeface="Times New Roman"/>
              </a:rPr>
              <a:t>---</a:t>
            </a:r>
            <a:r>
              <a:rPr sz="2400" spc="40" dirty="0">
                <a:latin typeface="Times New Roman"/>
                <a:cs typeface="Times New Roman"/>
              </a:rPr>
              <a:t> </a:t>
            </a:r>
            <a:r>
              <a:rPr sz="2400" dirty="0">
                <a:latin typeface="Times New Roman"/>
                <a:cs typeface="Times New Roman"/>
              </a:rPr>
              <a:t>starch</a:t>
            </a:r>
            <a:r>
              <a:rPr sz="2400" spc="40" dirty="0">
                <a:latin typeface="Times New Roman"/>
                <a:cs typeface="Times New Roman"/>
              </a:rPr>
              <a:t> </a:t>
            </a:r>
            <a:r>
              <a:rPr sz="2400" dirty="0">
                <a:latin typeface="Times New Roman"/>
                <a:cs typeface="Times New Roman"/>
              </a:rPr>
              <a:t>conversion</a:t>
            </a:r>
            <a:r>
              <a:rPr sz="2400" spc="5" dirty="0">
                <a:latin typeface="Times New Roman"/>
                <a:cs typeface="Times New Roman"/>
              </a:rPr>
              <a:t> </a:t>
            </a:r>
            <a:r>
              <a:rPr sz="2400" dirty="0">
                <a:latin typeface="Times New Roman"/>
                <a:cs typeface="Times New Roman"/>
              </a:rPr>
              <a:t>to</a:t>
            </a:r>
            <a:r>
              <a:rPr sz="2400" spc="40" dirty="0">
                <a:latin typeface="Times New Roman"/>
                <a:cs typeface="Times New Roman"/>
              </a:rPr>
              <a:t> </a:t>
            </a:r>
            <a:r>
              <a:rPr sz="2400" dirty="0">
                <a:latin typeface="Times New Roman"/>
                <a:cs typeface="Times New Roman"/>
              </a:rPr>
              <a:t>simple </a:t>
            </a:r>
            <a:r>
              <a:rPr sz="2400" spc="-10" dirty="0">
                <a:latin typeface="Times New Roman"/>
                <a:cs typeface="Times New Roman"/>
              </a:rPr>
              <a:t>sugars</a:t>
            </a:r>
            <a:endParaRPr sz="2400">
              <a:latin typeface="Times New Roman"/>
              <a:cs typeface="Times New Roman"/>
            </a:endParaRPr>
          </a:p>
          <a:p>
            <a:pPr marL="377825" indent="-273685">
              <a:lnSpc>
                <a:spcPct val="100000"/>
              </a:lnSpc>
              <a:spcBef>
                <a:spcPts val="560"/>
              </a:spcBef>
              <a:buClr>
                <a:srgbClr val="0AD0D9"/>
              </a:buClr>
              <a:buSzPct val="93750"/>
              <a:buFont typeface="Segoe UI Symbol"/>
              <a:buChar char="⚫"/>
              <a:tabLst>
                <a:tab pos="377825" algn="l"/>
              </a:tabLst>
            </a:pPr>
            <a:r>
              <a:rPr sz="2400" dirty="0">
                <a:latin typeface="Times New Roman"/>
                <a:cs typeface="Times New Roman"/>
              </a:rPr>
              <a:t>Formation</a:t>
            </a:r>
            <a:r>
              <a:rPr sz="2400" spc="30" dirty="0">
                <a:latin typeface="Times New Roman"/>
                <a:cs typeface="Times New Roman"/>
              </a:rPr>
              <a:t> </a:t>
            </a:r>
            <a:r>
              <a:rPr sz="2400" dirty="0">
                <a:latin typeface="Times New Roman"/>
                <a:cs typeface="Times New Roman"/>
              </a:rPr>
              <a:t>of</a:t>
            </a:r>
            <a:r>
              <a:rPr sz="2400" spc="265" dirty="0">
                <a:latin typeface="Times New Roman"/>
                <a:cs typeface="Times New Roman"/>
              </a:rPr>
              <a:t> </a:t>
            </a:r>
            <a:r>
              <a:rPr sz="2400" dirty="0">
                <a:latin typeface="Times New Roman"/>
                <a:cs typeface="Times New Roman"/>
              </a:rPr>
              <a:t>aromatic</a:t>
            </a:r>
            <a:r>
              <a:rPr sz="2400" spc="25" dirty="0">
                <a:latin typeface="Times New Roman"/>
                <a:cs typeface="Times New Roman"/>
              </a:rPr>
              <a:t> </a:t>
            </a:r>
            <a:r>
              <a:rPr sz="2400" dirty="0">
                <a:latin typeface="Times New Roman"/>
                <a:cs typeface="Times New Roman"/>
              </a:rPr>
              <a:t>oils</a:t>
            </a:r>
            <a:r>
              <a:rPr sz="2400" spc="45" dirty="0">
                <a:latin typeface="Times New Roman"/>
                <a:cs typeface="Times New Roman"/>
              </a:rPr>
              <a:t> </a:t>
            </a:r>
            <a:r>
              <a:rPr sz="2400" spc="170" dirty="0">
                <a:latin typeface="Times New Roman"/>
                <a:cs typeface="Times New Roman"/>
              </a:rPr>
              <a:t>--</a:t>
            </a:r>
            <a:r>
              <a:rPr sz="2400" spc="165" dirty="0">
                <a:latin typeface="Times New Roman"/>
                <a:cs typeface="Times New Roman"/>
              </a:rPr>
              <a:t>-</a:t>
            </a:r>
            <a:r>
              <a:rPr sz="2400" spc="20" dirty="0">
                <a:latin typeface="Times New Roman"/>
                <a:cs typeface="Times New Roman"/>
              </a:rPr>
              <a:t> </a:t>
            </a:r>
            <a:r>
              <a:rPr sz="2400" dirty="0">
                <a:latin typeface="Times New Roman"/>
                <a:cs typeface="Times New Roman"/>
              </a:rPr>
              <a:t>nice</a:t>
            </a:r>
            <a:r>
              <a:rPr sz="2400" spc="25" dirty="0">
                <a:latin typeface="Times New Roman"/>
                <a:cs typeface="Times New Roman"/>
              </a:rPr>
              <a:t> </a:t>
            </a:r>
            <a:r>
              <a:rPr sz="2400" dirty="0">
                <a:latin typeface="Times New Roman"/>
                <a:cs typeface="Times New Roman"/>
              </a:rPr>
              <a:t>smell</a:t>
            </a:r>
            <a:r>
              <a:rPr sz="2400" spc="25" dirty="0">
                <a:latin typeface="Times New Roman"/>
                <a:cs typeface="Times New Roman"/>
              </a:rPr>
              <a:t> </a:t>
            </a:r>
            <a:r>
              <a:rPr sz="2400" dirty="0">
                <a:latin typeface="Times New Roman"/>
                <a:cs typeface="Times New Roman"/>
              </a:rPr>
              <a:t>of</a:t>
            </a:r>
            <a:r>
              <a:rPr sz="2400" spc="240" dirty="0">
                <a:latin typeface="Times New Roman"/>
                <a:cs typeface="Times New Roman"/>
              </a:rPr>
              <a:t> </a:t>
            </a:r>
            <a:r>
              <a:rPr sz="2400" dirty="0">
                <a:latin typeface="Times New Roman"/>
                <a:cs typeface="Times New Roman"/>
              </a:rPr>
              <a:t>ripe</a:t>
            </a:r>
            <a:r>
              <a:rPr sz="2400" spc="30" dirty="0">
                <a:latin typeface="Times New Roman"/>
                <a:cs typeface="Times New Roman"/>
              </a:rPr>
              <a:t> </a:t>
            </a:r>
            <a:r>
              <a:rPr sz="2400" spc="-10" dirty="0">
                <a:latin typeface="Times New Roman"/>
                <a:cs typeface="Times New Roman"/>
              </a:rPr>
              <a:t>fruits</a:t>
            </a:r>
            <a:endParaRPr sz="2400">
              <a:latin typeface="Times New Roman"/>
              <a:cs typeface="Times New Roman"/>
            </a:endParaRPr>
          </a:p>
          <a:p>
            <a:pPr marL="377825" indent="-273685">
              <a:lnSpc>
                <a:spcPct val="100000"/>
              </a:lnSpc>
              <a:spcBef>
                <a:spcPts val="585"/>
              </a:spcBef>
              <a:buClr>
                <a:srgbClr val="0AD0D9"/>
              </a:buClr>
              <a:buSzPct val="93750"/>
              <a:buFont typeface="Segoe UI Symbol"/>
              <a:buChar char="⚫"/>
              <a:tabLst>
                <a:tab pos="377825" algn="l"/>
              </a:tabLst>
            </a:pPr>
            <a:r>
              <a:rPr sz="2400" dirty="0">
                <a:latin typeface="Times New Roman"/>
                <a:cs typeface="Times New Roman"/>
              </a:rPr>
              <a:t>Climacteric</a:t>
            </a:r>
            <a:r>
              <a:rPr sz="2400" spc="-30" dirty="0">
                <a:latin typeface="Times New Roman"/>
                <a:cs typeface="Times New Roman"/>
              </a:rPr>
              <a:t> </a:t>
            </a:r>
            <a:r>
              <a:rPr sz="2400" dirty="0">
                <a:latin typeface="Times New Roman"/>
                <a:cs typeface="Times New Roman"/>
              </a:rPr>
              <a:t>changes</a:t>
            </a:r>
            <a:r>
              <a:rPr sz="2400" spc="70" dirty="0">
                <a:latin typeface="Times New Roman"/>
                <a:cs typeface="Times New Roman"/>
              </a:rPr>
              <a:t> </a:t>
            </a:r>
            <a:r>
              <a:rPr sz="2400" spc="170" dirty="0">
                <a:latin typeface="Times New Roman"/>
                <a:cs typeface="Times New Roman"/>
              </a:rPr>
              <a:t>--</a:t>
            </a:r>
            <a:r>
              <a:rPr sz="2400" spc="165" dirty="0">
                <a:latin typeface="Times New Roman"/>
                <a:cs typeface="Times New Roman"/>
              </a:rPr>
              <a:t>-</a:t>
            </a:r>
            <a:r>
              <a:rPr sz="2400" spc="10" dirty="0">
                <a:latin typeface="Times New Roman"/>
                <a:cs typeface="Times New Roman"/>
              </a:rPr>
              <a:t> </a:t>
            </a:r>
            <a:r>
              <a:rPr sz="2400" dirty="0">
                <a:latin typeface="Times New Roman"/>
                <a:cs typeface="Times New Roman"/>
              </a:rPr>
              <a:t>rice </a:t>
            </a:r>
            <a:r>
              <a:rPr sz="2400" spc="65" dirty="0">
                <a:latin typeface="Times New Roman"/>
                <a:cs typeface="Times New Roman"/>
              </a:rPr>
              <a:t>and</a:t>
            </a:r>
            <a:r>
              <a:rPr sz="2400" spc="30" dirty="0">
                <a:latin typeface="Times New Roman"/>
                <a:cs typeface="Times New Roman"/>
              </a:rPr>
              <a:t> </a:t>
            </a:r>
            <a:r>
              <a:rPr sz="2400" dirty="0">
                <a:latin typeface="Times New Roman"/>
                <a:cs typeface="Times New Roman"/>
              </a:rPr>
              <a:t>fall</a:t>
            </a:r>
            <a:r>
              <a:rPr sz="2400" spc="20" dirty="0">
                <a:latin typeface="Times New Roman"/>
                <a:cs typeface="Times New Roman"/>
              </a:rPr>
              <a:t> </a:t>
            </a:r>
            <a:r>
              <a:rPr sz="2400" dirty="0">
                <a:latin typeface="Times New Roman"/>
                <a:cs typeface="Times New Roman"/>
              </a:rPr>
              <a:t>of</a:t>
            </a:r>
            <a:r>
              <a:rPr sz="2400" spc="254" dirty="0">
                <a:latin typeface="Times New Roman"/>
                <a:cs typeface="Times New Roman"/>
              </a:rPr>
              <a:t> </a:t>
            </a:r>
            <a:r>
              <a:rPr sz="2400" spc="-10" dirty="0">
                <a:latin typeface="Times New Roman"/>
                <a:cs typeface="Times New Roman"/>
              </a:rPr>
              <a:t>respiration</a:t>
            </a:r>
            <a:endParaRPr sz="2400">
              <a:latin typeface="Times New Roman"/>
              <a:cs typeface="Times New Roman"/>
            </a:endParaRPr>
          </a:p>
          <a:p>
            <a:pPr marL="377825" indent="-273685">
              <a:lnSpc>
                <a:spcPct val="100000"/>
              </a:lnSpc>
              <a:spcBef>
                <a:spcPts val="580"/>
              </a:spcBef>
              <a:buClr>
                <a:srgbClr val="0AD0D9"/>
              </a:buClr>
              <a:buSzPct val="93750"/>
              <a:buFont typeface="Segoe UI Symbol"/>
              <a:buChar char="⚫"/>
              <a:tabLst>
                <a:tab pos="377825" algn="l"/>
              </a:tabLst>
            </a:pPr>
            <a:r>
              <a:rPr sz="2400" spc="-25" dirty="0">
                <a:latin typeface="Times New Roman"/>
                <a:cs typeface="Times New Roman"/>
              </a:rPr>
              <a:t>Ethylene</a:t>
            </a:r>
            <a:r>
              <a:rPr sz="2400" spc="-75" dirty="0">
                <a:latin typeface="Times New Roman"/>
                <a:cs typeface="Times New Roman"/>
              </a:rPr>
              <a:t> </a:t>
            </a:r>
            <a:r>
              <a:rPr sz="2400" spc="-10" dirty="0">
                <a:latin typeface="Times New Roman"/>
                <a:cs typeface="Times New Roman"/>
              </a:rPr>
              <a:t>evolution</a:t>
            </a:r>
            <a:endParaRPr sz="2400">
              <a:latin typeface="Times New Roman"/>
              <a:cs typeface="Times New Roman"/>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47369" y="625689"/>
            <a:ext cx="7273290" cy="4227195"/>
          </a:xfrm>
          <a:prstGeom prst="rect">
            <a:avLst/>
          </a:prstGeom>
        </p:spPr>
        <p:txBody>
          <a:bodyPr vert="horz" wrap="square" lIns="0" tIns="53975" rIns="0" bIns="0" rtlCol="0">
            <a:spAutoFit/>
          </a:bodyPr>
          <a:lstStyle/>
          <a:p>
            <a:pPr marL="286385" indent="-273685">
              <a:lnSpc>
                <a:spcPct val="100000"/>
              </a:lnSpc>
              <a:spcBef>
                <a:spcPts val="425"/>
              </a:spcBef>
              <a:buClr>
                <a:srgbClr val="0AD0D9"/>
              </a:buClr>
              <a:buSzPct val="94230"/>
              <a:buFont typeface="Wingdings"/>
              <a:buChar char=""/>
              <a:tabLst>
                <a:tab pos="286385" algn="l"/>
              </a:tabLst>
            </a:pPr>
            <a:r>
              <a:rPr sz="2600" dirty="0">
                <a:solidFill>
                  <a:srgbClr val="001F5F"/>
                </a:solidFill>
                <a:latin typeface="Times New Roman"/>
                <a:cs typeface="Times New Roman"/>
              </a:rPr>
              <a:t>Climacteric</a:t>
            </a:r>
            <a:r>
              <a:rPr sz="2600" spc="85" dirty="0">
                <a:solidFill>
                  <a:srgbClr val="001F5F"/>
                </a:solidFill>
                <a:latin typeface="Times New Roman"/>
                <a:cs typeface="Times New Roman"/>
              </a:rPr>
              <a:t> </a:t>
            </a:r>
            <a:r>
              <a:rPr sz="2600" spc="-10" dirty="0">
                <a:solidFill>
                  <a:srgbClr val="001F5F"/>
                </a:solidFill>
                <a:latin typeface="Times New Roman"/>
                <a:cs typeface="Times New Roman"/>
              </a:rPr>
              <a:t>fruits</a:t>
            </a:r>
            <a:endParaRPr sz="2600">
              <a:latin typeface="Times New Roman"/>
              <a:cs typeface="Times New Roman"/>
            </a:endParaRPr>
          </a:p>
          <a:p>
            <a:pPr marL="890905" lvl="1" indent="-212725">
              <a:lnSpc>
                <a:spcPct val="100000"/>
              </a:lnSpc>
              <a:spcBef>
                <a:spcPts val="320"/>
              </a:spcBef>
              <a:buClr>
                <a:srgbClr val="001F5F"/>
              </a:buClr>
              <a:buSzPct val="118181"/>
              <a:buChar char="-"/>
              <a:tabLst>
                <a:tab pos="890905" algn="l"/>
              </a:tabLst>
            </a:pPr>
            <a:r>
              <a:rPr sz="2200" dirty="0">
                <a:latin typeface="Times New Roman"/>
                <a:cs typeface="Times New Roman"/>
              </a:rPr>
              <a:t>may</a:t>
            </a:r>
            <a:r>
              <a:rPr sz="2200" spc="60" dirty="0">
                <a:latin typeface="Times New Roman"/>
                <a:cs typeface="Times New Roman"/>
              </a:rPr>
              <a:t> </a:t>
            </a:r>
            <a:r>
              <a:rPr sz="2200" dirty="0">
                <a:latin typeface="Times New Roman"/>
                <a:cs typeface="Times New Roman"/>
              </a:rPr>
              <a:t>harvested</a:t>
            </a:r>
            <a:r>
              <a:rPr sz="2200" spc="25" dirty="0">
                <a:latin typeface="Times New Roman"/>
                <a:cs typeface="Times New Roman"/>
              </a:rPr>
              <a:t> </a:t>
            </a:r>
            <a:r>
              <a:rPr sz="2200" spc="60" dirty="0">
                <a:latin typeface="Times New Roman"/>
                <a:cs typeface="Times New Roman"/>
              </a:rPr>
              <a:t>unripe</a:t>
            </a:r>
            <a:r>
              <a:rPr sz="2200" spc="70" dirty="0">
                <a:latin typeface="Times New Roman"/>
                <a:cs typeface="Times New Roman"/>
              </a:rPr>
              <a:t> </a:t>
            </a:r>
            <a:r>
              <a:rPr sz="2200" spc="50" dirty="0">
                <a:latin typeface="Times New Roman"/>
                <a:cs typeface="Times New Roman"/>
              </a:rPr>
              <a:t>(but</a:t>
            </a:r>
            <a:r>
              <a:rPr sz="2200" spc="55" dirty="0">
                <a:latin typeface="Times New Roman"/>
                <a:cs typeface="Times New Roman"/>
              </a:rPr>
              <a:t> </a:t>
            </a:r>
            <a:r>
              <a:rPr sz="2200" spc="-10" dirty="0">
                <a:latin typeface="Times New Roman"/>
                <a:cs typeface="Times New Roman"/>
              </a:rPr>
              <a:t>mature).</a:t>
            </a:r>
            <a:endParaRPr sz="2200">
              <a:latin typeface="Times New Roman"/>
              <a:cs typeface="Times New Roman"/>
            </a:endParaRPr>
          </a:p>
          <a:p>
            <a:pPr marL="895350" lvl="1" indent="-184785">
              <a:lnSpc>
                <a:spcPts val="2510"/>
              </a:lnSpc>
              <a:spcBef>
                <a:spcPts val="280"/>
              </a:spcBef>
              <a:buChar char="-"/>
              <a:tabLst>
                <a:tab pos="895350" algn="l"/>
              </a:tabLst>
            </a:pPr>
            <a:r>
              <a:rPr sz="2200" dirty="0">
                <a:latin typeface="Times New Roman"/>
                <a:cs typeface="Times New Roman"/>
              </a:rPr>
              <a:t>Upon</a:t>
            </a:r>
            <a:r>
              <a:rPr sz="2200" spc="75" dirty="0">
                <a:latin typeface="Times New Roman"/>
                <a:cs typeface="Times New Roman"/>
              </a:rPr>
              <a:t> </a:t>
            </a:r>
            <a:r>
              <a:rPr sz="2200" dirty="0">
                <a:latin typeface="Times New Roman"/>
                <a:cs typeface="Times New Roman"/>
              </a:rPr>
              <a:t>ripening</a:t>
            </a:r>
            <a:r>
              <a:rPr sz="2200" spc="50" dirty="0">
                <a:latin typeface="Times New Roman"/>
                <a:cs typeface="Times New Roman"/>
              </a:rPr>
              <a:t> </a:t>
            </a:r>
            <a:r>
              <a:rPr sz="2200" dirty="0">
                <a:latin typeface="Times New Roman"/>
                <a:cs typeface="Times New Roman"/>
              </a:rPr>
              <a:t>they</a:t>
            </a:r>
            <a:r>
              <a:rPr sz="2200" spc="30" dirty="0">
                <a:latin typeface="Times New Roman"/>
                <a:cs typeface="Times New Roman"/>
              </a:rPr>
              <a:t> </a:t>
            </a:r>
            <a:r>
              <a:rPr sz="2200" dirty="0">
                <a:latin typeface="Times New Roman"/>
                <a:cs typeface="Times New Roman"/>
              </a:rPr>
              <a:t>will</a:t>
            </a:r>
            <a:r>
              <a:rPr sz="2200" spc="60" dirty="0">
                <a:latin typeface="Times New Roman"/>
                <a:cs typeface="Times New Roman"/>
              </a:rPr>
              <a:t> </a:t>
            </a:r>
            <a:r>
              <a:rPr sz="2200" dirty="0">
                <a:latin typeface="Times New Roman"/>
                <a:cs typeface="Times New Roman"/>
              </a:rPr>
              <a:t>develop</a:t>
            </a:r>
            <a:r>
              <a:rPr sz="2200" spc="60" dirty="0">
                <a:latin typeface="Times New Roman"/>
                <a:cs typeface="Times New Roman"/>
              </a:rPr>
              <a:t> </a:t>
            </a:r>
            <a:r>
              <a:rPr sz="2200" dirty="0">
                <a:latin typeface="Times New Roman"/>
                <a:cs typeface="Times New Roman"/>
              </a:rPr>
              <a:t>the</a:t>
            </a:r>
            <a:r>
              <a:rPr sz="2200" spc="50" dirty="0">
                <a:latin typeface="Times New Roman"/>
                <a:cs typeface="Times New Roman"/>
              </a:rPr>
              <a:t> </a:t>
            </a:r>
            <a:r>
              <a:rPr sz="2200" dirty="0">
                <a:latin typeface="Times New Roman"/>
                <a:cs typeface="Times New Roman"/>
              </a:rPr>
              <a:t>desirable</a:t>
            </a:r>
            <a:r>
              <a:rPr sz="2200" spc="65" dirty="0">
                <a:latin typeface="Times New Roman"/>
                <a:cs typeface="Times New Roman"/>
              </a:rPr>
              <a:t> </a:t>
            </a:r>
            <a:r>
              <a:rPr sz="2200" spc="-10" dirty="0">
                <a:latin typeface="Times New Roman"/>
                <a:cs typeface="Times New Roman"/>
              </a:rPr>
              <a:t>attributes</a:t>
            </a:r>
            <a:endParaRPr sz="2200">
              <a:latin typeface="Times New Roman"/>
              <a:cs typeface="Times New Roman"/>
            </a:endParaRPr>
          </a:p>
          <a:p>
            <a:pPr marL="922019">
              <a:lnSpc>
                <a:spcPts val="2510"/>
              </a:lnSpc>
            </a:pPr>
            <a:r>
              <a:rPr sz="2200" dirty="0">
                <a:latin typeface="Times New Roman"/>
                <a:cs typeface="Times New Roman"/>
              </a:rPr>
              <a:t>(i.e.</a:t>
            </a:r>
            <a:r>
              <a:rPr sz="2200" spc="15" dirty="0">
                <a:latin typeface="Times New Roman"/>
                <a:cs typeface="Times New Roman"/>
              </a:rPr>
              <a:t> </a:t>
            </a:r>
            <a:r>
              <a:rPr sz="2200" dirty="0">
                <a:latin typeface="Times New Roman"/>
                <a:cs typeface="Times New Roman"/>
              </a:rPr>
              <a:t>sweet,</a:t>
            </a:r>
            <a:r>
              <a:rPr sz="2200" spc="-5" dirty="0">
                <a:latin typeface="Times New Roman"/>
                <a:cs typeface="Times New Roman"/>
              </a:rPr>
              <a:t> </a:t>
            </a:r>
            <a:r>
              <a:rPr sz="2200" dirty="0">
                <a:latin typeface="Times New Roman"/>
                <a:cs typeface="Times New Roman"/>
              </a:rPr>
              <a:t>soft,</a:t>
            </a:r>
            <a:r>
              <a:rPr sz="2200" spc="50" dirty="0">
                <a:latin typeface="Times New Roman"/>
                <a:cs typeface="Times New Roman"/>
              </a:rPr>
              <a:t> </a:t>
            </a:r>
            <a:r>
              <a:rPr sz="2200" dirty="0">
                <a:latin typeface="Times New Roman"/>
                <a:cs typeface="Times New Roman"/>
              </a:rPr>
              <a:t>aromatic)</a:t>
            </a:r>
            <a:r>
              <a:rPr sz="2200" spc="5" dirty="0">
                <a:latin typeface="Times New Roman"/>
                <a:cs typeface="Times New Roman"/>
              </a:rPr>
              <a:t> </a:t>
            </a:r>
            <a:r>
              <a:rPr sz="2200" dirty="0">
                <a:latin typeface="Times New Roman"/>
                <a:cs typeface="Times New Roman"/>
              </a:rPr>
              <a:t>of</a:t>
            </a:r>
            <a:r>
              <a:rPr sz="2200" spc="204" dirty="0">
                <a:latin typeface="Times New Roman"/>
                <a:cs typeface="Times New Roman"/>
              </a:rPr>
              <a:t> </a:t>
            </a:r>
            <a:r>
              <a:rPr sz="2200" dirty="0">
                <a:latin typeface="Times New Roman"/>
                <a:cs typeface="Times New Roman"/>
              </a:rPr>
              <a:t>a</a:t>
            </a:r>
            <a:r>
              <a:rPr sz="2200" spc="10" dirty="0">
                <a:latin typeface="Times New Roman"/>
                <a:cs typeface="Times New Roman"/>
              </a:rPr>
              <a:t> </a:t>
            </a:r>
            <a:r>
              <a:rPr sz="2200" dirty="0">
                <a:latin typeface="Times New Roman"/>
                <a:cs typeface="Times New Roman"/>
              </a:rPr>
              <a:t>ripe</a:t>
            </a:r>
            <a:r>
              <a:rPr sz="2200" spc="20" dirty="0">
                <a:latin typeface="Times New Roman"/>
                <a:cs typeface="Times New Roman"/>
              </a:rPr>
              <a:t> </a:t>
            </a:r>
            <a:r>
              <a:rPr sz="2200" spc="-10" dirty="0">
                <a:latin typeface="Times New Roman"/>
                <a:cs typeface="Times New Roman"/>
              </a:rPr>
              <a:t>fruit</a:t>
            </a:r>
            <a:endParaRPr sz="2200">
              <a:latin typeface="Times New Roman"/>
              <a:cs typeface="Times New Roman"/>
            </a:endParaRPr>
          </a:p>
          <a:p>
            <a:pPr marL="782320">
              <a:lnSpc>
                <a:spcPct val="100000"/>
              </a:lnSpc>
              <a:spcBef>
                <a:spcPts val="165"/>
              </a:spcBef>
            </a:pPr>
            <a:r>
              <a:rPr sz="2200" spc="150" dirty="0">
                <a:latin typeface="Times New Roman"/>
                <a:cs typeface="Times New Roman"/>
              </a:rPr>
              <a:t>-</a:t>
            </a:r>
            <a:r>
              <a:rPr sz="2200" spc="-40" dirty="0">
                <a:latin typeface="Times New Roman"/>
                <a:cs typeface="Times New Roman"/>
              </a:rPr>
              <a:t> </a:t>
            </a:r>
            <a:r>
              <a:rPr sz="2300" i="1" spc="-80" dirty="0">
                <a:latin typeface="Times New Roman"/>
                <a:cs typeface="Times New Roman"/>
              </a:rPr>
              <a:t>e.g.</a:t>
            </a:r>
            <a:r>
              <a:rPr sz="2300" i="1" spc="-35" dirty="0">
                <a:latin typeface="Times New Roman"/>
                <a:cs typeface="Times New Roman"/>
              </a:rPr>
              <a:t> </a:t>
            </a:r>
            <a:r>
              <a:rPr sz="2300" i="1" spc="-65" dirty="0">
                <a:latin typeface="Times New Roman"/>
                <a:cs typeface="Times New Roman"/>
              </a:rPr>
              <a:t>mango,</a:t>
            </a:r>
            <a:r>
              <a:rPr sz="2300" i="1" spc="-60" dirty="0">
                <a:latin typeface="Times New Roman"/>
                <a:cs typeface="Times New Roman"/>
              </a:rPr>
              <a:t> </a:t>
            </a:r>
            <a:r>
              <a:rPr sz="2300" i="1" spc="-40" dirty="0">
                <a:latin typeface="Times New Roman"/>
                <a:cs typeface="Times New Roman"/>
              </a:rPr>
              <a:t>banana</a:t>
            </a:r>
            <a:r>
              <a:rPr sz="2300" i="1" spc="-80" dirty="0">
                <a:latin typeface="Times New Roman"/>
                <a:cs typeface="Times New Roman"/>
              </a:rPr>
              <a:t> </a:t>
            </a:r>
            <a:r>
              <a:rPr sz="2300" i="1" dirty="0">
                <a:latin typeface="Times New Roman"/>
                <a:cs typeface="Times New Roman"/>
              </a:rPr>
              <a:t>and</a:t>
            </a:r>
            <a:r>
              <a:rPr sz="2300" i="1" spc="-55" dirty="0">
                <a:latin typeface="Times New Roman"/>
                <a:cs typeface="Times New Roman"/>
              </a:rPr>
              <a:t> </a:t>
            </a:r>
            <a:r>
              <a:rPr sz="2300" i="1" spc="-10" dirty="0">
                <a:latin typeface="Times New Roman"/>
                <a:cs typeface="Times New Roman"/>
              </a:rPr>
              <a:t>papaya</a:t>
            </a:r>
            <a:endParaRPr sz="2300">
              <a:latin typeface="Times New Roman"/>
              <a:cs typeface="Times New Roman"/>
            </a:endParaRPr>
          </a:p>
          <a:p>
            <a:pPr>
              <a:lnSpc>
                <a:spcPct val="100000"/>
              </a:lnSpc>
              <a:spcBef>
                <a:spcPts val="535"/>
              </a:spcBef>
            </a:pPr>
            <a:endParaRPr sz="2300">
              <a:latin typeface="Times New Roman"/>
              <a:cs typeface="Times New Roman"/>
            </a:endParaRPr>
          </a:p>
          <a:p>
            <a:pPr marL="370205" indent="-357505">
              <a:lnSpc>
                <a:spcPct val="100000"/>
              </a:lnSpc>
              <a:buClr>
                <a:srgbClr val="0AD0D9"/>
              </a:buClr>
              <a:buSzPct val="94230"/>
              <a:buFont typeface="Wingdings"/>
              <a:buChar char=""/>
              <a:tabLst>
                <a:tab pos="370205" algn="l"/>
              </a:tabLst>
            </a:pPr>
            <a:r>
              <a:rPr sz="2600" dirty="0">
                <a:solidFill>
                  <a:srgbClr val="001F5F"/>
                </a:solidFill>
                <a:latin typeface="Times New Roman"/>
                <a:cs typeface="Times New Roman"/>
              </a:rPr>
              <a:t>Non-climacteric</a:t>
            </a:r>
            <a:r>
              <a:rPr sz="2600" spc="305" dirty="0">
                <a:solidFill>
                  <a:srgbClr val="001F5F"/>
                </a:solidFill>
                <a:latin typeface="Times New Roman"/>
                <a:cs typeface="Times New Roman"/>
              </a:rPr>
              <a:t> </a:t>
            </a:r>
            <a:r>
              <a:rPr sz="2600" spc="-10" dirty="0">
                <a:solidFill>
                  <a:srgbClr val="001F5F"/>
                </a:solidFill>
                <a:latin typeface="Times New Roman"/>
                <a:cs typeface="Times New Roman"/>
              </a:rPr>
              <a:t>fruits</a:t>
            </a:r>
            <a:endParaRPr sz="2600">
              <a:latin typeface="Times New Roman"/>
              <a:cs typeface="Times New Roman"/>
            </a:endParaRPr>
          </a:p>
          <a:p>
            <a:pPr marL="972185" marR="649605" lvl="1" indent="-215265">
              <a:lnSpc>
                <a:spcPct val="91200"/>
              </a:lnSpc>
              <a:spcBef>
                <a:spcPts val="580"/>
              </a:spcBef>
              <a:buClr>
                <a:srgbClr val="001F5F"/>
              </a:buClr>
              <a:buSzPct val="118181"/>
              <a:buChar char="-"/>
              <a:tabLst>
                <a:tab pos="990600" algn="l"/>
              </a:tabLst>
            </a:pPr>
            <a:r>
              <a:rPr sz="2200" dirty="0">
                <a:solidFill>
                  <a:srgbClr val="4E341A"/>
                </a:solidFill>
                <a:latin typeface="Times New Roman"/>
                <a:cs typeface="Times New Roman"/>
              </a:rPr>
              <a:t>fruits</a:t>
            </a:r>
            <a:r>
              <a:rPr sz="2200" spc="55" dirty="0">
                <a:solidFill>
                  <a:srgbClr val="4E341A"/>
                </a:solidFill>
                <a:latin typeface="Times New Roman"/>
                <a:cs typeface="Times New Roman"/>
              </a:rPr>
              <a:t> that</a:t>
            </a:r>
            <a:r>
              <a:rPr sz="2200" spc="10" dirty="0">
                <a:solidFill>
                  <a:srgbClr val="4E341A"/>
                </a:solidFill>
                <a:latin typeface="Times New Roman"/>
                <a:cs typeface="Times New Roman"/>
              </a:rPr>
              <a:t> </a:t>
            </a:r>
            <a:r>
              <a:rPr sz="2200" dirty="0">
                <a:solidFill>
                  <a:srgbClr val="4E341A"/>
                </a:solidFill>
                <a:latin typeface="Times New Roman"/>
                <a:cs typeface="Times New Roman"/>
              </a:rPr>
              <a:t>do</a:t>
            </a:r>
            <a:r>
              <a:rPr sz="2200" spc="55" dirty="0">
                <a:solidFill>
                  <a:srgbClr val="4E341A"/>
                </a:solidFill>
                <a:latin typeface="Times New Roman"/>
                <a:cs typeface="Times New Roman"/>
              </a:rPr>
              <a:t> </a:t>
            </a:r>
            <a:r>
              <a:rPr sz="2200" dirty="0">
                <a:solidFill>
                  <a:srgbClr val="4E341A"/>
                </a:solidFill>
                <a:latin typeface="Times New Roman"/>
                <a:cs typeface="Times New Roman"/>
              </a:rPr>
              <a:t>not</a:t>
            </a:r>
            <a:r>
              <a:rPr sz="2200" spc="40" dirty="0">
                <a:solidFill>
                  <a:srgbClr val="4E341A"/>
                </a:solidFill>
                <a:latin typeface="Times New Roman"/>
                <a:cs typeface="Times New Roman"/>
              </a:rPr>
              <a:t> </a:t>
            </a:r>
            <a:r>
              <a:rPr sz="2200" spc="50" dirty="0">
                <a:solidFill>
                  <a:srgbClr val="4E341A"/>
                </a:solidFill>
                <a:latin typeface="Times New Roman"/>
                <a:cs typeface="Times New Roman"/>
              </a:rPr>
              <a:t>ripen</a:t>
            </a:r>
            <a:r>
              <a:rPr sz="2200" spc="60" dirty="0">
                <a:solidFill>
                  <a:srgbClr val="4E341A"/>
                </a:solidFill>
                <a:latin typeface="Times New Roman"/>
                <a:cs typeface="Times New Roman"/>
              </a:rPr>
              <a:t> </a:t>
            </a:r>
            <a:r>
              <a:rPr sz="2200" dirty="0">
                <a:solidFill>
                  <a:srgbClr val="4E341A"/>
                </a:solidFill>
                <a:latin typeface="Times New Roman"/>
                <a:cs typeface="Times New Roman"/>
              </a:rPr>
              <a:t>(no</a:t>
            </a:r>
            <a:r>
              <a:rPr sz="2200" spc="15" dirty="0">
                <a:solidFill>
                  <a:srgbClr val="4E341A"/>
                </a:solidFill>
                <a:latin typeface="Times New Roman"/>
                <a:cs typeface="Times New Roman"/>
              </a:rPr>
              <a:t> </a:t>
            </a:r>
            <a:r>
              <a:rPr sz="2200" dirty="0">
                <a:solidFill>
                  <a:srgbClr val="4E341A"/>
                </a:solidFill>
                <a:latin typeface="Times New Roman"/>
                <a:cs typeface="Times New Roman"/>
              </a:rPr>
              <a:t>softening,</a:t>
            </a:r>
            <a:r>
              <a:rPr sz="2200" spc="70" dirty="0">
                <a:solidFill>
                  <a:srgbClr val="4E341A"/>
                </a:solidFill>
                <a:latin typeface="Times New Roman"/>
                <a:cs typeface="Times New Roman"/>
              </a:rPr>
              <a:t> </a:t>
            </a:r>
            <a:r>
              <a:rPr sz="2200" spc="-10" dirty="0">
                <a:solidFill>
                  <a:srgbClr val="4E341A"/>
                </a:solidFill>
                <a:latin typeface="Times New Roman"/>
                <a:cs typeface="Times New Roman"/>
              </a:rPr>
              <a:t>sweetening, 	</a:t>
            </a:r>
            <a:r>
              <a:rPr sz="2200" dirty="0">
                <a:solidFill>
                  <a:srgbClr val="4E341A"/>
                </a:solidFill>
                <a:latin typeface="Times New Roman"/>
                <a:cs typeface="Times New Roman"/>
              </a:rPr>
              <a:t>aroma,</a:t>
            </a:r>
            <a:r>
              <a:rPr sz="2200" spc="105" dirty="0">
                <a:solidFill>
                  <a:srgbClr val="4E341A"/>
                </a:solidFill>
                <a:latin typeface="Times New Roman"/>
                <a:cs typeface="Times New Roman"/>
              </a:rPr>
              <a:t> </a:t>
            </a:r>
            <a:r>
              <a:rPr sz="2200" dirty="0">
                <a:solidFill>
                  <a:srgbClr val="4E341A"/>
                </a:solidFill>
                <a:latin typeface="Times New Roman"/>
                <a:cs typeface="Times New Roman"/>
              </a:rPr>
              <a:t>climacteric,</a:t>
            </a:r>
            <a:r>
              <a:rPr sz="2200" spc="135" dirty="0">
                <a:solidFill>
                  <a:srgbClr val="4E341A"/>
                </a:solidFill>
                <a:latin typeface="Times New Roman"/>
                <a:cs typeface="Times New Roman"/>
              </a:rPr>
              <a:t> </a:t>
            </a:r>
            <a:r>
              <a:rPr sz="2200" dirty="0">
                <a:solidFill>
                  <a:srgbClr val="4E341A"/>
                </a:solidFill>
                <a:latin typeface="Times New Roman"/>
                <a:cs typeface="Times New Roman"/>
              </a:rPr>
              <a:t>ethylene</a:t>
            </a:r>
            <a:r>
              <a:rPr sz="2200" spc="70" dirty="0">
                <a:solidFill>
                  <a:srgbClr val="4E341A"/>
                </a:solidFill>
                <a:latin typeface="Times New Roman"/>
                <a:cs typeface="Times New Roman"/>
              </a:rPr>
              <a:t> </a:t>
            </a:r>
            <a:r>
              <a:rPr sz="2200" spc="-10" dirty="0">
                <a:solidFill>
                  <a:srgbClr val="4E341A"/>
                </a:solidFill>
                <a:latin typeface="Times New Roman"/>
                <a:cs typeface="Times New Roman"/>
              </a:rPr>
              <a:t>evolution)</a:t>
            </a:r>
            <a:endParaRPr sz="2200">
              <a:latin typeface="Times New Roman"/>
              <a:cs typeface="Times New Roman"/>
            </a:endParaRPr>
          </a:p>
          <a:p>
            <a:pPr marL="964565" lvl="1" indent="-182245">
              <a:lnSpc>
                <a:spcPct val="100000"/>
              </a:lnSpc>
              <a:spcBef>
                <a:spcPts val="280"/>
              </a:spcBef>
              <a:buChar char="-"/>
              <a:tabLst>
                <a:tab pos="964565" algn="l"/>
              </a:tabLst>
            </a:pPr>
            <a:r>
              <a:rPr sz="2200" spc="50" dirty="0">
                <a:solidFill>
                  <a:srgbClr val="4E341A"/>
                </a:solidFill>
                <a:latin typeface="Times New Roman"/>
                <a:cs typeface="Times New Roman"/>
              </a:rPr>
              <a:t>that</a:t>
            </a:r>
            <a:r>
              <a:rPr sz="2200" spc="35" dirty="0">
                <a:solidFill>
                  <a:srgbClr val="4E341A"/>
                </a:solidFill>
                <a:latin typeface="Times New Roman"/>
                <a:cs typeface="Times New Roman"/>
              </a:rPr>
              <a:t> </a:t>
            </a:r>
            <a:r>
              <a:rPr sz="2200" spc="60" dirty="0">
                <a:solidFill>
                  <a:srgbClr val="4E341A"/>
                </a:solidFill>
                <a:latin typeface="Times New Roman"/>
                <a:cs typeface="Times New Roman"/>
              </a:rPr>
              <a:t>are</a:t>
            </a:r>
            <a:r>
              <a:rPr sz="2200" spc="35" dirty="0">
                <a:solidFill>
                  <a:srgbClr val="4E341A"/>
                </a:solidFill>
                <a:latin typeface="Times New Roman"/>
                <a:cs typeface="Times New Roman"/>
              </a:rPr>
              <a:t> </a:t>
            </a:r>
            <a:r>
              <a:rPr sz="2200" dirty="0">
                <a:solidFill>
                  <a:srgbClr val="4E341A"/>
                </a:solidFill>
                <a:latin typeface="Times New Roman"/>
                <a:cs typeface="Times New Roman"/>
              </a:rPr>
              <a:t>not</a:t>
            </a:r>
            <a:r>
              <a:rPr sz="2200" spc="35" dirty="0">
                <a:solidFill>
                  <a:srgbClr val="4E341A"/>
                </a:solidFill>
                <a:latin typeface="Times New Roman"/>
                <a:cs typeface="Times New Roman"/>
              </a:rPr>
              <a:t> </a:t>
            </a:r>
            <a:r>
              <a:rPr sz="2200" spc="-10" dirty="0">
                <a:solidFill>
                  <a:srgbClr val="4E341A"/>
                </a:solidFill>
                <a:latin typeface="Times New Roman"/>
                <a:cs typeface="Times New Roman"/>
              </a:rPr>
              <a:t>fully</a:t>
            </a:r>
            <a:r>
              <a:rPr sz="2200" spc="40" dirty="0">
                <a:solidFill>
                  <a:srgbClr val="4E341A"/>
                </a:solidFill>
                <a:latin typeface="Times New Roman"/>
                <a:cs typeface="Times New Roman"/>
              </a:rPr>
              <a:t> </a:t>
            </a:r>
            <a:r>
              <a:rPr sz="2200" spc="55" dirty="0">
                <a:solidFill>
                  <a:srgbClr val="4E341A"/>
                </a:solidFill>
                <a:latin typeface="Times New Roman"/>
                <a:cs typeface="Times New Roman"/>
              </a:rPr>
              <a:t>mature</a:t>
            </a:r>
            <a:r>
              <a:rPr sz="2200" spc="50" dirty="0">
                <a:solidFill>
                  <a:srgbClr val="4E341A"/>
                </a:solidFill>
                <a:latin typeface="Times New Roman"/>
                <a:cs typeface="Times New Roman"/>
              </a:rPr>
              <a:t> </a:t>
            </a:r>
            <a:r>
              <a:rPr sz="2200" dirty="0">
                <a:solidFill>
                  <a:srgbClr val="4E341A"/>
                </a:solidFill>
                <a:latin typeface="Times New Roman"/>
                <a:cs typeface="Times New Roman"/>
              </a:rPr>
              <a:t>at</a:t>
            </a:r>
            <a:r>
              <a:rPr sz="2200" spc="35" dirty="0">
                <a:solidFill>
                  <a:srgbClr val="4E341A"/>
                </a:solidFill>
                <a:latin typeface="Times New Roman"/>
                <a:cs typeface="Times New Roman"/>
              </a:rPr>
              <a:t> </a:t>
            </a:r>
            <a:r>
              <a:rPr sz="2200" dirty="0">
                <a:solidFill>
                  <a:srgbClr val="4E341A"/>
                </a:solidFill>
                <a:latin typeface="Times New Roman"/>
                <a:cs typeface="Times New Roman"/>
              </a:rPr>
              <a:t>harvest</a:t>
            </a:r>
            <a:r>
              <a:rPr sz="2200" spc="20" dirty="0">
                <a:solidFill>
                  <a:srgbClr val="4E341A"/>
                </a:solidFill>
                <a:latin typeface="Times New Roman"/>
                <a:cs typeface="Times New Roman"/>
              </a:rPr>
              <a:t> </a:t>
            </a:r>
            <a:r>
              <a:rPr sz="2200" spc="155" dirty="0">
                <a:solidFill>
                  <a:srgbClr val="4E341A"/>
                </a:solidFill>
                <a:latin typeface="Times New Roman"/>
                <a:cs typeface="Times New Roman"/>
              </a:rPr>
              <a:t>--</a:t>
            </a:r>
            <a:r>
              <a:rPr sz="2200" spc="150" dirty="0">
                <a:solidFill>
                  <a:srgbClr val="4E341A"/>
                </a:solidFill>
                <a:latin typeface="Times New Roman"/>
                <a:cs typeface="Times New Roman"/>
              </a:rPr>
              <a:t>-</a:t>
            </a:r>
            <a:r>
              <a:rPr sz="2200" spc="70" dirty="0">
                <a:solidFill>
                  <a:srgbClr val="4E341A"/>
                </a:solidFill>
                <a:latin typeface="Times New Roman"/>
                <a:cs typeface="Times New Roman"/>
              </a:rPr>
              <a:t> </a:t>
            </a:r>
            <a:r>
              <a:rPr sz="2200" dirty="0">
                <a:solidFill>
                  <a:srgbClr val="4E341A"/>
                </a:solidFill>
                <a:latin typeface="Times New Roman"/>
                <a:cs typeface="Times New Roman"/>
              </a:rPr>
              <a:t>will</a:t>
            </a:r>
            <a:r>
              <a:rPr sz="2200" spc="45" dirty="0">
                <a:solidFill>
                  <a:srgbClr val="4E341A"/>
                </a:solidFill>
                <a:latin typeface="Times New Roman"/>
                <a:cs typeface="Times New Roman"/>
              </a:rPr>
              <a:t> </a:t>
            </a:r>
            <a:r>
              <a:rPr sz="2200" dirty="0">
                <a:solidFill>
                  <a:srgbClr val="4E341A"/>
                </a:solidFill>
                <a:latin typeface="Times New Roman"/>
                <a:cs typeface="Times New Roman"/>
              </a:rPr>
              <a:t>not</a:t>
            </a:r>
            <a:r>
              <a:rPr sz="2200" spc="35" dirty="0">
                <a:solidFill>
                  <a:srgbClr val="4E341A"/>
                </a:solidFill>
                <a:latin typeface="Times New Roman"/>
                <a:cs typeface="Times New Roman"/>
              </a:rPr>
              <a:t> </a:t>
            </a:r>
            <a:r>
              <a:rPr sz="2200" spc="-20" dirty="0">
                <a:solidFill>
                  <a:srgbClr val="4E341A"/>
                </a:solidFill>
                <a:latin typeface="Times New Roman"/>
                <a:cs typeface="Times New Roman"/>
              </a:rPr>
              <a:t>open</a:t>
            </a:r>
            <a:endParaRPr sz="2200">
              <a:latin typeface="Times New Roman"/>
              <a:cs typeface="Times New Roman"/>
            </a:endParaRPr>
          </a:p>
          <a:p>
            <a:pPr marL="964565" lvl="1" indent="-182245">
              <a:lnSpc>
                <a:spcPct val="100000"/>
              </a:lnSpc>
              <a:spcBef>
                <a:spcPts val="160"/>
              </a:spcBef>
              <a:buChar char="-"/>
              <a:tabLst>
                <a:tab pos="964565" algn="l"/>
                <a:tab pos="2570480" algn="l"/>
              </a:tabLst>
            </a:pPr>
            <a:r>
              <a:rPr sz="2200" spc="-10" dirty="0">
                <a:solidFill>
                  <a:srgbClr val="4E341A"/>
                </a:solidFill>
                <a:latin typeface="Times New Roman"/>
                <a:cs typeface="Times New Roman"/>
              </a:rPr>
              <a:t>occurrences:</a:t>
            </a:r>
            <a:r>
              <a:rPr sz="2200" dirty="0">
                <a:solidFill>
                  <a:srgbClr val="4E341A"/>
                </a:solidFill>
                <a:latin typeface="Times New Roman"/>
                <a:cs typeface="Times New Roman"/>
              </a:rPr>
              <a:t>	</a:t>
            </a:r>
            <a:r>
              <a:rPr sz="2300" i="1" spc="-20" dirty="0">
                <a:solidFill>
                  <a:srgbClr val="4E341A"/>
                </a:solidFill>
                <a:latin typeface="Times New Roman"/>
                <a:cs typeface="Times New Roman"/>
              </a:rPr>
              <a:t>citrus</a:t>
            </a:r>
            <a:r>
              <a:rPr sz="2300" i="1" spc="-110" dirty="0">
                <a:solidFill>
                  <a:srgbClr val="4E341A"/>
                </a:solidFill>
                <a:latin typeface="Times New Roman"/>
                <a:cs typeface="Times New Roman"/>
              </a:rPr>
              <a:t> </a:t>
            </a:r>
            <a:r>
              <a:rPr sz="2300" i="1" dirty="0">
                <a:solidFill>
                  <a:srgbClr val="4E341A"/>
                </a:solidFill>
                <a:latin typeface="Times New Roman"/>
                <a:cs typeface="Times New Roman"/>
              </a:rPr>
              <a:t>and</a:t>
            </a:r>
            <a:r>
              <a:rPr sz="2300" i="1" spc="-70" dirty="0">
                <a:solidFill>
                  <a:srgbClr val="4E341A"/>
                </a:solidFill>
                <a:latin typeface="Times New Roman"/>
                <a:cs typeface="Times New Roman"/>
              </a:rPr>
              <a:t> </a:t>
            </a:r>
            <a:r>
              <a:rPr sz="2300" i="1" spc="-10" dirty="0">
                <a:solidFill>
                  <a:srgbClr val="4E341A"/>
                </a:solidFill>
                <a:latin typeface="Times New Roman"/>
                <a:cs typeface="Times New Roman"/>
              </a:rPr>
              <a:t>pineapple</a:t>
            </a:r>
            <a:endParaRPr sz="2300">
              <a:latin typeface="Times New Roman"/>
              <a:cs typeface="Times New Roman"/>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4500" y="316227"/>
            <a:ext cx="8030209" cy="6210935"/>
          </a:xfrm>
          <a:prstGeom prst="rect">
            <a:avLst/>
          </a:prstGeom>
        </p:spPr>
        <p:txBody>
          <a:bodyPr vert="horz" wrap="square" lIns="0" tIns="89535" rIns="0" bIns="0" rtlCol="0">
            <a:spAutoFit/>
          </a:bodyPr>
          <a:lstStyle/>
          <a:p>
            <a:pPr marL="584200" indent="-571500" algn="just">
              <a:lnSpc>
                <a:spcPct val="100000"/>
              </a:lnSpc>
              <a:spcBef>
                <a:spcPts val="705"/>
              </a:spcBef>
              <a:buFont typeface="Wingdings"/>
              <a:buChar char=""/>
              <a:tabLst>
                <a:tab pos="584200" algn="l"/>
              </a:tabLst>
            </a:pPr>
            <a:r>
              <a:rPr sz="4000" dirty="0">
                <a:solidFill>
                  <a:srgbClr val="A40020"/>
                </a:solidFill>
                <a:latin typeface="Times New Roman"/>
                <a:cs typeface="Times New Roman"/>
              </a:rPr>
              <a:t>Controlling</a:t>
            </a:r>
            <a:r>
              <a:rPr sz="4000" spc="-30" dirty="0">
                <a:solidFill>
                  <a:srgbClr val="A40020"/>
                </a:solidFill>
                <a:latin typeface="Times New Roman"/>
                <a:cs typeface="Times New Roman"/>
              </a:rPr>
              <a:t> </a:t>
            </a:r>
            <a:r>
              <a:rPr sz="4000" dirty="0">
                <a:solidFill>
                  <a:srgbClr val="A40020"/>
                </a:solidFill>
                <a:latin typeface="Times New Roman"/>
                <a:cs typeface="Times New Roman"/>
              </a:rPr>
              <a:t>of</a:t>
            </a:r>
            <a:r>
              <a:rPr sz="4000" spc="375" dirty="0">
                <a:solidFill>
                  <a:srgbClr val="A40020"/>
                </a:solidFill>
                <a:latin typeface="Times New Roman"/>
                <a:cs typeface="Times New Roman"/>
              </a:rPr>
              <a:t> </a:t>
            </a:r>
            <a:r>
              <a:rPr sz="4000" spc="-10" dirty="0">
                <a:solidFill>
                  <a:srgbClr val="A40020"/>
                </a:solidFill>
                <a:latin typeface="Times New Roman"/>
                <a:cs typeface="Times New Roman"/>
              </a:rPr>
              <a:t>Microbes</a:t>
            </a:r>
            <a:endParaRPr sz="4000">
              <a:latin typeface="Times New Roman"/>
              <a:cs typeface="Times New Roman"/>
            </a:endParaRPr>
          </a:p>
          <a:p>
            <a:pPr marL="372110" marR="17145" lvl="1" indent="-274320" algn="just">
              <a:lnSpc>
                <a:spcPct val="100000"/>
              </a:lnSpc>
              <a:spcBef>
                <a:spcPts val="420"/>
              </a:spcBef>
              <a:buClr>
                <a:srgbClr val="0AD0D9"/>
              </a:buClr>
              <a:buSzPct val="91071"/>
              <a:buFont typeface="Wingdings"/>
              <a:buChar char=""/>
              <a:tabLst>
                <a:tab pos="372110" algn="l"/>
              </a:tabLst>
            </a:pPr>
            <a:r>
              <a:rPr sz="2800" dirty="0">
                <a:solidFill>
                  <a:srgbClr val="001F5F"/>
                </a:solidFill>
                <a:latin typeface="Times New Roman"/>
                <a:cs typeface="Times New Roman"/>
              </a:rPr>
              <a:t>Intact</a:t>
            </a:r>
            <a:r>
              <a:rPr sz="2800" spc="95" dirty="0">
                <a:solidFill>
                  <a:srgbClr val="001F5F"/>
                </a:solidFill>
                <a:latin typeface="Times New Roman"/>
                <a:cs typeface="Times New Roman"/>
              </a:rPr>
              <a:t> </a:t>
            </a:r>
            <a:r>
              <a:rPr sz="2800" dirty="0">
                <a:solidFill>
                  <a:srgbClr val="001F5F"/>
                </a:solidFill>
                <a:latin typeface="Times New Roman"/>
                <a:cs typeface="Times New Roman"/>
              </a:rPr>
              <a:t>fruits</a:t>
            </a:r>
            <a:r>
              <a:rPr sz="2800" spc="114" dirty="0">
                <a:solidFill>
                  <a:srgbClr val="001F5F"/>
                </a:solidFill>
                <a:latin typeface="Times New Roman"/>
                <a:cs typeface="Times New Roman"/>
              </a:rPr>
              <a:t> </a:t>
            </a:r>
            <a:r>
              <a:rPr sz="2800" spc="70" dirty="0">
                <a:solidFill>
                  <a:srgbClr val="001F5F"/>
                </a:solidFill>
                <a:latin typeface="Times New Roman"/>
                <a:cs typeface="Times New Roman"/>
              </a:rPr>
              <a:t>(and</a:t>
            </a:r>
            <a:r>
              <a:rPr sz="2800" spc="110" dirty="0">
                <a:solidFill>
                  <a:srgbClr val="001F5F"/>
                </a:solidFill>
                <a:latin typeface="Times New Roman"/>
                <a:cs typeface="Times New Roman"/>
              </a:rPr>
              <a:t> </a:t>
            </a:r>
            <a:r>
              <a:rPr sz="2800" spc="55" dirty="0">
                <a:solidFill>
                  <a:srgbClr val="001F5F"/>
                </a:solidFill>
                <a:latin typeface="Times New Roman"/>
                <a:cs typeface="Times New Roman"/>
              </a:rPr>
              <a:t>other</a:t>
            </a:r>
            <a:r>
              <a:rPr sz="2800" spc="95" dirty="0">
                <a:solidFill>
                  <a:srgbClr val="001F5F"/>
                </a:solidFill>
                <a:latin typeface="Times New Roman"/>
                <a:cs typeface="Times New Roman"/>
              </a:rPr>
              <a:t> </a:t>
            </a:r>
            <a:r>
              <a:rPr sz="2800" dirty="0">
                <a:solidFill>
                  <a:srgbClr val="001F5F"/>
                </a:solidFill>
                <a:latin typeface="Times New Roman"/>
                <a:cs typeface="Times New Roman"/>
              </a:rPr>
              <a:t>commodities)</a:t>
            </a:r>
            <a:r>
              <a:rPr sz="2800" spc="110" dirty="0">
                <a:solidFill>
                  <a:srgbClr val="001F5F"/>
                </a:solidFill>
                <a:latin typeface="Times New Roman"/>
                <a:cs typeface="Times New Roman"/>
              </a:rPr>
              <a:t> </a:t>
            </a:r>
            <a:r>
              <a:rPr sz="2800" spc="80" dirty="0">
                <a:solidFill>
                  <a:srgbClr val="001F5F"/>
                </a:solidFill>
                <a:latin typeface="Times New Roman"/>
                <a:cs typeface="Times New Roman"/>
              </a:rPr>
              <a:t>are</a:t>
            </a:r>
            <a:r>
              <a:rPr sz="2800" spc="105" dirty="0">
                <a:solidFill>
                  <a:srgbClr val="001F5F"/>
                </a:solidFill>
                <a:latin typeface="Times New Roman"/>
                <a:cs typeface="Times New Roman"/>
              </a:rPr>
              <a:t> </a:t>
            </a:r>
            <a:r>
              <a:rPr sz="2800" dirty="0">
                <a:solidFill>
                  <a:srgbClr val="001F5F"/>
                </a:solidFill>
                <a:latin typeface="Times New Roman"/>
                <a:cs typeface="Times New Roman"/>
              </a:rPr>
              <a:t>resistant</a:t>
            </a:r>
            <a:r>
              <a:rPr sz="2800" spc="125" dirty="0">
                <a:solidFill>
                  <a:srgbClr val="001F5F"/>
                </a:solidFill>
                <a:latin typeface="Times New Roman"/>
                <a:cs typeface="Times New Roman"/>
              </a:rPr>
              <a:t> </a:t>
            </a:r>
            <a:r>
              <a:rPr sz="2800" spc="-25" dirty="0">
                <a:solidFill>
                  <a:srgbClr val="001F5F"/>
                </a:solidFill>
                <a:latin typeface="Times New Roman"/>
                <a:cs typeface="Times New Roman"/>
              </a:rPr>
              <a:t>to </a:t>
            </a:r>
            <a:r>
              <a:rPr sz="2800" spc="-10" dirty="0">
                <a:solidFill>
                  <a:srgbClr val="001F5F"/>
                </a:solidFill>
                <a:latin typeface="Times New Roman"/>
                <a:cs typeface="Times New Roman"/>
              </a:rPr>
              <a:t>microbes:</a:t>
            </a:r>
            <a:endParaRPr sz="2800">
              <a:latin typeface="Times New Roman"/>
              <a:cs typeface="Times New Roman"/>
            </a:endParaRPr>
          </a:p>
          <a:p>
            <a:pPr marL="459740" indent="-361950" algn="just">
              <a:lnSpc>
                <a:spcPct val="100000"/>
              </a:lnSpc>
              <a:spcBef>
                <a:spcPts val="1085"/>
              </a:spcBef>
              <a:buClr>
                <a:srgbClr val="0AD0D9"/>
              </a:buClr>
              <a:buSzPct val="110416"/>
              <a:buFont typeface="Segoe UI Symbol"/>
              <a:buChar char="⚫"/>
              <a:tabLst>
                <a:tab pos="459740" algn="l"/>
              </a:tabLst>
            </a:pPr>
            <a:r>
              <a:rPr sz="2400" spc="-10" dirty="0">
                <a:latin typeface="Times New Roman"/>
                <a:cs typeface="Times New Roman"/>
              </a:rPr>
              <a:t>Example</a:t>
            </a:r>
            <a:endParaRPr sz="2400">
              <a:latin typeface="Times New Roman"/>
              <a:cs typeface="Times New Roman"/>
            </a:endParaRPr>
          </a:p>
          <a:p>
            <a:pPr marL="1317625" marR="5080" algn="just">
              <a:lnSpc>
                <a:spcPct val="100000"/>
              </a:lnSpc>
              <a:spcBef>
                <a:spcPts val="680"/>
              </a:spcBef>
            </a:pPr>
            <a:r>
              <a:rPr sz="2400" dirty="0">
                <a:latin typeface="Times New Roman"/>
                <a:cs typeface="Times New Roman"/>
              </a:rPr>
              <a:t>Anthracnose</a:t>
            </a:r>
            <a:r>
              <a:rPr sz="2400" spc="15" dirty="0">
                <a:latin typeface="Times New Roman"/>
                <a:cs typeface="Times New Roman"/>
              </a:rPr>
              <a:t> </a:t>
            </a:r>
            <a:r>
              <a:rPr sz="2400" dirty="0">
                <a:latin typeface="Times New Roman"/>
                <a:cs typeface="Times New Roman"/>
              </a:rPr>
              <a:t>is seldom</a:t>
            </a:r>
            <a:r>
              <a:rPr sz="2400" spc="-30" dirty="0">
                <a:latin typeface="Times New Roman"/>
                <a:cs typeface="Times New Roman"/>
              </a:rPr>
              <a:t> </a:t>
            </a:r>
            <a:r>
              <a:rPr sz="2400" dirty="0">
                <a:latin typeface="Times New Roman"/>
                <a:cs typeface="Times New Roman"/>
              </a:rPr>
              <a:t>seen</a:t>
            </a:r>
            <a:r>
              <a:rPr sz="2400" spc="-15" dirty="0">
                <a:latin typeface="Times New Roman"/>
                <a:cs typeface="Times New Roman"/>
              </a:rPr>
              <a:t> </a:t>
            </a:r>
            <a:r>
              <a:rPr sz="2400" dirty="0">
                <a:latin typeface="Times New Roman"/>
                <a:cs typeface="Times New Roman"/>
              </a:rPr>
              <a:t>on</a:t>
            </a:r>
            <a:r>
              <a:rPr sz="2400" spc="20" dirty="0">
                <a:latin typeface="Times New Roman"/>
                <a:cs typeface="Times New Roman"/>
              </a:rPr>
              <a:t> </a:t>
            </a:r>
            <a:r>
              <a:rPr sz="2400" spc="50" dirty="0">
                <a:latin typeface="Times New Roman"/>
                <a:cs typeface="Times New Roman"/>
              </a:rPr>
              <a:t>green</a:t>
            </a:r>
            <a:r>
              <a:rPr sz="2400" spc="20" dirty="0">
                <a:latin typeface="Times New Roman"/>
                <a:cs typeface="Times New Roman"/>
              </a:rPr>
              <a:t> </a:t>
            </a:r>
            <a:r>
              <a:rPr sz="2400" dirty="0">
                <a:latin typeface="Times New Roman"/>
                <a:cs typeface="Times New Roman"/>
              </a:rPr>
              <a:t>mangoes</a:t>
            </a:r>
            <a:r>
              <a:rPr sz="2400" spc="20" dirty="0">
                <a:latin typeface="Times New Roman"/>
                <a:cs typeface="Times New Roman"/>
              </a:rPr>
              <a:t> </a:t>
            </a:r>
            <a:r>
              <a:rPr sz="2400" spc="55" dirty="0">
                <a:latin typeface="Times New Roman"/>
                <a:cs typeface="Times New Roman"/>
              </a:rPr>
              <a:t>due</a:t>
            </a:r>
            <a:r>
              <a:rPr sz="2400" dirty="0">
                <a:latin typeface="Times New Roman"/>
                <a:cs typeface="Times New Roman"/>
              </a:rPr>
              <a:t> </a:t>
            </a:r>
            <a:r>
              <a:rPr sz="2400" spc="-25" dirty="0">
                <a:latin typeface="Times New Roman"/>
                <a:cs typeface="Times New Roman"/>
              </a:rPr>
              <a:t>to </a:t>
            </a:r>
            <a:r>
              <a:rPr sz="2400" dirty="0">
                <a:latin typeface="Times New Roman"/>
                <a:cs typeface="Times New Roman"/>
              </a:rPr>
              <a:t>high</a:t>
            </a:r>
            <a:r>
              <a:rPr sz="2400" spc="75" dirty="0">
                <a:latin typeface="Times New Roman"/>
                <a:cs typeface="Times New Roman"/>
              </a:rPr>
              <a:t> </a:t>
            </a:r>
            <a:r>
              <a:rPr sz="2400" dirty="0">
                <a:latin typeface="Times New Roman"/>
                <a:cs typeface="Times New Roman"/>
              </a:rPr>
              <a:t>acid</a:t>
            </a:r>
            <a:r>
              <a:rPr sz="2400" spc="65" dirty="0">
                <a:latin typeface="Times New Roman"/>
                <a:cs typeface="Times New Roman"/>
              </a:rPr>
              <a:t> </a:t>
            </a:r>
            <a:r>
              <a:rPr sz="2400" spc="55" dirty="0">
                <a:latin typeface="Times New Roman"/>
                <a:cs typeface="Times New Roman"/>
              </a:rPr>
              <a:t>content-</a:t>
            </a:r>
            <a:r>
              <a:rPr sz="2400" spc="170" dirty="0">
                <a:latin typeface="Times New Roman"/>
                <a:cs typeface="Times New Roman"/>
              </a:rPr>
              <a:t>-</a:t>
            </a:r>
            <a:r>
              <a:rPr sz="2400" spc="165" dirty="0">
                <a:latin typeface="Times New Roman"/>
                <a:cs typeface="Times New Roman"/>
              </a:rPr>
              <a:t>-</a:t>
            </a:r>
            <a:r>
              <a:rPr sz="2400" spc="65" dirty="0">
                <a:latin typeface="Times New Roman"/>
                <a:cs typeface="Times New Roman"/>
              </a:rPr>
              <a:t> upon</a:t>
            </a:r>
            <a:r>
              <a:rPr sz="2400" spc="80" dirty="0">
                <a:latin typeface="Times New Roman"/>
                <a:cs typeface="Times New Roman"/>
              </a:rPr>
              <a:t> </a:t>
            </a:r>
            <a:r>
              <a:rPr sz="2400" dirty="0">
                <a:latin typeface="Times New Roman"/>
                <a:cs typeface="Times New Roman"/>
              </a:rPr>
              <a:t>ripening,</a:t>
            </a:r>
            <a:r>
              <a:rPr sz="2400" spc="80" dirty="0">
                <a:latin typeface="Times New Roman"/>
                <a:cs typeface="Times New Roman"/>
              </a:rPr>
              <a:t> </a:t>
            </a:r>
            <a:r>
              <a:rPr sz="2400" dirty="0">
                <a:latin typeface="Times New Roman"/>
                <a:cs typeface="Times New Roman"/>
              </a:rPr>
              <a:t>fruits</a:t>
            </a:r>
            <a:r>
              <a:rPr sz="2400" spc="65" dirty="0">
                <a:latin typeface="Times New Roman"/>
                <a:cs typeface="Times New Roman"/>
              </a:rPr>
              <a:t> </a:t>
            </a:r>
            <a:r>
              <a:rPr sz="2400" spc="-20" dirty="0">
                <a:latin typeface="Times New Roman"/>
                <a:cs typeface="Times New Roman"/>
              </a:rPr>
              <a:t>loss</a:t>
            </a:r>
            <a:r>
              <a:rPr sz="2400" spc="60" dirty="0">
                <a:latin typeface="Times New Roman"/>
                <a:cs typeface="Times New Roman"/>
              </a:rPr>
              <a:t> </a:t>
            </a:r>
            <a:r>
              <a:rPr sz="2400" spc="-10" dirty="0">
                <a:latin typeface="Times New Roman"/>
                <a:cs typeface="Times New Roman"/>
              </a:rPr>
              <a:t>acidity, </a:t>
            </a:r>
            <a:r>
              <a:rPr sz="2400" dirty="0">
                <a:latin typeface="Times New Roman"/>
                <a:cs typeface="Times New Roman"/>
              </a:rPr>
              <a:t>become</a:t>
            </a:r>
            <a:r>
              <a:rPr sz="2400" spc="15" dirty="0">
                <a:latin typeface="Times New Roman"/>
                <a:cs typeface="Times New Roman"/>
              </a:rPr>
              <a:t> </a:t>
            </a:r>
            <a:r>
              <a:rPr sz="2400" dirty="0">
                <a:latin typeface="Times New Roman"/>
                <a:cs typeface="Times New Roman"/>
              </a:rPr>
              <a:t>sweet</a:t>
            </a:r>
            <a:r>
              <a:rPr sz="2400" spc="40" dirty="0">
                <a:latin typeface="Times New Roman"/>
                <a:cs typeface="Times New Roman"/>
              </a:rPr>
              <a:t> </a:t>
            </a:r>
            <a:r>
              <a:rPr sz="2400" spc="70" dirty="0">
                <a:latin typeface="Times New Roman"/>
                <a:cs typeface="Times New Roman"/>
              </a:rPr>
              <a:t>and</a:t>
            </a:r>
            <a:r>
              <a:rPr sz="2400" spc="45" dirty="0">
                <a:latin typeface="Times New Roman"/>
                <a:cs typeface="Times New Roman"/>
              </a:rPr>
              <a:t> </a:t>
            </a:r>
            <a:r>
              <a:rPr sz="2400" dirty="0">
                <a:latin typeface="Times New Roman"/>
                <a:cs typeface="Times New Roman"/>
              </a:rPr>
              <a:t>thus</a:t>
            </a:r>
            <a:r>
              <a:rPr sz="2400" spc="40" dirty="0">
                <a:latin typeface="Times New Roman"/>
                <a:cs typeface="Times New Roman"/>
              </a:rPr>
              <a:t> </a:t>
            </a:r>
            <a:r>
              <a:rPr sz="2400" dirty="0">
                <a:latin typeface="Times New Roman"/>
                <a:cs typeface="Times New Roman"/>
              </a:rPr>
              <a:t>susceptible</a:t>
            </a:r>
            <a:r>
              <a:rPr sz="2400" spc="-15" dirty="0">
                <a:latin typeface="Times New Roman"/>
                <a:cs typeface="Times New Roman"/>
              </a:rPr>
              <a:t> </a:t>
            </a:r>
            <a:r>
              <a:rPr sz="2400" dirty="0">
                <a:latin typeface="Times New Roman"/>
                <a:cs typeface="Times New Roman"/>
              </a:rPr>
              <a:t>to</a:t>
            </a:r>
            <a:r>
              <a:rPr sz="2400" spc="40" dirty="0">
                <a:latin typeface="Times New Roman"/>
                <a:cs typeface="Times New Roman"/>
              </a:rPr>
              <a:t> </a:t>
            </a:r>
            <a:r>
              <a:rPr sz="2400" spc="-10" dirty="0">
                <a:latin typeface="Times New Roman"/>
                <a:cs typeface="Times New Roman"/>
              </a:rPr>
              <a:t>microbes.</a:t>
            </a:r>
            <a:endParaRPr sz="2400">
              <a:latin typeface="Times New Roman"/>
              <a:cs typeface="Times New Roman"/>
            </a:endParaRPr>
          </a:p>
          <a:p>
            <a:pPr>
              <a:lnSpc>
                <a:spcPct val="100000"/>
              </a:lnSpc>
              <a:spcBef>
                <a:spcPts val="1345"/>
              </a:spcBef>
            </a:pPr>
            <a:endParaRPr sz="2400">
              <a:latin typeface="Times New Roman"/>
              <a:cs typeface="Times New Roman"/>
            </a:endParaRPr>
          </a:p>
          <a:p>
            <a:pPr marL="372110" marR="464820" indent="-274320">
              <a:lnSpc>
                <a:spcPct val="100000"/>
              </a:lnSpc>
              <a:buClr>
                <a:srgbClr val="0AD0D9"/>
              </a:buClr>
              <a:buSzPct val="91071"/>
              <a:buFont typeface="Wingdings"/>
              <a:buChar char=""/>
              <a:tabLst>
                <a:tab pos="372110" algn="l"/>
              </a:tabLst>
            </a:pPr>
            <a:r>
              <a:rPr sz="2800" spc="-20" dirty="0">
                <a:solidFill>
                  <a:srgbClr val="001F5F"/>
                </a:solidFill>
                <a:latin typeface="Times New Roman"/>
                <a:cs typeface="Times New Roman"/>
              </a:rPr>
              <a:t>Fungicides</a:t>
            </a:r>
            <a:r>
              <a:rPr sz="2800" spc="120" dirty="0">
                <a:solidFill>
                  <a:srgbClr val="001F5F"/>
                </a:solidFill>
                <a:latin typeface="Times New Roman"/>
                <a:cs typeface="Times New Roman"/>
              </a:rPr>
              <a:t> </a:t>
            </a:r>
            <a:r>
              <a:rPr sz="2800" spc="90" dirty="0">
                <a:solidFill>
                  <a:srgbClr val="001F5F"/>
                </a:solidFill>
                <a:latin typeface="Times New Roman"/>
                <a:cs typeface="Times New Roman"/>
              </a:rPr>
              <a:t>and</a:t>
            </a:r>
            <a:r>
              <a:rPr sz="2800" spc="110" dirty="0">
                <a:solidFill>
                  <a:srgbClr val="001F5F"/>
                </a:solidFill>
                <a:latin typeface="Times New Roman"/>
                <a:cs typeface="Times New Roman"/>
              </a:rPr>
              <a:t> </a:t>
            </a:r>
            <a:r>
              <a:rPr sz="2800" dirty="0">
                <a:solidFill>
                  <a:srgbClr val="001F5F"/>
                </a:solidFill>
                <a:latin typeface="Times New Roman"/>
                <a:cs typeface="Times New Roman"/>
              </a:rPr>
              <a:t>disinfectants</a:t>
            </a:r>
            <a:r>
              <a:rPr sz="2800" spc="130" dirty="0">
                <a:solidFill>
                  <a:srgbClr val="001F5F"/>
                </a:solidFill>
                <a:latin typeface="Times New Roman"/>
                <a:cs typeface="Times New Roman"/>
              </a:rPr>
              <a:t> </a:t>
            </a:r>
            <a:r>
              <a:rPr sz="2800" spc="85" dirty="0">
                <a:solidFill>
                  <a:srgbClr val="001F5F"/>
                </a:solidFill>
                <a:latin typeface="Times New Roman"/>
                <a:cs typeface="Times New Roman"/>
              </a:rPr>
              <a:t>are</a:t>
            </a:r>
            <a:r>
              <a:rPr sz="2800" spc="110" dirty="0">
                <a:solidFill>
                  <a:srgbClr val="001F5F"/>
                </a:solidFill>
                <a:latin typeface="Times New Roman"/>
                <a:cs typeface="Times New Roman"/>
              </a:rPr>
              <a:t> </a:t>
            </a:r>
            <a:r>
              <a:rPr sz="2800" dirty="0">
                <a:solidFill>
                  <a:srgbClr val="001F5F"/>
                </a:solidFill>
                <a:latin typeface="Times New Roman"/>
                <a:cs typeface="Times New Roman"/>
              </a:rPr>
              <a:t>recommended</a:t>
            </a:r>
            <a:r>
              <a:rPr sz="2800" spc="140" dirty="0">
                <a:solidFill>
                  <a:srgbClr val="001F5F"/>
                </a:solidFill>
                <a:latin typeface="Times New Roman"/>
                <a:cs typeface="Times New Roman"/>
              </a:rPr>
              <a:t> </a:t>
            </a:r>
            <a:r>
              <a:rPr sz="2800" spc="-25" dirty="0">
                <a:solidFill>
                  <a:srgbClr val="001F5F"/>
                </a:solidFill>
                <a:latin typeface="Times New Roman"/>
                <a:cs typeface="Times New Roman"/>
              </a:rPr>
              <a:t>to </a:t>
            </a:r>
            <a:r>
              <a:rPr sz="2800" dirty="0">
                <a:solidFill>
                  <a:srgbClr val="001F5F"/>
                </a:solidFill>
                <a:latin typeface="Times New Roman"/>
                <a:cs typeface="Times New Roman"/>
              </a:rPr>
              <a:t>control</a:t>
            </a:r>
            <a:r>
              <a:rPr sz="2800" spc="285" dirty="0">
                <a:solidFill>
                  <a:srgbClr val="001F5F"/>
                </a:solidFill>
                <a:latin typeface="Times New Roman"/>
                <a:cs typeface="Times New Roman"/>
              </a:rPr>
              <a:t> </a:t>
            </a:r>
            <a:r>
              <a:rPr sz="2800" dirty="0">
                <a:solidFill>
                  <a:srgbClr val="001F5F"/>
                </a:solidFill>
                <a:latin typeface="Times New Roman"/>
                <a:cs typeface="Times New Roman"/>
              </a:rPr>
              <a:t>postharvest</a:t>
            </a:r>
            <a:r>
              <a:rPr sz="2800" spc="305" dirty="0">
                <a:solidFill>
                  <a:srgbClr val="001F5F"/>
                </a:solidFill>
                <a:latin typeface="Times New Roman"/>
                <a:cs typeface="Times New Roman"/>
              </a:rPr>
              <a:t> </a:t>
            </a:r>
            <a:r>
              <a:rPr sz="2800" spc="-10" dirty="0">
                <a:solidFill>
                  <a:srgbClr val="001F5F"/>
                </a:solidFill>
                <a:latin typeface="Times New Roman"/>
                <a:cs typeface="Times New Roman"/>
              </a:rPr>
              <a:t>diseases</a:t>
            </a:r>
            <a:endParaRPr sz="2800">
              <a:latin typeface="Times New Roman"/>
              <a:cs typeface="Times New Roman"/>
            </a:endParaRPr>
          </a:p>
          <a:p>
            <a:pPr>
              <a:lnSpc>
                <a:spcPct val="100000"/>
              </a:lnSpc>
              <a:spcBef>
                <a:spcPts val="665"/>
              </a:spcBef>
            </a:pPr>
            <a:endParaRPr sz="2800">
              <a:latin typeface="Times New Roman"/>
              <a:cs typeface="Times New Roman"/>
            </a:endParaRPr>
          </a:p>
          <a:p>
            <a:pPr marL="372110" indent="-274320">
              <a:lnSpc>
                <a:spcPct val="100000"/>
              </a:lnSpc>
              <a:buClr>
                <a:srgbClr val="0AD0D9"/>
              </a:buClr>
              <a:buSzPct val="95000"/>
              <a:buFont typeface="Segoe UI Symbol"/>
              <a:buChar char="⚫"/>
              <a:tabLst>
                <a:tab pos="372110" algn="l"/>
              </a:tabLst>
            </a:pPr>
            <a:r>
              <a:rPr sz="2000" dirty="0">
                <a:solidFill>
                  <a:srgbClr val="422C16"/>
                </a:solidFill>
                <a:latin typeface="Times New Roman"/>
                <a:cs typeface="Times New Roman"/>
              </a:rPr>
              <a:t>Calcium</a:t>
            </a:r>
            <a:r>
              <a:rPr sz="2000" spc="35" dirty="0">
                <a:solidFill>
                  <a:srgbClr val="422C16"/>
                </a:solidFill>
                <a:latin typeface="Times New Roman"/>
                <a:cs typeface="Times New Roman"/>
              </a:rPr>
              <a:t> </a:t>
            </a:r>
            <a:r>
              <a:rPr sz="2000" spc="55" dirty="0">
                <a:solidFill>
                  <a:srgbClr val="422C16"/>
                </a:solidFill>
                <a:latin typeface="Times New Roman"/>
                <a:cs typeface="Times New Roman"/>
              </a:rPr>
              <a:t>and</a:t>
            </a:r>
            <a:r>
              <a:rPr sz="2000" spc="50" dirty="0">
                <a:solidFill>
                  <a:srgbClr val="422C16"/>
                </a:solidFill>
                <a:latin typeface="Times New Roman"/>
                <a:cs typeface="Times New Roman"/>
              </a:rPr>
              <a:t> </a:t>
            </a:r>
            <a:r>
              <a:rPr sz="2000" dirty="0">
                <a:solidFill>
                  <a:srgbClr val="422C16"/>
                </a:solidFill>
                <a:latin typeface="Times New Roman"/>
                <a:cs typeface="Times New Roman"/>
              </a:rPr>
              <a:t>sodium</a:t>
            </a:r>
            <a:r>
              <a:rPr sz="2000" spc="35" dirty="0">
                <a:solidFill>
                  <a:srgbClr val="422C16"/>
                </a:solidFill>
                <a:latin typeface="Times New Roman"/>
                <a:cs typeface="Times New Roman"/>
              </a:rPr>
              <a:t> </a:t>
            </a:r>
            <a:r>
              <a:rPr sz="2000" dirty="0">
                <a:solidFill>
                  <a:srgbClr val="422C16"/>
                </a:solidFill>
                <a:latin typeface="Times New Roman"/>
                <a:cs typeface="Times New Roman"/>
              </a:rPr>
              <a:t>hypochloride</a:t>
            </a:r>
            <a:r>
              <a:rPr sz="2000" spc="45" dirty="0">
                <a:solidFill>
                  <a:srgbClr val="422C16"/>
                </a:solidFill>
                <a:latin typeface="Times New Roman"/>
                <a:cs typeface="Times New Roman"/>
              </a:rPr>
              <a:t> </a:t>
            </a:r>
            <a:r>
              <a:rPr sz="2000" spc="150" dirty="0">
                <a:solidFill>
                  <a:srgbClr val="422C16"/>
                </a:solidFill>
                <a:latin typeface="Times New Roman"/>
                <a:cs typeface="Times New Roman"/>
              </a:rPr>
              <a:t>--</a:t>
            </a:r>
            <a:r>
              <a:rPr sz="2000" spc="145" dirty="0">
                <a:solidFill>
                  <a:srgbClr val="422C16"/>
                </a:solidFill>
                <a:latin typeface="Times New Roman"/>
                <a:cs typeface="Times New Roman"/>
              </a:rPr>
              <a:t>-</a:t>
            </a:r>
            <a:r>
              <a:rPr sz="2000" spc="35" dirty="0">
                <a:solidFill>
                  <a:srgbClr val="422C16"/>
                </a:solidFill>
                <a:latin typeface="Times New Roman"/>
                <a:cs typeface="Times New Roman"/>
              </a:rPr>
              <a:t> </a:t>
            </a:r>
            <a:r>
              <a:rPr sz="2000" spc="-10" dirty="0">
                <a:solidFill>
                  <a:srgbClr val="422C16"/>
                </a:solidFill>
                <a:latin typeface="Times New Roman"/>
                <a:cs typeface="Times New Roman"/>
              </a:rPr>
              <a:t>pesticides</a:t>
            </a:r>
            <a:endParaRPr sz="2000">
              <a:latin typeface="Times New Roman"/>
              <a:cs typeface="Times New Roman"/>
            </a:endParaRPr>
          </a:p>
          <a:p>
            <a:pPr marL="372110" indent="-274320">
              <a:lnSpc>
                <a:spcPct val="100000"/>
              </a:lnSpc>
              <a:spcBef>
                <a:spcPts val="480"/>
              </a:spcBef>
              <a:buClr>
                <a:srgbClr val="0AD0D9"/>
              </a:buClr>
              <a:buSzPct val="95000"/>
              <a:buFont typeface="Segoe UI Symbol"/>
              <a:buChar char="⚫"/>
              <a:tabLst>
                <a:tab pos="372110" algn="l"/>
              </a:tabLst>
            </a:pPr>
            <a:r>
              <a:rPr sz="2000" dirty="0">
                <a:solidFill>
                  <a:srgbClr val="422C16"/>
                </a:solidFill>
                <a:latin typeface="Times New Roman"/>
                <a:cs typeface="Times New Roman"/>
              </a:rPr>
              <a:t>Water</a:t>
            </a:r>
            <a:r>
              <a:rPr sz="2000" spc="95" dirty="0">
                <a:solidFill>
                  <a:srgbClr val="422C16"/>
                </a:solidFill>
                <a:latin typeface="Times New Roman"/>
                <a:cs typeface="Times New Roman"/>
              </a:rPr>
              <a:t> </a:t>
            </a:r>
            <a:r>
              <a:rPr sz="2000" dirty="0">
                <a:solidFill>
                  <a:srgbClr val="422C16"/>
                </a:solidFill>
                <a:latin typeface="Times New Roman"/>
                <a:cs typeface="Times New Roman"/>
              </a:rPr>
              <a:t>treatment</a:t>
            </a:r>
            <a:r>
              <a:rPr sz="2000" spc="125" dirty="0">
                <a:solidFill>
                  <a:srgbClr val="422C16"/>
                </a:solidFill>
                <a:latin typeface="Times New Roman"/>
                <a:cs typeface="Times New Roman"/>
              </a:rPr>
              <a:t> </a:t>
            </a:r>
            <a:r>
              <a:rPr sz="2000" spc="150" dirty="0">
                <a:solidFill>
                  <a:srgbClr val="422C16"/>
                </a:solidFill>
                <a:latin typeface="Times New Roman"/>
                <a:cs typeface="Times New Roman"/>
              </a:rPr>
              <a:t>--</a:t>
            </a:r>
            <a:r>
              <a:rPr sz="2000" spc="145" dirty="0">
                <a:solidFill>
                  <a:srgbClr val="422C16"/>
                </a:solidFill>
                <a:latin typeface="Times New Roman"/>
                <a:cs typeface="Times New Roman"/>
              </a:rPr>
              <a:t>-</a:t>
            </a:r>
            <a:r>
              <a:rPr sz="2000" spc="110" dirty="0">
                <a:solidFill>
                  <a:srgbClr val="422C16"/>
                </a:solidFill>
                <a:latin typeface="Times New Roman"/>
                <a:cs typeface="Times New Roman"/>
              </a:rPr>
              <a:t> </a:t>
            </a:r>
            <a:r>
              <a:rPr sz="2000" dirty="0">
                <a:solidFill>
                  <a:srgbClr val="422C16"/>
                </a:solidFill>
                <a:latin typeface="Times New Roman"/>
                <a:cs typeface="Times New Roman"/>
              </a:rPr>
              <a:t>control</a:t>
            </a:r>
            <a:r>
              <a:rPr sz="2000" spc="125" dirty="0">
                <a:solidFill>
                  <a:srgbClr val="422C16"/>
                </a:solidFill>
                <a:latin typeface="Times New Roman"/>
                <a:cs typeface="Times New Roman"/>
              </a:rPr>
              <a:t> </a:t>
            </a:r>
            <a:r>
              <a:rPr sz="2000" dirty="0">
                <a:solidFill>
                  <a:srgbClr val="422C16"/>
                </a:solidFill>
                <a:latin typeface="Times New Roman"/>
                <a:cs typeface="Times New Roman"/>
              </a:rPr>
              <a:t>of</a:t>
            </a:r>
            <a:r>
              <a:rPr sz="2000" spc="305" dirty="0">
                <a:solidFill>
                  <a:srgbClr val="422C16"/>
                </a:solidFill>
                <a:latin typeface="Times New Roman"/>
                <a:cs typeface="Times New Roman"/>
              </a:rPr>
              <a:t> </a:t>
            </a:r>
            <a:r>
              <a:rPr sz="2000" spc="-10" dirty="0">
                <a:solidFill>
                  <a:srgbClr val="422C16"/>
                </a:solidFill>
                <a:latin typeface="Times New Roman"/>
                <a:cs typeface="Times New Roman"/>
              </a:rPr>
              <a:t>anthracnose</a:t>
            </a:r>
            <a:endParaRPr sz="2000">
              <a:latin typeface="Times New Roman"/>
              <a:cs typeface="Times New Roman"/>
            </a:endParaRPr>
          </a:p>
          <a:p>
            <a:pPr marL="372110" indent="-274320">
              <a:lnSpc>
                <a:spcPct val="100000"/>
              </a:lnSpc>
              <a:spcBef>
                <a:spcPts val="480"/>
              </a:spcBef>
              <a:buClr>
                <a:srgbClr val="0AD0D9"/>
              </a:buClr>
              <a:buSzPct val="95000"/>
              <a:buFont typeface="Segoe UI Symbol"/>
              <a:buChar char="⚫"/>
              <a:tabLst>
                <a:tab pos="372110" algn="l"/>
              </a:tabLst>
            </a:pPr>
            <a:r>
              <a:rPr sz="2000" dirty="0">
                <a:solidFill>
                  <a:srgbClr val="422C16"/>
                </a:solidFill>
                <a:latin typeface="Times New Roman"/>
                <a:cs typeface="Times New Roman"/>
              </a:rPr>
              <a:t>Refrigeration</a:t>
            </a:r>
            <a:r>
              <a:rPr sz="2000" spc="-25" dirty="0">
                <a:solidFill>
                  <a:srgbClr val="422C16"/>
                </a:solidFill>
                <a:latin typeface="Times New Roman"/>
                <a:cs typeface="Times New Roman"/>
              </a:rPr>
              <a:t> </a:t>
            </a:r>
            <a:r>
              <a:rPr sz="2000" spc="55" dirty="0">
                <a:solidFill>
                  <a:srgbClr val="422C16"/>
                </a:solidFill>
                <a:latin typeface="Times New Roman"/>
                <a:cs typeface="Times New Roman"/>
              </a:rPr>
              <a:t>and</a:t>
            </a:r>
            <a:r>
              <a:rPr sz="2000" spc="-15" dirty="0">
                <a:solidFill>
                  <a:srgbClr val="422C16"/>
                </a:solidFill>
                <a:latin typeface="Times New Roman"/>
                <a:cs typeface="Times New Roman"/>
              </a:rPr>
              <a:t> </a:t>
            </a:r>
            <a:r>
              <a:rPr sz="2000" spc="-190" dirty="0">
                <a:solidFill>
                  <a:srgbClr val="422C16"/>
                </a:solidFill>
                <a:latin typeface="Times New Roman"/>
                <a:cs typeface="Times New Roman"/>
              </a:rPr>
              <a:t>CA</a:t>
            </a:r>
            <a:r>
              <a:rPr sz="2000" spc="20" dirty="0">
                <a:solidFill>
                  <a:srgbClr val="422C16"/>
                </a:solidFill>
                <a:latin typeface="Times New Roman"/>
                <a:cs typeface="Times New Roman"/>
              </a:rPr>
              <a:t> </a:t>
            </a:r>
            <a:r>
              <a:rPr sz="2000" dirty="0">
                <a:solidFill>
                  <a:srgbClr val="422C16"/>
                </a:solidFill>
                <a:latin typeface="Times New Roman"/>
                <a:cs typeface="Times New Roman"/>
              </a:rPr>
              <a:t>storage</a:t>
            </a:r>
            <a:r>
              <a:rPr sz="2000" spc="10" dirty="0">
                <a:solidFill>
                  <a:srgbClr val="422C16"/>
                </a:solidFill>
                <a:latin typeface="Times New Roman"/>
                <a:cs typeface="Times New Roman"/>
              </a:rPr>
              <a:t> </a:t>
            </a:r>
            <a:r>
              <a:rPr sz="2000" spc="155" dirty="0">
                <a:solidFill>
                  <a:srgbClr val="422C16"/>
                </a:solidFill>
                <a:latin typeface="Times New Roman"/>
                <a:cs typeface="Times New Roman"/>
              </a:rPr>
              <a:t>--</a:t>
            </a:r>
            <a:r>
              <a:rPr sz="2000" spc="145" dirty="0">
                <a:solidFill>
                  <a:srgbClr val="422C16"/>
                </a:solidFill>
                <a:latin typeface="Times New Roman"/>
                <a:cs typeface="Times New Roman"/>
              </a:rPr>
              <a:t>-</a:t>
            </a:r>
            <a:r>
              <a:rPr sz="2000" spc="-10" dirty="0">
                <a:solidFill>
                  <a:srgbClr val="422C16"/>
                </a:solidFill>
                <a:latin typeface="Times New Roman"/>
                <a:cs typeface="Times New Roman"/>
              </a:rPr>
              <a:t> </a:t>
            </a:r>
            <a:r>
              <a:rPr sz="2000" dirty="0">
                <a:solidFill>
                  <a:srgbClr val="422C16"/>
                </a:solidFill>
                <a:latin typeface="Times New Roman"/>
                <a:cs typeface="Times New Roman"/>
              </a:rPr>
              <a:t>also</a:t>
            </a:r>
            <a:r>
              <a:rPr sz="2000" spc="10" dirty="0">
                <a:solidFill>
                  <a:srgbClr val="422C16"/>
                </a:solidFill>
                <a:latin typeface="Times New Roman"/>
                <a:cs typeface="Times New Roman"/>
              </a:rPr>
              <a:t> </a:t>
            </a:r>
            <a:r>
              <a:rPr sz="2000" dirty="0">
                <a:solidFill>
                  <a:srgbClr val="422C16"/>
                </a:solidFill>
                <a:latin typeface="Times New Roman"/>
                <a:cs typeface="Times New Roman"/>
              </a:rPr>
              <a:t>to</a:t>
            </a:r>
            <a:r>
              <a:rPr sz="2000" spc="10" dirty="0">
                <a:solidFill>
                  <a:srgbClr val="422C16"/>
                </a:solidFill>
                <a:latin typeface="Times New Roman"/>
                <a:cs typeface="Times New Roman"/>
              </a:rPr>
              <a:t> </a:t>
            </a:r>
            <a:r>
              <a:rPr sz="2000" dirty="0">
                <a:solidFill>
                  <a:srgbClr val="422C16"/>
                </a:solidFill>
                <a:latin typeface="Times New Roman"/>
                <a:cs typeface="Times New Roman"/>
              </a:rPr>
              <a:t>control</a:t>
            </a:r>
            <a:r>
              <a:rPr sz="2000" spc="-15" dirty="0">
                <a:solidFill>
                  <a:srgbClr val="422C16"/>
                </a:solidFill>
                <a:latin typeface="Times New Roman"/>
                <a:cs typeface="Times New Roman"/>
              </a:rPr>
              <a:t> </a:t>
            </a:r>
            <a:r>
              <a:rPr sz="2000" spc="-10" dirty="0">
                <a:solidFill>
                  <a:srgbClr val="422C16"/>
                </a:solidFill>
                <a:latin typeface="Times New Roman"/>
                <a:cs typeface="Times New Roman"/>
              </a:rPr>
              <a:t>diseases</a:t>
            </a:r>
            <a:endParaRPr sz="2000">
              <a:latin typeface="Times New Roman"/>
              <a:cs typeface="Times New Roman"/>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4500" y="36448"/>
            <a:ext cx="8284209" cy="6012180"/>
          </a:xfrm>
          <a:prstGeom prst="rect">
            <a:avLst/>
          </a:prstGeom>
        </p:spPr>
        <p:txBody>
          <a:bodyPr vert="horz" wrap="square" lIns="0" tIns="12700" rIns="0" bIns="0" rtlCol="0">
            <a:spAutoFit/>
          </a:bodyPr>
          <a:lstStyle/>
          <a:p>
            <a:pPr marL="584200" indent="-571500">
              <a:lnSpc>
                <a:spcPct val="100000"/>
              </a:lnSpc>
              <a:spcBef>
                <a:spcPts val="100"/>
              </a:spcBef>
              <a:buFont typeface="Wingdings"/>
              <a:buChar char=""/>
              <a:tabLst>
                <a:tab pos="584200" algn="l"/>
              </a:tabLst>
            </a:pPr>
            <a:r>
              <a:rPr sz="4500" dirty="0">
                <a:solidFill>
                  <a:srgbClr val="C00000"/>
                </a:solidFill>
                <a:latin typeface="Times New Roman"/>
                <a:cs typeface="Times New Roman"/>
              </a:rPr>
              <a:t>Practical</a:t>
            </a:r>
            <a:r>
              <a:rPr sz="4500" spc="15" dirty="0">
                <a:solidFill>
                  <a:srgbClr val="C00000"/>
                </a:solidFill>
                <a:latin typeface="Times New Roman"/>
                <a:cs typeface="Times New Roman"/>
              </a:rPr>
              <a:t> </a:t>
            </a:r>
            <a:r>
              <a:rPr sz="4500" dirty="0">
                <a:solidFill>
                  <a:srgbClr val="C00000"/>
                </a:solidFill>
                <a:latin typeface="Times New Roman"/>
                <a:cs typeface="Times New Roman"/>
              </a:rPr>
              <a:t>Approaches</a:t>
            </a:r>
            <a:r>
              <a:rPr sz="4500" spc="5" dirty="0">
                <a:solidFill>
                  <a:srgbClr val="C00000"/>
                </a:solidFill>
                <a:latin typeface="Times New Roman"/>
                <a:cs typeface="Times New Roman"/>
              </a:rPr>
              <a:t> </a:t>
            </a:r>
            <a:r>
              <a:rPr sz="4500" spc="100" dirty="0">
                <a:solidFill>
                  <a:srgbClr val="C00000"/>
                </a:solidFill>
                <a:latin typeface="Times New Roman"/>
                <a:cs typeface="Times New Roman"/>
              </a:rPr>
              <a:t>in</a:t>
            </a:r>
            <a:r>
              <a:rPr sz="4500" spc="75" dirty="0">
                <a:solidFill>
                  <a:srgbClr val="C00000"/>
                </a:solidFill>
                <a:latin typeface="Times New Roman"/>
                <a:cs typeface="Times New Roman"/>
              </a:rPr>
              <a:t> </a:t>
            </a:r>
            <a:r>
              <a:rPr sz="4500" spc="-25" dirty="0">
                <a:solidFill>
                  <a:srgbClr val="C00000"/>
                </a:solidFill>
                <a:latin typeface="Times New Roman"/>
                <a:cs typeface="Times New Roman"/>
              </a:rPr>
              <a:t>PHH</a:t>
            </a:r>
            <a:endParaRPr sz="4500">
              <a:latin typeface="Times New Roman"/>
              <a:cs typeface="Times New Roman"/>
            </a:endParaRPr>
          </a:p>
          <a:p>
            <a:pPr marL="377825" lvl="1" indent="-273685">
              <a:lnSpc>
                <a:spcPct val="100000"/>
              </a:lnSpc>
              <a:spcBef>
                <a:spcPts val="4065"/>
              </a:spcBef>
              <a:buClr>
                <a:srgbClr val="0AD0D9"/>
              </a:buClr>
              <a:buSzPct val="91071"/>
              <a:buFont typeface="Wingdings"/>
              <a:buChar char=""/>
              <a:tabLst>
                <a:tab pos="377825" algn="l"/>
              </a:tabLst>
            </a:pPr>
            <a:r>
              <a:rPr sz="2800" dirty="0">
                <a:solidFill>
                  <a:srgbClr val="C00000"/>
                </a:solidFill>
                <a:latin typeface="Times New Roman"/>
                <a:cs typeface="Times New Roman"/>
              </a:rPr>
              <a:t>Calcium</a:t>
            </a:r>
            <a:r>
              <a:rPr sz="2800" spc="85" dirty="0">
                <a:solidFill>
                  <a:srgbClr val="C00000"/>
                </a:solidFill>
                <a:latin typeface="Times New Roman"/>
                <a:cs typeface="Times New Roman"/>
              </a:rPr>
              <a:t> </a:t>
            </a:r>
            <a:r>
              <a:rPr sz="2800" dirty="0">
                <a:solidFill>
                  <a:srgbClr val="C00000"/>
                </a:solidFill>
                <a:latin typeface="Times New Roman"/>
                <a:cs typeface="Times New Roman"/>
              </a:rPr>
              <a:t>carbide</a:t>
            </a:r>
            <a:r>
              <a:rPr sz="2800" spc="70" dirty="0">
                <a:solidFill>
                  <a:srgbClr val="C00000"/>
                </a:solidFill>
                <a:latin typeface="Times New Roman"/>
                <a:cs typeface="Times New Roman"/>
              </a:rPr>
              <a:t> </a:t>
            </a:r>
            <a:r>
              <a:rPr sz="2800" dirty="0">
                <a:solidFill>
                  <a:srgbClr val="C00000"/>
                </a:solidFill>
                <a:latin typeface="Times New Roman"/>
                <a:cs typeface="Times New Roman"/>
              </a:rPr>
              <a:t>(CaC2),</a:t>
            </a:r>
            <a:r>
              <a:rPr sz="2800" spc="135" dirty="0">
                <a:solidFill>
                  <a:srgbClr val="C00000"/>
                </a:solidFill>
                <a:latin typeface="Times New Roman"/>
                <a:cs typeface="Times New Roman"/>
              </a:rPr>
              <a:t> </a:t>
            </a:r>
            <a:r>
              <a:rPr sz="2800" dirty="0">
                <a:solidFill>
                  <a:srgbClr val="C00000"/>
                </a:solidFill>
                <a:latin typeface="Times New Roman"/>
                <a:cs typeface="Times New Roman"/>
              </a:rPr>
              <a:t>kakawate</a:t>
            </a:r>
            <a:r>
              <a:rPr sz="2800" spc="35" dirty="0">
                <a:solidFill>
                  <a:srgbClr val="C00000"/>
                </a:solidFill>
                <a:latin typeface="Times New Roman"/>
                <a:cs typeface="Times New Roman"/>
              </a:rPr>
              <a:t> </a:t>
            </a:r>
            <a:r>
              <a:rPr sz="2800" spc="-30" dirty="0">
                <a:solidFill>
                  <a:srgbClr val="C00000"/>
                </a:solidFill>
                <a:latin typeface="Times New Roman"/>
                <a:cs typeface="Times New Roman"/>
              </a:rPr>
              <a:t>leaves,</a:t>
            </a:r>
            <a:r>
              <a:rPr sz="2800" spc="135" dirty="0">
                <a:solidFill>
                  <a:srgbClr val="C00000"/>
                </a:solidFill>
                <a:latin typeface="Times New Roman"/>
                <a:cs typeface="Times New Roman"/>
              </a:rPr>
              <a:t> </a:t>
            </a:r>
            <a:r>
              <a:rPr sz="2800" dirty="0">
                <a:solidFill>
                  <a:srgbClr val="C00000"/>
                </a:solidFill>
                <a:latin typeface="Times New Roman"/>
                <a:cs typeface="Times New Roman"/>
              </a:rPr>
              <a:t>squash</a:t>
            </a:r>
            <a:r>
              <a:rPr sz="2800" spc="105" dirty="0">
                <a:solidFill>
                  <a:srgbClr val="C00000"/>
                </a:solidFill>
                <a:latin typeface="Times New Roman"/>
                <a:cs typeface="Times New Roman"/>
              </a:rPr>
              <a:t> </a:t>
            </a:r>
            <a:r>
              <a:rPr sz="2800" spc="-20" dirty="0">
                <a:solidFill>
                  <a:srgbClr val="C00000"/>
                </a:solidFill>
                <a:latin typeface="Times New Roman"/>
                <a:cs typeface="Times New Roman"/>
              </a:rPr>
              <a:t>peel</a:t>
            </a:r>
            <a:endParaRPr sz="2800">
              <a:latin typeface="Times New Roman"/>
              <a:cs typeface="Times New Roman"/>
            </a:endParaRPr>
          </a:p>
          <a:p>
            <a:pPr marL="1371600" lvl="2" indent="-200660">
              <a:lnSpc>
                <a:spcPct val="100000"/>
              </a:lnSpc>
              <a:spcBef>
                <a:spcPts val="320"/>
              </a:spcBef>
              <a:buChar char="-"/>
              <a:tabLst>
                <a:tab pos="1371600" algn="l"/>
              </a:tabLst>
            </a:pPr>
            <a:r>
              <a:rPr sz="2400" spc="20" dirty="0">
                <a:latin typeface="Times New Roman"/>
                <a:cs typeface="Times New Roman"/>
              </a:rPr>
              <a:t>acetylene/ethylene</a:t>
            </a:r>
            <a:r>
              <a:rPr sz="2400" spc="145" dirty="0">
                <a:latin typeface="Times New Roman"/>
                <a:cs typeface="Times New Roman"/>
              </a:rPr>
              <a:t> </a:t>
            </a:r>
            <a:r>
              <a:rPr sz="2400" spc="20" dirty="0">
                <a:latin typeface="Times New Roman"/>
                <a:cs typeface="Times New Roman"/>
              </a:rPr>
              <a:t>introduction</a:t>
            </a:r>
            <a:r>
              <a:rPr sz="2400" spc="195" dirty="0">
                <a:latin typeface="Times New Roman"/>
                <a:cs typeface="Times New Roman"/>
              </a:rPr>
              <a:t> </a:t>
            </a:r>
            <a:r>
              <a:rPr sz="2400" spc="20" dirty="0">
                <a:latin typeface="Times New Roman"/>
                <a:cs typeface="Times New Roman"/>
              </a:rPr>
              <a:t>for</a:t>
            </a:r>
            <a:r>
              <a:rPr sz="2400" spc="210" dirty="0">
                <a:latin typeface="Times New Roman"/>
                <a:cs typeface="Times New Roman"/>
              </a:rPr>
              <a:t> </a:t>
            </a:r>
            <a:r>
              <a:rPr sz="2400" spc="-10" dirty="0">
                <a:latin typeface="Times New Roman"/>
                <a:cs typeface="Times New Roman"/>
              </a:rPr>
              <a:t>ripening</a:t>
            </a:r>
            <a:endParaRPr sz="2400">
              <a:latin typeface="Times New Roman"/>
              <a:cs typeface="Times New Roman"/>
            </a:endParaRPr>
          </a:p>
          <a:p>
            <a:pPr marL="377825" lvl="1" indent="-273685">
              <a:lnSpc>
                <a:spcPct val="100000"/>
              </a:lnSpc>
              <a:spcBef>
                <a:spcPts val="320"/>
              </a:spcBef>
              <a:buClr>
                <a:srgbClr val="0AD0D9"/>
              </a:buClr>
              <a:buSzPct val="91071"/>
              <a:buFont typeface="Wingdings"/>
              <a:buChar char=""/>
              <a:tabLst>
                <a:tab pos="377825" algn="l"/>
              </a:tabLst>
            </a:pPr>
            <a:r>
              <a:rPr sz="2800" dirty="0">
                <a:solidFill>
                  <a:srgbClr val="C00000"/>
                </a:solidFill>
                <a:latin typeface="Times New Roman"/>
                <a:cs typeface="Times New Roman"/>
              </a:rPr>
              <a:t>Sawdust/Clay</a:t>
            </a:r>
            <a:r>
              <a:rPr sz="2800" spc="215" dirty="0">
                <a:solidFill>
                  <a:srgbClr val="C00000"/>
                </a:solidFill>
                <a:latin typeface="Times New Roman"/>
                <a:cs typeface="Times New Roman"/>
              </a:rPr>
              <a:t> </a:t>
            </a:r>
            <a:r>
              <a:rPr sz="2800" spc="-20" dirty="0">
                <a:solidFill>
                  <a:srgbClr val="C00000"/>
                </a:solidFill>
                <a:latin typeface="Times New Roman"/>
                <a:cs typeface="Times New Roman"/>
              </a:rPr>
              <a:t>jars</a:t>
            </a:r>
            <a:endParaRPr sz="2800">
              <a:latin typeface="Times New Roman"/>
              <a:cs typeface="Times New Roman"/>
            </a:endParaRPr>
          </a:p>
          <a:p>
            <a:pPr marL="1371600" marR="104775" lvl="2" indent="-200660">
              <a:lnSpc>
                <a:spcPts val="2600"/>
              </a:lnSpc>
              <a:spcBef>
                <a:spcPts val="625"/>
              </a:spcBef>
              <a:buChar char="-"/>
              <a:tabLst>
                <a:tab pos="1933575" algn="l"/>
              </a:tabLst>
            </a:pPr>
            <a:r>
              <a:rPr sz="2400" dirty="0">
                <a:latin typeface="Times New Roman"/>
                <a:cs typeface="Times New Roman"/>
              </a:rPr>
              <a:t>cool</a:t>
            </a:r>
            <a:r>
              <a:rPr sz="2400" spc="5" dirty="0">
                <a:latin typeface="Times New Roman"/>
                <a:cs typeface="Times New Roman"/>
              </a:rPr>
              <a:t> </a:t>
            </a:r>
            <a:r>
              <a:rPr sz="2400" dirty="0">
                <a:latin typeface="Times New Roman"/>
                <a:cs typeface="Times New Roman"/>
              </a:rPr>
              <a:t>of</a:t>
            </a:r>
            <a:r>
              <a:rPr sz="2400" spc="220" dirty="0">
                <a:latin typeface="Times New Roman"/>
                <a:cs typeface="Times New Roman"/>
              </a:rPr>
              <a:t> </a:t>
            </a:r>
            <a:r>
              <a:rPr sz="2400" spc="55" dirty="0">
                <a:latin typeface="Times New Roman"/>
                <a:cs typeface="Times New Roman"/>
              </a:rPr>
              <a:t>temperature</a:t>
            </a:r>
            <a:r>
              <a:rPr sz="2400" spc="5" dirty="0">
                <a:latin typeface="Times New Roman"/>
                <a:cs typeface="Times New Roman"/>
              </a:rPr>
              <a:t> </a:t>
            </a:r>
            <a:r>
              <a:rPr sz="2400" spc="65" dirty="0">
                <a:latin typeface="Times New Roman"/>
                <a:cs typeface="Times New Roman"/>
              </a:rPr>
              <a:t>and</a:t>
            </a:r>
            <a:r>
              <a:rPr sz="2400" spc="25" dirty="0">
                <a:latin typeface="Times New Roman"/>
                <a:cs typeface="Times New Roman"/>
              </a:rPr>
              <a:t> </a:t>
            </a:r>
            <a:r>
              <a:rPr sz="2400" dirty="0">
                <a:latin typeface="Times New Roman"/>
                <a:cs typeface="Times New Roman"/>
              </a:rPr>
              <a:t>moisture</a:t>
            </a:r>
            <a:r>
              <a:rPr sz="2400" spc="5" dirty="0">
                <a:latin typeface="Times New Roman"/>
                <a:cs typeface="Times New Roman"/>
              </a:rPr>
              <a:t> </a:t>
            </a:r>
            <a:r>
              <a:rPr sz="2400" spc="70" dirty="0">
                <a:latin typeface="Times New Roman"/>
                <a:cs typeface="Times New Roman"/>
              </a:rPr>
              <a:t>through</a:t>
            </a:r>
            <a:r>
              <a:rPr sz="2400" spc="15" dirty="0">
                <a:latin typeface="Times New Roman"/>
                <a:cs typeface="Times New Roman"/>
              </a:rPr>
              <a:t> </a:t>
            </a:r>
            <a:r>
              <a:rPr sz="2400" spc="-10" dirty="0">
                <a:latin typeface="Times New Roman"/>
                <a:cs typeface="Times New Roman"/>
              </a:rPr>
              <a:t>evaporative 	</a:t>
            </a:r>
            <a:r>
              <a:rPr sz="2400" dirty="0">
                <a:latin typeface="Times New Roman"/>
                <a:cs typeface="Times New Roman"/>
              </a:rPr>
              <a:t>cooling</a:t>
            </a:r>
            <a:r>
              <a:rPr sz="2400" spc="-65" dirty="0">
                <a:latin typeface="Times New Roman"/>
                <a:cs typeface="Times New Roman"/>
              </a:rPr>
              <a:t> </a:t>
            </a:r>
            <a:r>
              <a:rPr sz="2400" spc="-10" dirty="0">
                <a:latin typeface="Times New Roman"/>
                <a:cs typeface="Times New Roman"/>
              </a:rPr>
              <a:t>technique</a:t>
            </a:r>
            <a:endParaRPr sz="2400">
              <a:latin typeface="Times New Roman"/>
              <a:cs typeface="Times New Roman"/>
            </a:endParaRPr>
          </a:p>
          <a:p>
            <a:pPr marL="466725" lvl="1" indent="-362585">
              <a:lnSpc>
                <a:spcPct val="100000"/>
              </a:lnSpc>
              <a:spcBef>
                <a:spcPts val="260"/>
              </a:spcBef>
              <a:buClr>
                <a:srgbClr val="0AD0D9"/>
              </a:buClr>
              <a:buSzPct val="91071"/>
              <a:buFont typeface="Wingdings"/>
              <a:buChar char=""/>
              <a:tabLst>
                <a:tab pos="466725" algn="l"/>
              </a:tabLst>
            </a:pPr>
            <a:r>
              <a:rPr sz="2800" dirty="0">
                <a:solidFill>
                  <a:srgbClr val="C00000"/>
                </a:solidFill>
                <a:latin typeface="Times New Roman"/>
                <a:cs typeface="Times New Roman"/>
              </a:rPr>
              <a:t>Perforated</a:t>
            </a:r>
            <a:r>
              <a:rPr sz="2800" spc="85" dirty="0">
                <a:solidFill>
                  <a:srgbClr val="C00000"/>
                </a:solidFill>
                <a:latin typeface="Times New Roman"/>
                <a:cs typeface="Times New Roman"/>
              </a:rPr>
              <a:t> </a:t>
            </a:r>
            <a:r>
              <a:rPr sz="2800" spc="60" dirty="0">
                <a:solidFill>
                  <a:srgbClr val="C00000"/>
                </a:solidFill>
                <a:latin typeface="Times New Roman"/>
                <a:cs typeface="Times New Roman"/>
              </a:rPr>
              <a:t>plastic/container</a:t>
            </a:r>
            <a:endParaRPr sz="2800">
              <a:latin typeface="Times New Roman"/>
              <a:cs typeface="Times New Roman"/>
            </a:endParaRPr>
          </a:p>
          <a:p>
            <a:pPr marL="1315085" lvl="2" indent="-233045">
              <a:lnSpc>
                <a:spcPct val="100000"/>
              </a:lnSpc>
              <a:spcBef>
                <a:spcPts val="340"/>
              </a:spcBef>
              <a:buChar char="-"/>
              <a:tabLst>
                <a:tab pos="1315085" algn="l"/>
              </a:tabLst>
            </a:pPr>
            <a:r>
              <a:rPr sz="2800" dirty="0">
                <a:latin typeface="Times New Roman"/>
                <a:cs typeface="Times New Roman"/>
              </a:rPr>
              <a:t>c</a:t>
            </a:r>
            <a:r>
              <a:rPr sz="2400" dirty="0">
                <a:latin typeface="Times New Roman"/>
                <a:cs typeface="Times New Roman"/>
              </a:rPr>
              <a:t>ontrol</a:t>
            </a:r>
            <a:r>
              <a:rPr sz="2400" spc="40" dirty="0">
                <a:latin typeface="Times New Roman"/>
                <a:cs typeface="Times New Roman"/>
              </a:rPr>
              <a:t> </a:t>
            </a:r>
            <a:r>
              <a:rPr sz="2400" dirty="0">
                <a:latin typeface="Times New Roman"/>
                <a:cs typeface="Times New Roman"/>
              </a:rPr>
              <a:t>of</a:t>
            </a:r>
            <a:r>
              <a:rPr sz="2400" spc="260" dirty="0">
                <a:latin typeface="Times New Roman"/>
                <a:cs typeface="Times New Roman"/>
              </a:rPr>
              <a:t> </a:t>
            </a:r>
            <a:r>
              <a:rPr sz="2400" spc="45" dirty="0">
                <a:latin typeface="Times New Roman"/>
                <a:cs typeface="Times New Roman"/>
              </a:rPr>
              <a:t>transpiration</a:t>
            </a:r>
            <a:r>
              <a:rPr sz="2400" spc="35" dirty="0">
                <a:latin typeface="Times New Roman"/>
                <a:cs typeface="Times New Roman"/>
              </a:rPr>
              <a:t> </a:t>
            </a:r>
            <a:r>
              <a:rPr sz="2400" spc="65" dirty="0">
                <a:latin typeface="Times New Roman"/>
                <a:cs typeface="Times New Roman"/>
              </a:rPr>
              <a:t>and</a:t>
            </a:r>
            <a:r>
              <a:rPr sz="2400" spc="60" dirty="0">
                <a:latin typeface="Times New Roman"/>
                <a:cs typeface="Times New Roman"/>
              </a:rPr>
              <a:t> </a:t>
            </a:r>
            <a:r>
              <a:rPr sz="2400" spc="45" dirty="0">
                <a:latin typeface="Times New Roman"/>
                <a:cs typeface="Times New Roman"/>
              </a:rPr>
              <a:t>temperature</a:t>
            </a:r>
            <a:endParaRPr sz="2400">
              <a:latin typeface="Times New Roman"/>
              <a:cs typeface="Times New Roman"/>
            </a:endParaRPr>
          </a:p>
          <a:p>
            <a:pPr marL="466725" lvl="1" indent="-362585">
              <a:lnSpc>
                <a:spcPct val="100000"/>
              </a:lnSpc>
              <a:spcBef>
                <a:spcPts val="345"/>
              </a:spcBef>
              <a:buClr>
                <a:srgbClr val="0AD0D9"/>
              </a:buClr>
              <a:buSzPct val="91071"/>
              <a:buFont typeface="Wingdings"/>
              <a:buChar char=""/>
              <a:tabLst>
                <a:tab pos="466725" algn="l"/>
              </a:tabLst>
            </a:pPr>
            <a:r>
              <a:rPr sz="2800" dirty="0">
                <a:solidFill>
                  <a:srgbClr val="C00000"/>
                </a:solidFill>
                <a:latin typeface="Times New Roman"/>
                <a:cs typeface="Times New Roman"/>
              </a:rPr>
              <a:t>Modified</a:t>
            </a:r>
            <a:r>
              <a:rPr sz="2800" spc="114" dirty="0">
                <a:solidFill>
                  <a:srgbClr val="C00000"/>
                </a:solidFill>
                <a:latin typeface="Times New Roman"/>
                <a:cs typeface="Times New Roman"/>
              </a:rPr>
              <a:t> </a:t>
            </a:r>
            <a:r>
              <a:rPr sz="2800" dirty="0">
                <a:solidFill>
                  <a:srgbClr val="C00000"/>
                </a:solidFill>
                <a:latin typeface="Times New Roman"/>
                <a:cs typeface="Times New Roman"/>
              </a:rPr>
              <a:t>atmospheric</a:t>
            </a:r>
            <a:r>
              <a:rPr sz="2800" spc="145" dirty="0">
                <a:solidFill>
                  <a:srgbClr val="C00000"/>
                </a:solidFill>
                <a:latin typeface="Times New Roman"/>
                <a:cs typeface="Times New Roman"/>
              </a:rPr>
              <a:t> </a:t>
            </a:r>
            <a:r>
              <a:rPr sz="2800" dirty="0">
                <a:solidFill>
                  <a:srgbClr val="C00000"/>
                </a:solidFill>
                <a:latin typeface="Times New Roman"/>
                <a:cs typeface="Times New Roman"/>
              </a:rPr>
              <a:t>storage</a:t>
            </a:r>
            <a:r>
              <a:rPr sz="2800" spc="114" dirty="0">
                <a:solidFill>
                  <a:srgbClr val="C00000"/>
                </a:solidFill>
                <a:latin typeface="Times New Roman"/>
                <a:cs typeface="Times New Roman"/>
              </a:rPr>
              <a:t> </a:t>
            </a:r>
            <a:r>
              <a:rPr sz="2800" spc="-10" dirty="0">
                <a:solidFill>
                  <a:srgbClr val="C00000"/>
                </a:solidFill>
                <a:latin typeface="Times New Roman"/>
                <a:cs typeface="Times New Roman"/>
              </a:rPr>
              <a:t>(MAS)</a:t>
            </a:r>
            <a:endParaRPr sz="2800">
              <a:latin typeface="Times New Roman"/>
              <a:cs typeface="Times New Roman"/>
            </a:endParaRPr>
          </a:p>
          <a:p>
            <a:pPr marL="1226185" lvl="2" indent="-233045">
              <a:lnSpc>
                <a:spcPct val="100000"/>
              </a:lnSpc>
              <a:spcBef>
                <a:spcPts val="340"/>
              </a:spcBef>
              <a:buSzPct val="116666"/>
              <a:buChar char="-"/>
              <a:tabLst>
                <a:tab pos="1226185" algn="l"/>
              </a:tabLst>
            </a:pPr>
            <a:r>
              <a:rPr sz="2400" dirty="0">
                <a:latin typeface="Times New Roman"/>
                <a:cs typeface="Times New Roman"/>
              </a:rPr>
              <a:t>control</a:t>
            </a:r>
            <a:r>
              <a:rPr sz="2400" spc="170" dirty="0">
                <a:latin typeface="Times New Roman"/>
                <a:cs typeface="Times New Roman"/>
              </a:rPr>
              <a:t> </a:t>
            </a:r>
            <a:r>
              <a:rPr sz="2400" dirty="0">
                <a:latin typeface="Times New Roman"/>
                <a:cs typeface="Times New Roman"/>
              </a:rPr>
              <a:t>of</a:t>
            </a:r>
            <a:r>
              <a:rPr sz="2400" spc="459" dirty="0">
                <a:latin typeface="Times New Roman"/>
                <a:cs typeface="Times New Roman"/>
              </a:rPr>
              <a:t> </a:t>
            </a:r>
            <a:r>
              <a:rPr sz="2400" dirty="0">
                <a:latin typeface="Times New Roman"/>
                <a:cs typeface="Times New Roman"/>
              </a:rPr>
              <a:t>temperature,</a:t>
            </a:r>
            <a:r>
              <a:rPr sz="2400" spc="155" dirty="0">
                <a:latin typeface="Times New Roman"/>
                <a:cs typeface="Times New Roman"/>
              </a:rPr>
              <a:t> </a:t>
            </a:r>
            <a:r>
              <a:rPr sz="2400" dirty="0">
                <a:latin typeface="Times New Roman"/>
                <a:cs typeface="Times New Roman"/>
              </a:rPr>
              <a:t>O</a:t>
            </a:r>
            <a:r>
              <a:rPr sz="1800" dirty="0">
                <a:latin typeface="Times New Roman"/>
                <a:cs typeface="Times New Roman"/>
              </a:rPr>
              <a:t>2</a:t>
            </a:r>
            <a:r>
              <a:rPr sz="2400" dirty="0">
                <a:latin typeface="Times New Roman"/>
                <a:cs typeface="Times New Roman"/>
              </a:rPr>
              <a:t>,</a:t>
            </a:r>
            <a:r>
              <a:rPr sz="2400" spc="235" dirty="0">
                <a:latin typeface="Times New Roman"/>
                <a:cs typeface="Times New Roman"/>
              </a:rPr>
              <a:t> </a:t>
            </a:r>
            <a:r>
              <a:rPr sz="2400" spc="-25" dirty="0">
                <a:latin typeface="Times New Roman"/>
                <a:cs typeface="Times New Roman"/>
              </a:rPr>
              <a:t>CO</a:t>
            </a:r>
            <a:r>
              <a:rPr sz="1800" spc="-25" dirty="0">
                <a:latin typeface="Times New Roman"/>
                <a:cs typeface="Times New Roman"/>
              </a:rPr>
              <a:t>2</a:t>
            </a:r>
            <a:endParaRPr sz="1800">
              <a:latin typeface="Times New Roman"/>
              <a:cs typeface="Times New Roman"/>
            </a:endParaRPr>
          </a:p>
          <a:p>
            <a:pPr marL="377825" lvl="1" indent="-273685">
              <a:lnSpc>
                <a:spcPct val="100000"/>
              </a:lnSpc>
              <a:spcBef>
                <a:spcPts val="340"/>
              </a:spcBef>
              <a:buClr>
                <a:srgbClr val="0AD0D9"/>
              </a:buClr>
              <a:buSzPct val="91071"/>
              <a:buFont typeface="Wingdings"/>
              <a:buChar char=""/>
              <a:tabLst>
                <a:tab pos="377825" algn="l"/>
              </a:tabLst>
            </a:pPr>
            <a:r>
              <a:rPr sz="2800" spc="-20" dirty="0">
                <a:solidFill>
                  <a:srgbClr val="C00000"/>
                </a:solidFill>
                <a:latin typeface="Times New Roman"/>
                <a:cs typeface="Times New Roman"/>
              </a:rPr>
              <a:t>Ethylene</a:t>
            </a:r>
            <a:r>
              <a:rPr sz="2800" spc="-40" dirty="0">
                <a:solidFill>
                  <a:srgbClr val="C00000"/>
                </a:solidFill>
                <a:latin typeface="Times New Roman"/>
                <a:cs typeface="Times New Roman"/>
              </a:rPr>
              <a:t> </a:t>
            </a:r>
            <a:r>
              <a:rPr sz="2800" spc="50" dirty="0">
                <a:solidFill>
                  <a:srgbClr val="C00000"/>
                </a:solidFill>
                <a:latin typeface="Times New Roman"/>
                <a:cs typeface="Times New Roman"/>
              </a:rPr>
              <a:t>scrubber</a:t>
            </a:r>
            <a:r>
              <a:rPr sz="2800" dirty="0">
                <a:solidFill>
                  <a:srgbClr val="C00000"/>
                </a:solidFill>
                <a:latin typeface="Times New Roman"/>
                <a:cs typeface="Times New Roman"/>
              </a:rPr>
              <a:t> </a:t>
            </a:r>
            <a:r>
              <a:rPr sz="2800" spc="50" dirty="0">
                <a:solidFill>
                  <a:srgbClr val="C00000"/>
                </a:solidFill>
                <a:latin typeface="Times New Roman"/>
                <a:cs typeface="Times New Roman"/>
              </a:rPr>
              <a:t>in</a:t>
            </a:r>
            <a:r>
              <a:rPr sz="2800" spc="-5" dirty="0">
                <a:solidFill>
                  <a:srgbClr val="C00000"/>
                </a:solidFill>
                <a:latin typeface="Times New Roman"/>
                <a:cs typeface="Times New Roman"/>
              </a:rPr>
              <a:t> </a:t>
            </a:r>
            <a:r>
              <a:rPr sz="2800" spc="-10" dirty="0">
                <a:solidFill>
                  <a:srgbClr val="C00000"/>
                </a:solidFill>
                <a:latin typeface="Times New Roman"/>
                <a:cs typeface="Times New Roman"/>
              </a:rPr>
              <a:t>cutflowers</a:t>
            </a:r>
            <a:endParaRPr sz="2800">
              <a:latin typeface="Times New Roman"/>
              <a:cs typeface="Times New Roman"/>
            </a:endParaRPr>
          </a:p>
          <a:p>
            <a:pPr marL="1142365" lvl="2" indent="-200025">
              <a:lnSpc>
                <a:spcPct val="100000"/>
              </a:lnSpc>
              <a:spcBef>
                <a:spcPts val="300"/>
              </a:spcBef>
              <a:buChar char="-"/>
              <a:tabLst>
                <a:tab pos="1142365" algn="l"/>
              </a:tabLst>
            </a:pPr>
            <a:r>
              <a:rPr sz="2400" dirty="0">
                <a:latin typeface="Times New Roman"/>
                <a:cs typeface="Times New Roman"/>
              </a:rPr>
              <a:t>control</a:t>
            </a:r>
            <a:r>
              <a:rPr sz="2400" spc="25" dirty="0">
                <a:latin typeface="Times New Roman"/>
                <a:cs typeface="Times New Roman"/>
              </a:rPr>
              <a:t> </a:t>
            </a:r>
            <a:r>
              <a:rPr sz="2400" dirty="0">
                <a:latin typeface="Times New Roman"/>
                <a:cs typeface="Times New Roman"/>
              </a:rPr>
              <a:t>of</a:t>
            </a:r>
            <a:r>
              <a:rPr sz="2400" spc="240" dirty="0">
                <a:latin typeface="Times New Roman"/>
                <a:cs typeface="Times New Roman"/>
              </a:rPr>
              <a:t> </a:t>
            </a:r>
            <a:r>
              <a:rPr sz="2400" dirty="0">
                <a:latin typeface="Times New Roman"/>
                <a:cs typeface="Times New Roman"/>
              </a:rPr>
              <a:t>ethylene</a:t>
            </a:r>
            <a:r>
              <a:rPr sz="2400" spc="-10" dirty="0">
                <a:latin typeface="Times New Roman"/>
                <a:cs typeface="Times New Roman"/>
              </a:rPr>
              <a:t> </a:t>
            </a:r>
            <a:r>
              <a:rPr sz="2400" spc="50" dirty="0">
                <a:latin typeface="Times New Roman"/>
                <a:cs typeface="Times New Roman"/>
              </a:rPr>
              <a:t>buildup</a:t>
            </a:r>
            <a:r>
              <a:rPr sz="2400" spc="40" dirty="0">
                <a:latin typeface="Times New Roman"/>
                <a:cs typeface="Times New Roman"/>
              </a:rPr>
              <a:t> </a:t>
            </a:r>
            <a:r>
              <a:rPr sz="2400" dirty="0">
                <a:latin typeface="Times New Roman"/>
                <a:cs typeface="Times New Roman"/>
              </a:rPr>
              <a:t>by</a:t>
            </a:r>
            <a:r>
              <a:rPr sz="2400" spc="45" dirty="0">
                <a:latin typeface="Times New Roman"/>
                <a:cs typeface="Times New Roman"/>
              </a:rPr>
              <a:t> </a:t>
            </a:r>
            <a:r>
              <a:rPr sz="2400" spc="-10" dirty="0">
                <a:latin typeface="Times New Roman"/>
                <a:cs typeface="Times New Roman"/>
              </a:rPr>
              <a:t>KMnO</a:t>
            </a:r>
            <a:r>
              <a:rPr sz="2000" spc="-10" dirty="0">
                <a:latin typeface="Times New Roman"/>
                <a:cs typeface="Times New Roman"/>
              </a:rPr>
              <a:t>4</a:t>
            </a:r>
            <a:endParaRPr sz="2000">
              <a:latin typeface="Times New Roman"/>
              <a:cs typeface="Times New Roman"/>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4500" y="745245"/>
            <a:ext cx="5973445" cy="1628139"/>
          </a:xfrm>
          <a:prstGeom prst="rect">
            <a:avLst/>
          </a:prstGeom>
        </p:spPr>
        <p:txBody>
          <a:bodyPr vert="horz" wrap="square" lIns="0" tIns="304800" rIns="0" bIns="0" rtlCol="0">
            <a:spAutoFit/>
          </a:bodyPr>
          <a:lstStyle/>
          <a:p>
            <a:pPr marL="12700">
              <a:lnSpc>
                <a:spcPct val="100000"/>
              </a:lnSpc>
              <a:spcBef>
                <a:spcPts val="2400"/>
              </a:spcBef>
            </a:pPr>
            <a:r>
              <a:rPr sz="5000" spc="50" dirty="0">
                <a:solidFill>
                  <a:srgbClr val="04607A"/>
                </a:solidFill>
              </a:rPr>
              <a:t>Crop</a:t>
            </a:r>
            <a:r>
              <a:rPr sz="5000" spc="5" dirty="0">
                <a:solidFill>
                  <a:srgbClr val="04607A"/>
                </a:solidFill>
              </a:rPr>
              <a:t> </a:t>
            </a:r>
            <a:r>
              <a:rPr sz="5000" spc="60" dirty="0">
                <a:solidFill>
                  <a:srgbClr val="04607A"/>
                </a:solidFill>
              </a:rPr>
              <a:t>Maturity</a:t>
            </a:r>
            <a:endParaRPr sz="5000"/>
          </a:p>
          <a:p>
            <a:pPr marL="104139">
              <a:lnSpc>
                <a:spcPct val="100000"/>
              </a:lnSpc>
              <a:spcBef>
                <a:spcPts val="1195"/>
              </a:spcBef>
            </a:pPr>
            <a:r>
              <a:rPr sz="2600" spc="-10" dirty="0">
                <a:solidFill>
                  <a:srgbClr val="000000"/>
                </a:solidFill>
              </a:rPr>
              <a:t>Examples</a:t>
            </a:r>
            <a:r>
              <a:rPr sz="2600" spc="-65" dirty="0">
                <a:solidFill>
                  <a:srgbClr val="000000"/>
                </a:solidFill>
              </a:rPr>
              <a:t> </a:t>
            </a:r>
            <a:r>
              <a:rPr sz="2600" dirty="0">
                <a:solidFill>
                  <a:srgbClr val="000000"/>
                </a:solidFill>
              </a:rPr>
              <a:t>of</a:t>
            </a:r>
            <a:r>
              <a:rPr sz="2600" spc="195" dirty="0">
                <a:solidFill>
                  <a:srgbClr val="000000"/>
                </a:solidFill>
              </a:rPr>
              <a:t> </a:t>
            </a:r>
            <a:r>
              <a:rPr sz="2600" spc="50" dirty="0">
                <a:solidFill>
                  <a:srgbClr val="000000"/>
                </a:solidFill>
              </a:rPr>
              <a:t>maturity</a:t>
            </a:r>
            <a:r>
              <a:rPr sz="2600" spc="-50" dirty="0">
                <a:solidFill>
                  <a:srgbClr val="000000"/>
                </a:solidFill>
              </a:rPr>
              <a:t> </a:t>
            </a:r>
            <a:r>
              <a:rPr sz="2600" dirty="0">
                <a:solidFill>
                  <a:srgbClr val="000000"/>
                </a:solidFill>
              </a:rPr>
              <a:t>index</a:t>
            </a:r>
            <a:r>
              <a:rPr sz="2600" spc="-65" dirty="0">
                <a:solidFill>
                  <a:srgbClr val="000000"/>
                </a:solidFill>
              </a:rPr>
              <a:t> </a:t>
            </a:r>
            <a:r>
              <a:rPr sz="2600" spc="-10" dirty="0">
                <a:solidFill>
                  <a:srgbClr val="000000"/>
                </a:solidFill>
              </a:rPr>
              <a:t>characteristics:</a:t>
            </a:r>
            <a:endParaRPr sz="2600"/>
          </a:p>
        </p:txBody>
      </p:sp>
      <p:sp>
        <p:nvSpPr>
          <p:cNvPr id="3" name="object 3"/>
          <p:cNvSpPr txBox="1">
            <a:spLocks noGrp="1"/>
          </p:cNvSpPr>
          <p:nvPr>
            <p:ph type="body" idx="1"/>
          </p:nvPr>
        </p:nvSpPr>
        <p:spPr>
          <a:prstGeom prst="rect">
            <a:avLst/>
          </a:prstGeom>
        </p:spPr>
        <p:txBody>
          <a:bodyPr vert="horz" wrap="square" lIns="0" tIns="12700" rIns="0" bIns="0" rtlCol="0">
            <a:spAutoFit/>
          </a:bodyPr>
          <a:lstStyle/>
          <a:p>
            <a:pPr marL="12700" marR="1251585">
              <a:lnSpc>
                <a:spcPct val="119900"/>
              </a:lnSpc>
              <a:spcBef>
                <a:spcPts val="100"/>
              </a:spcBef>
              <a:tabLst>
                <a:tab pos="1275080" algn="l"/>
                <a:tab pos="1808480" algn="l"/>
              </a:tabLst>
            </a:pPr>
            <a:r>
              <a:rPr spc="-10" dirty="0"/>
              <a:t>Cantaloupe:</a:t>
            </a:r>
            <a:r>
              <a:rPr dirty="0"/>
              <a:t>	</a:t>
            </a:r>
            <a:r>
              <a:rPr spc="50" dirty="0"/>
              <a:t>fruit</a:t>
            </a:r>
            <a:r>
              <a:rPr spc="-5" dirty="0"/>
              <a:t> </a:t>
            </a:r>
            <a:r>
              <a:rPr dirty="0"/>
              <a:t>color</a:t>
            </a:r>
            <a:r>
              <a:rPr spc="10" dirty="0"/>
              <a:t> </a:t>
            </a:r>
            <a:r>
              <a:rPr spc="75" dirty="0"/>
              <a:t>and</a:t>
            </a:r>
            <a:r>
              <a:rPr spc="25" dirty="0"/>
              <a:t> </a:t>
            </a:r>
            <a:r>
              <a:rPr dirty="0"/>
              <a:t>stem</a:t>
            </a:r>
            <a:r>
              <a:rPr spc="20" dirty="0"/>
              <a:t> </a:t>
            </a:r>
            <a:r>
              <a:rPr spc="-20" dirty="0"/>
              <a:t>slip </a:t>
            </a:r>
            <a:r>
              <a:rPr spc="-10" dirty="0"/>
              <a:t>Tomato:</a:t>
            </a:r>
            <a:r>
              <a:rPr dirty="0"/>
              <a:t>	</a:t>
            </a:r>
            <a:r>
              <a:rPr spc="50" dirty="0"/>
              <a:t>fruit</a:t>
            </a:r>
            <a:r>
              <a:rPr spc="-30" dirty="0"/>
              <a:t> </a:t>
            </a:r>
            <a:r>
              <a:rPr spc="-10" dirty="0"/>
              <a:t>color</a:t>
            </a:r>
          </a:p>
          <a:p>
            <a:pPr marL="12700" marR="5080">
              <a:lnSpc>
                <a:spcPct val="120000"/>
              </a:lnSpc>
              <a:spcBef>
                <a:spcPts val="15"/>
              </a:spcBef>
              <a:tabLst>
                <a:tab pos="1229360" algn="l"/>
                <a:tab pos="1841500" algn="l"/>
              </a:tabLst>
            </a:pPr>
            <a:r>
              <a:rPr spc="-10" dirty="0"/>
              <a:t>Broccoli:</a:t>
            </a:r>
            <a:r>
              <a:rPr dirty="0"/>
              <a:t>	</a:t>
            </a:r>
            <a:r>
              <a:rPr spc="60" dirty="0"/>
              <a:t>head</a:t>
            </a:r>
            <a:r>
              <a:rPr spc="-20" dirty="0"/>
              <a:t> </a:t>
            </a:r>
            <a:r>
              <a:rPr dirty="0"/>
              <a:t>size</a:t>
            </a:r>
            <a:r>
              <a:rPr spc="-15" dirty="0"/>
              <a:t> </a:t>
            </a:r>
            <a:r>
              <a:rPr spc="75" dirty="0"/>
              <a:t>and</a:t>
            </a:r>
            <a:r>
              <a:rPr spc="-20" dirty="0"/>
              <a:t> </a:t>
            </a:r>
            <a:r>
              <a:rPr dirty="0"/>
              <a:t>floral</a:t>
            </a:r>
            <a:r>
              <a:rPr spc="-20" dirty="0"/>
              <a:t> </a:t>
            </a:r>
            <a:r>
              <a:rPr spc="-10" dirty="0"/>
              <a:t>development Lettuce:</a:t>
            </a:r>
            <a:r>
              <a:rPr dirty="0"/>
              <a:t>	</a:t>
            </a:r>
            <a:r>
              <a:rPr spc="60" dirty="0"/>
              <a:t>head</a:t>
            </a:r>
            <a:r>
              <a:rPr spc="-30" dirty="0"/>
              <a:t> </a:t>
            </a:r>
            <a:r>
              <a:rPr spc="155" dirty="0"/>
              <a:t>and/or</a:t>
            </a:r>
            <a:r>
              <a:rPr spc="-30" dirty="0"/>
              <a:t> </a:t>
            </a:r>
            <a:r>
              <a:rPr dirty="0"/>
              <a:t>leaf</a:t>
            </a:r>
            <a:r>
              <a:rPr spc="204" dirty="0"/>
              <a:t> </a:t>
            </a:r>
            <a:r>
              <a:rPr spc="-20" dirty="0"/>
              <a:t>size</a:t>
            </a:r>
          </a:p>
          <a:p>
            <a:pPr marL="12700">
              <a:lnSpc>
                <a:spcPct val="100000"/>
              </a:lnSpc>
              <a:spcBef>
                <a:spcPts val="620"/>
              </a:spcBef>
              <a:tabLst>
                <a:tab pos="1744980" algn="l"/>
              </a:tabLst>
            </a:pPr>
            <a:r>
              <a:rPr spc="-30" dirty="0"/>
              <a:t>Sweet</a:t>
            </a:r>
            <a:r>
              <a:rPr spc="-120" dirty="0"/>
              <a:t> </a:t>
            </a:r>
            <a:r>
              <a:rPr spc="-20" dirty="0"/>
              <a:t>corn:</a:t>
            </a:r>
            <a:r>
              <a:rPr dirty="0"/>
              <a:t>	kernel</a:t>
            </a:r>
            <a:r>
              <a:rPr spc="60" dirty="0"/>
              <a:t> </a:t>
            </a:r>
            <a:r>
              <a:rPr dirty="0"/>
              <a:t>color,</a:t>
            </a:r>
            <a:r>
              <a:rPr spc="120" dirty="0"/>
              <a:t> </a:t>
            </a:r>
            <a:r>
              <a:rPr dirty="0"/>
              <a:t>kernel</a:t>
            </a:r>
            <a:r>
              <a:rPr spc="100" dirty="0"/>
              <a:t> </a:t>
            </a:r>
            <a:r>
              <a:rPr spc="-10" dirty="0"/>
              <a:t>starchiness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79169" y="753402"/>
            <a:ext cx="7285355" cy="1999614"/>
          </a:xfrm>
          <a:prstGeom prst="rect">
            <a:avLst/>
          </a:prstGeom>
        </p:spPr>
        <p:txBody>
          <a:bodyPr vert="horz" wrap="square" lIns="0" tIns="48260" rIns="0" bIns="0" rtlCol="0">
            <a:spAutoFit/>
          </a:bodyPr>
          <a:lstStyle/>
          <a:p>
            <a:pPr marL="12700" marR="5080">
              <a:lnSpc>
                <a:spcPts val="3840"/>
              </a:lnSpc>
              <a:spcBef>
                <a:spcPts val="380"/>
              </a:spcBef>
            </a:pPr>
            <a:r>
              <a:rPr sz="3350" i="1" spc="-85" dirty="0">
                <a:solidFill>
                  <a:srgbClr val="000000"/>
                </a:solidFill>
                <a:latin typeface="Times New Roman"/>
                <a:cs typeface="Times New Roman"/>
              </a:rPr>
              <a:t>c.</a:t>
            </a:r>
            <a:r>
              <a:rPr sz="3350" i="1" spc="-50" dirty="0">
                <a:solidFill>
                  <a:srgbClr val="000000"/>
                </a:solidFill>
                <a:latin typeface="Times New Roman"/>
                <a:cs typeface="Times New Roman"/>
              </a:rPr>
              <a:t> </a:t>
            </a:r>
            <a:r>
              <a:rPr sz="3350" i="1" spc="-90" dirty="0">
                <a:solidFill>
                  <a:srgbClr val="000000"/>
                </a:solidFill>
                <a:latin typeface="Times New Roman"/>
                <a:cs typeface="Times New Roman"/>
              </a:rPr>
              <a:t>Severe</a:t>
            </a:r>
            <a:r>
              <a:rPr sz="3350" i="1" spc="-105" dirty="0">
                <a:solidFill>
                  <a:srgbClr val="000000"/>
                </a:solidFill>
                <a:latin typeface="Times New Roman"/>
                <a:cs typeface="Times New Roman"/>
              </a:rPr>
              <a:t> </a:t>
            </a:r>
            <a:r>
              <a:rPr sz="3350" i="1" spc="60" dirty="0">
                <a:solidFill>
                  <a:srgbClr val="000000"/>
                </a:solidFill>
                <a:latin typeface="Times New Roman"/>
                <a:cs typeface="Times New Roman"/>
              </a:rPr>
              <a:t>trunk</a:t>
            </a:r>
            <a:r>
              <a:rPr sz="3350" i="1" spc="-60" dirty="0">
                <a:solidFill>
                  <a:srgbClr val="000000"/>
                </a:solidFill>
                <a:latin typeface="Times New Roman"/>
                <a:cs typeface="Times New Roman"/>
              </a:rPr>
              <a:t> </a:t>
            </a:r>
            <a:r>
              <a:rPr sz="3200" dirty="0">
                <a:solidFill>
                  <a:srgbClr val="000000"/>
                </a:solidFill>
              </a:rPr>
              <a:t>–</a:t>
            </a:r>
            <a:r>
              <a:rPr sz="3200" spc="-5" dirty="0">
                <a:solidFill>
                  <a:srgbClr val="000000"/>
                </a:solidFill>
              </a:rPr>
              <a:t> </a:t>
            </a:r>
            <a:r>
              <a:rPr sz="3200" dirty="0">
                <a:solidFill>
                  <a:srgbClr val="000000"/>
                </a:solidFill>
              </a:rPr>
              <a:t>commonly</a:t>
            </a:r>
            <a:r>
              <a:rPr sz="3200" spc="20" dirty="0">
                <a:solidFill>
                  <a:srgbClr val="000000"/>
                </a:solidFill>
              </a:rPr>
              <a:t> </a:t>
            </a:r>
            <a:r>
              <a:rPr sz="3200" dirty="0">
                <a:solidFill>
                  <a:srgbClr val="000000"/>
                </a:solidFill>
              </a:rPr>
              <a:t>used</a:t>
            </a:r>
            <a:r>
              <a:rPr sz="3200" spc="-5" dirty="0">
                <a:solidFill>
                  <a:srgbClr val="000000"/>
                </a:solidFill>
              </a:rPr>
              <a:t> </a:t>
            </a:r>
            <a:r>
              <a:rPr sz="3200" spc="60" dirty="0">
                <a:solidFill>
                  <a:srgbClr val="000000"/>
                </a:solidFill>
              </a:rPr>
              <a:t>in</a:t>
            </a:r>
            <a:r>
              <a:rPr sz="3200" spc="-5" dirty="0">
                <a:solidFill>
                  <a:srgbClr val="000000"/>
                </a:solidFill>
              </a:rPr>
              <a:t> </a:t>
            </a:r>
            <a:r>
              <a:rPr sz="3200" spc="80" dirty="0">
                <a:solidFill>
                  <a:srgbClr val="000000"/>
                </a:solidFill>
              </a:rPr>
              <a:t>banana </a:t>
            </a:r>
            <a:r>
              <a:rPr sz="3200" spc="90" dirty="0">
                <a:solidFill>
                  <a:srgbClr val="000000"/>
                </a:solidFill>
              </a:rPr>
              <a:t>but</a:t>
            </a:r>
            <a:r>
              <a:rPr sz="3200" spc="60" dirty="0">
                <a:solidFill>
                  <a:srgbClr val="000000"/>
                </a:solidFill>
              </a:rPr>
              <a:t> </a:t>
            </a:r>
            <a:r>
              <a:rPr sz="3200" spc="50" dirty="0">
                <a:solidFill>
                  <a:srgbClr val="000000"/>
                </a:solidFill>
              </a:rPr>
              <a:t>the</a:t>
            </a:r>
            <a:r>
              <a:rPr sz="3200" spc="60" dirty="0">
                <a:solidFill>
                  <a:srgbClr val="000000"/>
                </a:solidFill>
              </a:rPr>
              <a:t> </a:t>
            </a:r>
            <a:r>
              <a:rPr sz="3200" dirty="0">
                <a:solidFill>
                  <a:srgbClr val="000000"/>
                </a:solidFill>
              </a:rPr>
              <a:t>problem</a:t>
            </a:r>
            <a:r>
              <a:rPr sz="3200" spc="40" dirty="0">
                <a:solidFill>
                  <a:srgbClr val="000000"/>
                </a:solidFill>
              </a:rPr>
              <a:t> </a:t>
            </a:r>
            <a:r>
              <a:rPr sz="3200" dirty="0">
                <a:solidFill>
                  <a:srgbClr val="000000"/>
                </a:solidFill>
              </a:rPr>
              <a:t>is</a:t>
            </a:r>
            <a:r>
              <a:rPr sz="3200" spc="40" dirty="0">
                <a:solidFill>
                  <a:srgbClr val="000000"/>
                </a:solidFill>
              </a:rPr>
              <a:t> </a:t>
            </a:r>
            <a:r>
              <a:rPr sz="3200" spc="50" dirty="0">
                <a:solidFill>
                  <a:srgbClr val="000000"/>
                </a:solidFill>
              </a:rPr>
              <a:t>injury</a:t>
            </a:r>
            <a:r>
              <a:rPr sz="3200" spc="75" dirty="0">
                <a:solidFill>
                  <a:srgbClr val="000000"/>
                </a:solidFill>
              </a:rPr>
              <a:t> </a:t>
            </a:r>
            <a:r>
              <a:rPr sz="3200" dirty="0">
                <a:solidFill>
                  <a:srgbClr val="000000"/>
                </a:solidFill>
              </a:rPr>
              <a:t>hence</a:t>
            </a:r>
            <a:r>
              <a:rPr sz="3200" spc="60" dirty="0">
                <a:solidFill>
                  <a:srgbClr val="000000"/>
                </a:solidFill>
              </a:rPr>
              <a:t> </a:t>
            </a:r>
            <a:r>
              <a:rPr sz="3200" dirty="0">
                <a:solidFill>
                  <a:srgbClr val="000000"/>
                </a:solidFill>
              </a:rPr>
              <a:t>to</a:t>
            </a:r>
            <a:r>
              <a:rPr sz="3200" spc="65" dirty="0">
                <a:solidFill>
                  <a:srgbClr val="000000"/>
                </a:solidFill>
              </a:rPr>
              <a:t> </a:t>
            </a:r>
            <a:r>
              <a:rPr sz="3200" spc="-10" dirty="0">
                <a:solidFill>
                  <a:srgbClr val="000000"/>
                </a:solidFill>
              </a:rPr>
              <a:t>prevent </a:t>
            </a:r>
            <a:r>
              <a:rPr sz="3200" dirty="0">
                <a:solidFill>
                  <a:srgbClr val="000000"/>
                </a:solidFill>
              </a:rPr>
              <a:t>damage,</a:t>
            </a:r>
            <a:r>
              <a:rPr sz="3200" spc="-25" dirty="0">
                <a:solidFill>
                  <a:srgbClr val="000000"/>
                </a:solidFill>
              </a:rPr>
              <a:t> </a:t>
            </a:r>
            <a:r>
              <a:rPr sz="3200" spc="50" dirty="0">
                <a:solidFill>
                  <a:srgbClr val="000000"/>
                </a:solidFill>
              </a:rPr>
              <a:t>the</a:t>
            </a:r>
            <a:r>
              <a:rPr sz="3200" spc="-45" dirty="0">
                <a:solidFill>
                  <a:srgbClr val="000000"/>
                </a:solidFill>
              </a:rPr>
              <a:t> </a:t>
            </a:r>
            <a:r>
              <a:rPr sz="3200" spc="110" dirty="0">
                <a:solidFill>
                  <a:srgbClr val="000000"/>
                </a:solidFill>
              </a:rPr>
              <a:t>trunk</a:t>
            </a:r>
            <a:r>
              <a:rPr sz="3200" spc="-45" dirty="0">
                <a:solidFill>
                  <a:srgbClr val="000000"/>
                </a:solidFill>
              </a:rPr>
              <a:t> </a:t>
            </a:r>
            <a:r>
              <a:rPr sz="3200" dirty="0">
                <a:solidFill>
                  <a:srgbClr val="000000"/>
                </a:solidFill>
              </a:rPr>
              <a:t>is</a:t>
            </a:r>
            <a:r>
              <a:rPr sz="3200" spc="-45" dirty="0">
                <a:solidFill>
                  <a:srgbClr val="000000"/>
                </a:solidFill>
              </a:rPr>
              <a:t> </a:t>
            </a:r>
            <a:r>
              <a:rPr sz="3200" dirty="0">
                <a:solidFill>
                  <a:srgbClr val="000000"/>
                </a:solidFill>
              </a:rPr>
              <a:t>looped</a:t>
            </a:r>
            <a:r>
              <a:rPr sz="3200" spc="-65" dirty="0">
                <a:solidFill>
                  <a:srgbClr val="000000"/>
                </a:solidFill>
              </a:rPr>
              <a:t> </a:t>
            </a:r>
            <a:r>
              <a:rPr sz="3200" spc="50" dirty="0">
                <a:solidFill>
                  <a:srgbClr val="000000"/>
                </a:solidFill>
              </a:rPr>
              <a:t>with</a:t>
            </a:r>
            <a:r>
              <a:rPr sz="3200" spc="-50" dirty="0">
                <a:solidFill>
                  <a:srgbClr val="000000"/>
                </a:solidFill>
              </a:rPr>
              <a:t> </a:t>
            </a:r>
            <a:r>
              <a:rPr sz="3200" spc="70" dirty="0">
                <a:solidFill>
                  <a:srgbClr val="000000"/>
                </a:solidFill>
              </a:rPr>
              <a:t>a</a:t>
            </a:r>
            <a:r>
              <a:rPr sz="3200" spc="-45" dirty="0">
                <a:solidFill>
                  <a:srgbClr val="000000"/>
                </a:solidFill>
              </a:rPr>
              <a:t> </a:t>
            </a:r>
            <a:r>
              <a:rPr sz="3200" spc="-20" dirty="0">
                <a:solidFill>
                  <a:srgbClr val="000000"/>
                </a:solidFill>
              </a:rPr>
              <a:t>sickle</a:t>
            </a:r>
            <a:r>
              <a:rPr sz="3200" spc="-45" dirty="0">
                <a:solidFill>
                  <a:srgbClr val="000000"/>
                </a:solidFill>
              </a:rPr>
              <a:t> </a:t>
            </a:r>
            <a:r>
              <a:rPr sz="3200" spc="40" dirty="0">
                <a:solidFill>
                  <a:srgbClr val="000000"/>
                </a:solidFill>
              </a:rPr>
              <a:t>or </a:t>
            </a:r>
            <a:r>
              <a:rPr sz="3200" spc="70" dirty="0">
                <a:solidFill>
                  <a:srgbClr val="000000"/>
                </a:solidFill>
              </a:rPr>
              <a:t>hatch</a:t>
            </a:r>
            <a:r>
              <a:rPr sz="3200" spc="-30" dirty="0">
                <a:solidFill>
                  <a:srgbClr val="000000"/>
                </a:solidFill>
              </a:rPr>
              <a:t> </a:t>
            </a:r>
            <a:r>
              <a:rPr sz="3200" dirty="0">
                <a:solidFill>
                  <a:srgbClr val="000000"/>
                </a:solidFill>
              </a:rPr>
              <a:t>over</a:t>
            </a:r>
            <a:r>
              <a:rPr sz="3200" spc="-30" dirty="0">
                <a:solidFill>
                  <a:srgbClr val="000000"/>
                </a:solidFill>
              </a:rPr>
              <a:t> </a:t>
            </a:r>
            <a:r>
              <a:rPr sz="3200" spc="70" dirty="0">
                <a:solidFill>
                  <a:srgbClr val="000000"/>
                </a:solidFill>
              </a:rPr>
              <a:t>half-</a:t>
            </a:r>
            <a:r>
              <a:rPr sz="3200" dirty="0">
                <a:solidFill>
                  <a:srgbClr val="000000"/>
                </a:solidFill>
              </a:rPr>
              <a:t>way</a:t>
            </a:r>
            <a:r>
              <a:rPr sz="3200" spc="-20" dirty="0">
                <a:solidFill>
                  <a:srgbClr val="000000"/>
                </a:solidFill>
              </a:rPr>
              <a:t> </a:t>
            </a:r>
            <a:r>
              <a:rPr sz="3200" spc="95" dirty="0">
                <a:solidFill>
                  <a:srgbClr val="000000"/>
                </a:solidFill>
              </a:rPr>
              <a:t>through</a:t>
            </a:r>
            <a:r>
              <a:rPr sz="3200" spc="-15" dirty="0">
                <a:solidFill>
                  <a:srgbClr val="000000"/>
                </a:solidFill>
              </a:rPr>
              <a:t> </a:t>
            </a:r>
            <a:r>
              <a:rPr sz="3200" spc="50" dirty="0">
                <a:solidFill>
                  <a:srgbClr val="000000"/>
                </a:solidFill>
              </a:rPr>
              <a:t>the</a:t>
            </a:r>
            <a:r>
              <a:rPr sz="3200" spc="-20" dirty="0">
                <a:solidFill>
                  <a:srgbClr val="000000"/>
                </a:solidFill>
              </a:rPr>
              <a:t> stem</a:t>
            </a:r>
            <a:endParaRPr sz="3200">
              <a:latin typeface="Times New Roman"/>
              <a:cs typeface="Times New Roman"/>
            </a:endParaRPr>
          </a:p>
        </p:txBody>
      </p:sp>
      <p:sp>
        <p:nvSpPr>
          <p:cNvPr id="3" name="object 3"/>
          <p:cNvSpPr txBox="1"/>
          <p:nvPr/>
        </p:nvSpPr>
        <p:spPr>
          <a:xfrm>
            <a:off x="979169" y="3275647"/>
            <a:ext cx="7463790" cy="3075305"/>
          </a:xfrm>
          <a:prstGeom prst="rect">
            <a:avLst/>
          </a:prstGeom>
        </p:spPr>
        <p:txBody>
          <a:bodyPr vert="horz" wrap="square" lIns="0" tIns="12700" rIns="0" bIns="0" rtlCol="0">
            <a:spAutoFit/>
          </a:bodyPr>
          <a:lstStyle/>
          <a:p>
            <a:pPr marL="12700" marR="623570">
              <a:lnSpc>
                <a:spcPct val="100000"/>
              </a:lnSpc>
              <a:spcBef>
                <a:spcPts val="100"/>
              </a:spcBef>
            </a:pPr>
            <a:r>
              <a:rPr sz="3200" dirty="0">
                <a:latin typeface="Times New Roman"/>
                <a:cs typeface="Times New Roman"/>
              </a:rPr>
              <a:t>d.</a:t>
            </a:r>
            <a:r>
              <a:rPr sz="3200" spc="20" dirty="0">
                <a:latin typeface="Times New Roman"/>
                <a:cs typeface="Times New Roman"/>
              </a:rPr>
              <a:t> </a:t>
            </a:r>
            <a:r>
              <a:rPr sz="3200" spc="-10" dirty="0">
                <a:latin typeface="Times New Roman"/>
                <a:cs typeface="Times New Roman"/>
              </a:rPr>
              <a:t>Digging</a:t>
            </a:r>
            <a:r>
              <a:rPr sz="3200" spc="-55" dirty="0">
                <a:latin typeface="Times New Roman"/>
                <a:cs typeface="Times New Roman"/>
              </a:rPr>
              <a:t> </a:t>
            </a:r>
            <a:r>
              <a:rPr sz="3200" dirty="0">
                <a:latin typeface="Times New Roman"/>
                <a:cs typeface="Times New Roman"/>
              </a:rPr>
              <a:t>tools</a:t>
            </a:r>
            <a:r>
              <a:rPr sz="3200" spc="-20" dirty="0">
                <a:latin typeface="Times New Roman"/>
                <a:cs typeface="Times New Roman"/>
              </a:rPr>
              <a:t> </a:t>
            </a:r>
            <a:r>
              <a:rPr sz="3200" spc="85" dirty="0">
                <a:latin typeface="Times New Roman"/>
                <a:cs typeface="Times New Roman"/>
              </a:rPr>
              <a:t>(or</a:t>
            </a:r>
            <a:r>
              <a:rPr sz="3200" dirty="0">
                <a:latin typeface="Times New Roman"/>
                <a:cs typeface="Times New Roman"/>
              </a:rPr>
              <a:t> pointed</a:t>
            </a:r>
            <a:r>
              <a:rPr sz="3200" spc="-60" dirty="0">
                <a:latin typeface="Times New Roman"/>
                <a:cs typeface="Times New Roman"/>
              </a:rPr>
              <a:t> </a:t>
            </a:r>
            <a:r>
              <a:rPr sz="3200" dirty="0">
                <a:latin typeface="Times New Roman"/>
                <a:cs typeface="Times New Roman"/>
              </a:rPr>
              <a:t>sticks)</a:t>
            </a:r>
            <a:r>
              <a:rPr sz="3200" spc="35" dirty="0">
                <a:latin typeface="Times New Roman"/>
                <a:cs typeface="Times New Roman"/>
              </a:rPr>
              <a:t> </a:t>
            </a:r>
            <a:r>
              <a:rPr sz="3200" dirty="0">
                <a:latin typeface="Times New Roman"/>
                <a:cs typeface="Times New Roman"/>
              </a:rPr>
              <a:t>–</a:t>
            </a:r>
            <a:r>
              <a:rPr sz="3200" spc="5" dirty="0">
                <a:latin typeface="Times New Roman"/>
                <a:cs typeface="Times New Roman"/>
              </a:rPr>
              <a:t> </a:t>
            </a:r>
            <a:r>
              <a:rPr sz="3200" spc="-20" dirty="0">
                <a:latin typeface="Times New Roman"/>
                <a:cs typeface="Times New Roman"/>
              </a:rPr>
              <a:t>root </a:t>
            </a:r>
            <a:r>
              <a:rPr sz="3200" spc="-10" dirty="0">
                <a:latin typeface="Times New Roman"/>
                <a:cs typeface="Times New Roman"/>
              </a:rPr>
              <a:t>crops</a:t>
            </a:r>
            <a:endParaRPr sz="3200">
              <a:latin typeface="Times New Roman"/>
              <a:cs typeface="Times New Roman"/>
            </a:endParaRPr>
          </a:p>
          <a:p>
            <a:pPr>
              <a:lnSpc>
                <a:spcPct val="100000"/>
              </a:lnSpc>
            </a:pPr>
            <a:endParaRPr sz="3200">
              <a:latin typeface="Times New Roman"/>
              <a:cs typeface="Times New Roman"/>
            </a:endParaRPr>
          </a:p>
          <a:p>
            <a:pPr>
              <a:lnSpc>
                <a:spcPct val="100000"/>
              </a:lnSpc>
              <a:spcBef>
                <a:spcPts val="245"/>
              </a:spcBef>
            </a:pPr>
            <a:endParaRPr sz="3200">
              <a:latin typeface="Times New Roman"/>
              <a:cs typeface="Times New Roman"/>
            </a:endParaRPr>
          </a:p>
          <a:p>
            <a:pPr marL="12700" marR="5080">
              <a:lnSpc>
                <a:spcPct val="100899"/>
              </a:lnSpc>
            </a:pPr>
            <a:r>
              <a:rPr sz="4000" spc="75" dirty="0">
                <a:latin typeface="Times New Roman"/>
                <a:cs typeface="Times New Roman"/>
              </a:rPr>
              <a:t>2.</a:t>
            </a:r>
            <a:r>
              <a:rPr sz="4000" spc="215" dirty="0">
                <a:latin typeface="Times New Roman"/>
                <a:cs typeface="Times New Roman"/>
              </a:rPr>
              <a:t> </a:t>
            </a:r>
            <a:r>
              <a:rPr sz="4000" dirty="0">
                <a:latin typeface="Times New Roman"/>
                <a:cs typeface="Times New Roman"/>
              </a:rPr>
              <a:t>Mechanical</a:t>
            </a:r>
            <a:r>
              <a:rPr sz="4000" spc="135" dirty="0">
                <a:latin typeface="Times New Roman"/>
                <a:cs typeface="Times New Roman"/>
              </a:rPr>
              <a:t> </a:t>
            </a:r>
            <a:r>
              <a:rPr sz="4000" dirty="0">
                <a:latin typeface="Times New Roman"/>
                <a:cs typeface="Times New Roman"/>
              </a:rPr>
              <a:t>harvesting</a:t>
            </a:r>
            <a:r>
              <a:rPr sz="4000" spc="175" dirty="0">
                <a:latin typeface="Times New Roman"/>
                <a:cs typeface="Times New Roman"/>
              </a:rPr>
              <a:t> </a:t>
            </a:r>
            <a:r>
              <a:rPr sz="3200" dirty="0">
                <a:latin typeface="Times New Roman"/>
                <a:cs typeface="Times New Roman"/>
              </a:rPr>
              <a:t>–</a:t>
            </a:r>
            <a:r>
              <a:rPr sz="3200" spc="170" dirty="0">
                <a:latin typeface="Times New Roman"/>
                <a:cs typeface="Times New Roman"/>
              </a:rPr>
              <a:t> </a:t>
            </a:r>
            <a:r>
              <a:rPr sz="3200" spc="-10" dirty="0">
                <a:latin typeface="Times New Roman"/>
                <a:cs typeface="Times New Roman"/>
              </a:rPr>
              <a:t>commonly </a:t>
            </a:r>
            <a:r>
              <a:rPr sz="3200" dirty="0">
                <a:latin typeface="Times New Roman"/>
                <a:cs typeface="Times New Roman"/>
              </a:rPr>
              <a:t>used</a:t>
            </a:r>
            <a:r>
              <a:rPr sz="3200" spc="85" dirty="0">
                <a:latin typeface="Times New Roman"/>
                <a:cs typeface="Times New Roman"/>
              </a:rPr>
              <a:t> </a:t>
            </a:r>
            <a:r>
              <a:rPr sz="3200" spc="55" dirty="0">
                <a:latin typeface="Times New Roman"/>
                <a:cs typeface="Times New Roman"/>
              </a:rPr>
              <a:t>in</a:t>
            </a:r>
            <a:r>
              <a:rPr sz="3200" spc="90" dirty="0">
                <a:latin typeface="Times New Roman"/>
                <a:cs typeface="Times New Roman"/>
              </a:rPr>
              <a:t> </a:t>
            </a:r>
            <a:r>
              <a:rPr sz="3200" dirty="0">
                <a:latin typeface="Times New Roman"/>
                <a:cs typeface="Times New Roman"/>
              </a:rPr>
              <a:t>advanced</a:t>
            </a:r>
            <a:r>
              <a:rPr sz="3200" spc="75" dirty="0">
                <a:latin typeface="Times New Roman"/>
                <a:cs typeface="Times New Roman"/>
              </a:rPr>
              <a:t> </a:t>
            </a:r>
            <a:r>
              <a:rPr sz="3200" spc="-10" dirty="0">
                <a:latin typeface="Times New Roman"/>
                <a:cs typeface="Times New Roman"/>
              </a:rPr>
              <a:t>countries</a:t>
            </a:r>
            <a:endParaRPr sz="3200">
              <a:latin typeface="Times New Roman"/>
              <a:cs typeface="Times New Roman"/>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30" y="0"/>
            <a:ext cx="9145905" cy="3327400"/>
            <a:chOff x="-830" y="0"/>
            <a:chExt cx="9145905" cy="3327400"/>
          </a:xfrm>
        </p:grpSpPr>
        <p:pic>
          <p:nvPicPr>
            <p:cNvPr id="3" name="object 3"/>
            <p:cNvPicPr/>
            <p:nvPr/>
          </p:nvPicPr>
          <p:blipFill>
            <a:blip r:embed="rId2" cstate="print"/>
            <a:stretch>
              <a:fillRect/>
            </a:stretch>
          </p:blipFill>
          <p:spPr>
            <a:xfrm>
              <a:off x="1369060" y="530859"/>
              <a:ext cx="3609594" cy="2707894"/>
            </a:xfrm>
            <a:prstGeom prst="rect">
              <a:avLst/>
            </a:prstGeom>
          </p:spPr>
        </p:pic>
        <p:sp>
          <p:nvSpPr>
            <p:cNvPr id="4" name="object 4"/>
            <p:cNvSpPr/>
            <p:nvPr/>
          </p:nvSpPr>
          <p:spPr>
            <a:xfrm>
              <a:off x="1282700" y="444499"/>
              <a:ext cx="3784600" cy="2882900"/>
            </a:xfrm>
            <a:custGeom>
              <a:avLst/>
              <a:gdLst/>
              <a:ahLst/>
              <a:cxnLst/>
              <a:rect l="l" t="t" r="r" b="b"/>
              <a:pathLst>
                <a:path w="3784600" h="2882900">
                  <a:moveTo>
                    <a:pt x="3713480" y="71120"/>
                  </a:moveTo>
                  <a:lnTo>
                    <a:pt x="3695700" y="71120"/>
                  </a:lnTo>
                  <a:lnTo>
                    <a:pt x="3695700" y="88900"/>
                  </a:lnTo>
                  <a:lnTo>
                    <a:pt x="3695700" y="2794000"/>
                  </a:lnTo>
                  <a:lnTo>
                    <a:pt x="88900" y="2794000"/>
                  </a:lnTo>
                  <a:lnTo>
                    <a:pt x="88900" y="88900"/>
                  </a:lnTo>
                  <a:lnTo>
                    <a:pt x="3695700" y="88900"/>
                  </a:lnTo>
                  <a:lnTo>
                    <a:pt x="3695700" y="71120"/>
                  </a:lnTo>
                  <a:lnTo>
                    <a:pt x="71120" y="71120"/>
                  </a:lnTo>
                  <a:lnTo>
                    <a:pt x="71120" y="88900"/>
                  </a:lnTo>
                  <a:lnTo>
                    <a:pt x="71120" y="2794000"/>
                  </a:lnTo>
                  <a:lnTo>
                    <a:pt x="71120" y="2811780"/>
                  </a:lnTo>
                  <a:lnTo>
                    <a:pt x="3713480" y="2811780"/>
                  </a:lnTo>
                  <a:lnTo>
                    <a:pt x="3713480" y="2794000"/>
                  </a:lnTo>
                  <a:lnTo>
                    <a:pt x="3713480" y="88900"/>
                  </a:lnTo>
                  <a:lnTo>
                    <a:pt x="3713480" y="71120"/>
                  </a:lnTo>
                  <a:close/>
                </a:path>
                <a:path w="3784600" h="2882900">
                  <a:moveTo>
                    <a:pt x="3784600" y="0"/>
                  </a:moveTo>
                  <a:lnTo>
                    <a:pt x="3731260" y="0"/>
                  </a:lnTo>
                  <a:lnTo>
                    <a:pt x="3731260" y="53340"/>
                  </a:lnTo>
                  <a:lnTo>
                    <a:pt x="3731260" y="2829560"/>
                  </a:lnTo>
                  <a:lnTo>
                    <a:pt x="53340" y="2829560"/>
                  </a:lnTo>
                  <a:lnTo>
                    <a:pt x="53340" y="53340"/>
                  </a:lnTo>
                  <a:lnTo>
                    <a:pt x="3731260" y="53340"/>
                  </a:lnTo>
                  <a:lnTo>
                    <a:pt x="3731260" y="0"/>
                  </a:lnTo>
                  <a:lnTo>
                    <a:pt x="0" y="0"/>
                  </a:lnTo>
                  <a:lnTo>
                    <a:pt x="0" y="53340"/>
                  </a:lnTo>
                  <a:lnTo>
                    <a:pt x="0" y="2829560"/>
                  </a:lnTo>
                  <a:lnTo>
                    <a:pt x="0" y="2882900"/>
                  </a:lnTo>
                  <a:lnTo>
                    <a:pt x="3784600" y="2882900"/>
                  </a:lnTo>
                  <a:lnTo>
                    <a:pt x="3784600" y="2829560"/>
                  </a:lnTo>
                  <a:lnTo>
                    <a:pt x="3784600" y="53340"/>
                  </a:lnTo>
                  <a:lnTo>
                    <a:pt x="3784600" y="0"/>
                  </a:lnTo>
                  <a:close/>
                </a:path>
              </a:pathLst>
            </a:custGeom>
            <a:solidFill>
              <a:srgbClr val="000000"/>
            </a:solidFill>
          </p:spPr>
          <p:txBody>
            <a:bodyPr wrap="square" lIns="0" tIns="0" rIns="0" bIns="0" rtlCol="0"/>
            <a:lstStyle/>
            <a:p>
              <a:endParaRPr/>
            </a:p>
          </p:txBody>
        </p:sp>
        <p:pic>
          <p:nvPicPr>
            <p:cNvPr id="5" name="object 5"/>
            <p:cNvPicPr/>
            <p:nvPr/>
          </p:nvPicPr>
          <p:blipFill>
            <a:blip r:embed="rId3" cstate="print"/>
            <a:stretch>
              <a:fillRect/>
            </a:stretch>
          </p:blipFill>
          <p:spPr>
            <a:xfrm>
              <a:off x="5560060" y="149860"/>
              <a:ext cx="3406393" cy="3088894"/>
            </a:xfrm>
            <a:prstGeom prst="rect">
              <a:avLst/>
            </a:prstGeom>
          </p:spPr>
        </p:pic>
        <p:sp>
          <p:nvSpPr>
            <p:cNvPr id="6" name="object 6"/>
            <p:cNvSpPr/>
            <p:nvPr/>
          </p:nvSpPr>
          <p:spPr>
            <a:xfrm>
              <a:off x="5473700" y="63499"/>
              <a:ext cx="3581400" cy="3263900"/>
            </a:xfrm>
            <a:custGeom>
              <a:avLst/>
              <a:gdLst/>
              <a:ahLst/>
              <a:cxnLst/>
              <a:rect l="l" t="t" r="r" b="b"/>
              <a:pathLst>
                <a:path w="3581400" h="3263900">
                  <a:moveTo>
                    <a:pt x="3510280" y="71120"/>
                  </a:moveTo>
                  <a:lnTo>
                    <a:pt x="3492500" y="71120"/>
                  </a:lnTo>
                  <a:lnTo>
                    <a:pt x="3492500" y="88900"/>
                  </a:lnTo>
                  <a:lnTo>
                    <a:pt x="3492500" y="3175000"/>
                  </a:lnTo>
                  <a:lnTo>
                    <a:pt x="88900" y="3175000"/>
                  </a:lnTo>
                  <a:lnTo>
                    <a:pt x="88900" y="88900"/>
                  </a:lnTo>
                  <a:lnTo>
                    <a:pt x="3492500" y="88900"/>
                  </a:lnTo>
                  <a:lnTo>
                    <a:pt x="3492500" y="71120"/>
                  </a:lnTo>
                  <a:lnTo>
                    <a:pt x="71120" y="71120"/>
                  </a:lnTo>
                  <a:lnTo>
                    <a:pt x="71120" y="88900"/>
                  </a:lnTo>
                  <a:lnTo>
                    <a:pt x="71120" y="3175000"/>
                  </a:lnTo>
                  <a:lnTo>
                    <a:pt x="71120" y="3192780"/>
                  </a:lnTo>
                  <a:lnTo>
                    <a:pt x="3510280" y="3192780"/>
                  </a:lnTo>
                  <a:lnTo>
                    <a:pt x="3510280" y="3175000"/>
                  </a:lnTo>
                  <a:lnTo>
                    <a:pt x="3510280" y="88900"/>
                  </a:lnTo>
                  <a:lnTo>
                    <a:pt x="3510280" y="71120"/>
                  </a:lnTo>
                  <a:close/>
                </a:path>
                <a:path w="3581400" h="3263900">
                  <a:moveTo>
                    <a:pt x="3581400" y="0"/>
                  </a:moveTo>
                  <a:lnTo>
                    <a:pt x="3528060" y="0"/>
                  </a:lnTo>
                  <a:lnTo>
                    <a:pt x="3528060" y="53340"/>
                  </a:lnTo>
                  <a:lnTo>
                    <a:pt x="3528060" y="3210560"/>
                  </a:lnTo>
                  <a:lnTo>
                    <a:pt x="53340" y="3210560"/>
                  </a:lnTo>
                  <a:lnTo>
                    <a:pt x="53340" y="53340"/>
                  </a:lnTo>
                  <a:lnTo>
                    <a:pt x="3528060" y="53340"/>
                  </a:lnTo>
                  <a:lnTo>
                    <a:pt x="3528060" y="0"/>
                  </a:lnTo>
                  <a:lnTo>
                    <a:pt x="0" y="0"/>
                  </a:lnTo>
                  <a:lnTo>
                    <a:pt x="0" y="53340"/>
                  </a:lnTo>
                  <a:lnTo>
                    <a:pt x="0" y="3210560"/>
                  </a:lnTo>
                  <a:lnTo>
                    <a:pt x="0" y="3263900"/>
                  </a:lnTo>
                  <a:lnTo>
                    <a:pt x="3581400" y="3263900"/>
                  </a:lnTo>
                  <a:lnTo>
                    <a:pt x="3581400" y="3210560"/>
                  </a:lnTo>
                  <a:lnTo>
                    <a:pt x="3581400" y="53340"/>
                  </a:lnTo>
                  <a:lnTo>
                    <a:pt x="3581400" y="0"/>
                  </a:lnTo>
                  <a:close/>
                </a:path>
              </a:pathLst>
            </a:custGeom>
            <a:solidFill>
              <a:srgbClr val="000000"/>
            </a:solidFill>
          </p:spPr>
          <p:txBody>
            <a:bodyPr wrap="square" lIns="0" tIns="0" rIns="0" bIns="0" rtlCol="0"/>
            <a:lstStyle/>
            <a:p>
              <a:endParaRPr/>
            </a:p>
          </p:txBody>
        </p:sp>
      </p:grpSp>
      <p:grpSp>
        <p:nvGrpSpPr>
          <p:cNvPr id="7" name="object 7"/>
          <p:cNvGrpSpPr/>
          <p:nvPr/>
        </p:nvGrpSpPr>
        <p:grpSpPr>
          <a:xfrm>
            <a:off x="317500" y="3517900"/>
            <a:ext cx="3838575" cy="3152775"/>
            <a:chOff x="317500" y="3517900"/>
            <a:chExt cx="3838575" cy="3152775"/>
          </a:xfrm>
        </p:grpSpPr>
        <p:pic>
          <p:nvPicPr>
            <p:cNvPr id="8" name="object 8"/>
            <p:cNvPicPr/>
            <p:nvPr/>
          </p:nvPicPr>
          <p:blipFill>
            <a:blip r:embed="rId4" cstate="print"/>
            <a:stretch>
              <a:fillRect/>
            </a:stretch>
          </p:blipFill>
          <p:spPr>
            <a:xfrm>
              <a:off x="317500" y="3517900"/>
              <a:ext cx="3838194" cy="3152394"/>
            </a:xfrm>
            <a:prstGeom prst="rect">
              <a:avLst/>
            </a:prstGeom>
          </p:spPr>
        </p:pic>
        <p:pic>
          <p:nvPicPr>
            <p:cNvPr id="9" name="object 9"/>
            <p:cNvPicPr/>
            <p:nvPr/>
          </p:nvPicPr>
          <p:blipFill>
            <a:blip r:embed="rId5" cstate="print"/>
            <a:stretch>
              <a:fillRect/>
            </a:stretch>
          </p:blipFill>
          <p:spPr>
            <a:xfrm>
              <a:off x="381000" y="3581400"/>
              <a:ext cx="3657600" cy="2971800"/>
            </a:xfrm>
            <a:prstGeom prst="rect">
              <a:avLst/>
            </a:prstGeom>
          </p:spPr>
        </p:pic>
        <p:sp>
          <p:nvSpPr>
            <p:cNvPr id="10" name="object 10"/>
            <p:cNvSpPr/>
            <p:nvPr/>
          </p:nvSpPr>
          <p:spPr>
            <a:xfrm>
              <a:off x="361950" y="3562350"/>
              <a:ext cx="3695700" cy="3009900"/>
            </a:xfrm>
            <a:custGeom>
              <a:avLst/>
              <a:gdLst/>
              <a:ahLst/>
              <a:cxnLst/>
              <a:rect l="l" t="t" r="r" b="b"/>
              <a:pathLst>
                <a:path w="3695700" h="3009900">
                  <a:moveTo>
                    <a:pt x="0" y="3009900"/>
                  </a:moveTo>
                  <a:lnTo>
                    <a:pt x="3695700" y="3009900"/>
                  </a:lnTo>
                  <a:lnTo>
                    <a:pt x="3695700" y="0"/>
                  </a:lnTo>
                  <a:lnTo>
                    <a:pt x="0" y="0"/>
                  </a:lnTo>
                  <a:lnTo>
                    <a:pt x="0" y="3009900"/>
                  </a:lnTo>
                  <a:close/>
                </a:path>
              </a:pathLst>
            </a:custGeom>
            <a:ln w="38100">
              <a:solidFill>
                <a:srgbClr val="000000"/>
              </a:solidFill>
            </a:ln>
          </p:spPr>
          <p:txBody>
            <a:bodyPr wrap="square" lIns="0" tIns="0" rIns="0" bIns="0" rtlCol="0"/>
            <a:lstStyle/>
            <a:p>
              <a:endParaRPr/>
            </a:p>
          </p:txBody>
        </p:sp>
      </p:grpSp>
      <p:grpSp>
        <p:nvGrpSpPr>
          <p:cNvPr id="11" name="object 11"/>
          <p:cNvGrpSpPr/>
          <p:nvPr/>
        </p:nvGrpSpPr>
        <p:grpSpPr>
          <a:xfrm>
            <a:off x="4554220" y="3492500"/>
            <a:ext cx="3835400" cy="3180080"/>
            <a:chOff x="4554220" y="3492500"/>
            <a:chExt cx="3835400" cy="3180080"/>
          </a:xfrm>
        </p:grpSpPr>
        <p:pic>
          <p:nvPicPr>
            <p:cNvPr id="12" name="object 12"/>
            <p:cNvPicPr/>
            <p:nvPr/>
          </p:nvPicPr>
          <p:blipFill>
            <a:blip r:embed="rId6" cstate="print"/>
            <a:stretch>
              <a:fillRect/>
            </a:stretch>
          </p:blipFill>
          <p:spPr>
            <a:xfrm>
              <a:off x="4640580" y="3578860"/>
              <a:ext cx="3660394" cy="3005074"/>
            </a:xfrm>
            <a:prstGeom prst="rect">
              <a:avLst/>
            </a:prstGeom>
          </p:spPr>
        </p:pic>
        <p:sp>
          <p:nvSpPr>
            <p:cNvPr id="13" name="object 13"/>
            <p:cNvSpPr/>
            <p:nvPr/>
          </p:nvSpPr>
          <p:spPr>
            <a:xfrm>
              <a:off x="4554220" y="3492499"/>
              <a:ext cx="3835400" cy="3180080"/>
            </a:xfrm>
            <a:custGeom>
              <a:avLst/>
              <a:gdLst/>
              <a:ahLst/>
              <a:cxnLst/>
              <a:rect l="l" t="t" r="r" b="b"/>
              <a:pathLst>
                <a:path w="3835400" h="3180079">
                  <a:moveTo>
                    <a:pt x="3764280" y="71120"/>
                  </a:moveTo>
                  <a:lnTo>
                    <a:pt x="3746500" y="71120"/>
                  </a:lnTo>
                  <a:lnTo>
                    <a:pt x="3746500" y="88900"/>
                  </a:lnTo>
                  <a:lnTo>
                    <a:pt x="3746500" y="3091180"/>
                  </a:lnTo>
                  <a:lnTo>
                    <a:pt x="88900" y="3091180"/>
                  </a:lnTo>
                  <a:lnTo>
                    <a:pt x="88900" y="88900"/>
                  </a:lnTo>
                  <a:lnTo>
                    <a:pt x="3746500" y="88900"/>
                  </a:lnTo>
                  <a:lnTo>
                    <a:pt x="3746500" y="71120"/>
                  </a:lnTo>
                  <a:lnTo>
                    <a:pt x="71120" y="71120"/>
                  </a:lnTo>
                  <a:lnTo>
                    <a:pt x="71120" y="88900"/>
                  </a:lnTo>
                  <a:lnTo>
                    <a:pt x="71120" y="3091180"/>
                  </a:lnTo>
                  <a:lnTo>
                    <a:pt x="71120" y="3108960"/>
                  </a:lnTo>
                  <a:lnTo>
                    <a:pt x="3764280" y="3108960"/>
                  </a:lnTo>
                  <a:lnTo>
                    <a:pt x="3764280" y="3091192"/>
                  </a:lnTo>
                  <a:lnTo>
                    <a:pt x="3764280" y="88900"/>
                  </a:lnTo>
                  <a:lnTo>
                    <a:pt x="3764280" y="71120"/>
                  </a:lnTo>
                  <a:close/>
                </a:path>
                <a:path w="3835400" h="3180079">
                  <a:moveTo>
                    <a:pt x="3835400" y="0"/>
                  </a:moveTo>
                  <a:lnTo>
                    <a:pt x="3782060" y="0"/>
                  </a:lnTo>
                  <a:lnTo>
                    <a:pt x="3782060" y="53340"/>
                  </a:lnTo>
                  <a:lnTo>
                    <a:pt x="3782060" y="3126740"/>
                  </a:lnTo>
                  <a:lnTo>
                    <a:pt x="53340" y="3126740"/>
                  </a:lnTo>
                  <a:lnTo>
                    <a:pt x="53340" y="53340"/>
                  </a:lnTo>
                  <a:lnTo>
                    <a:pt x="3782060" y="53340"/>
                  </a:lnTo>
                  <a:lnTo>
                    <a:pt x="3782060" y="0"/>
                  </a:lnTo>
                  <a:lnTo>
                    <a:pt x="0" y="0"/>
                  </a:lnTo>
                  <a:lnTo>
                    <a:pt x="0" y="53340"/>
                  </a:lnTo>
                  <a:lnTo>
                    <a:pt x="0" y="3126740"/>
                  </a:lnTo>
                  <a:lnTo>
                    <a:pt x="0" y="3180080"/>
                  </a:lnTo>
                  <a:lnTo>
                    <a:pt x="3835400" y="3180080"/>
                  </a:lnTo>
                  <a:lnTo>
                    <a:pt x="3835400" y="3126752"/>
                  </a:lnTo>
                  <a:lnTo>
                    <a:pt x="3835400" y="53340"/>
                  </a:lnTo>
                  <a:lnTo>
                    <a:pt x="3835400" y="0"/>
                  </a:lnTo>
                  <a:close/>
                </a:path>
              </a:pathLst>
            </a:custGeom>
            <a:solidFill>
              <a:srgbClr val="000000"/>
            </a:solidFill>
          </p:spPr>
          <p:txBody>
            <a:bodyPr wrap="square" lIns="0" tIns="0" rIns="0" bIns="0" rtlCol="0"/>
            <a:lstStyle/>
            <a:p>
              <a:endParaRPr/>
            </a:p>
          </p:txBody>
        </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30" y="0"/>
            <a:ext cx="9145905" cy="3418840"/>
            <a:chOff x="-830" y="0"/>
            <a:chExt cx="9145905" cy="3418840"/>
          </a:xfrm>
        </p:grpSpPr>
        <p:pic>
          <p:nvPicPr>
            <p:cNvPr id="3" name="object 3"/>
            <p:cNvPicPr/>
            <p:nvPr/>
          </p:nvPicPr>
          <p:blipFill>
            <a:blip r:embed="rId2" cstate="print"/>
            <a:stretch>
              <a:fillRect/>
            </a:stretch>
          </p:blipFill>
          <p:spPr>
            <a:xfrm>
              <a:off x="530859" y="358140"/>
              <a:ext cx="3965194" cy="2972054"/>
            </a:xfrm>
            <a:prstGeom prst="rect">
              <a:avLst/>
            </a:prstGeom>
          </p:spPr>
        </p:pic>
        <p:sp>
          <p:nvSpPr>
            <p:cNvPr id="4" name="object 4"/>
            <p:cNvSpPr/>
            <p:nvPr/>
          </p:nvSpPr>
          <p:spPr>
            <a:xfrm>
              <a:off x="444499" y="271779"/>
              <a:ext cx="4140200" cy="3147060"/>
            </a:xfrm>
            <a:custGeom>
              <a:avLst/>
              <a:gdLst/>
              <a:ahLst/>
              <a:cxnLst/>
              <a:rect l="l" t="t" r="r" b="b"/>
              <a:pathLst>
                <a:path w="4140200" h="3147060">
                  <a:moveTo>
                    <a:pt x="4069080" y="71120"/>
                  </a:moveTo>
                  <a:lnTo>
                    <a:pt x="4051300" y="71120"/>
                  </a:lnTo>
                  <a:lnTo>
                    <a:pt x="4051300" y="88900"/>
                  </a:lnTo>
                  <a:lnTo>
                    <a:pt x="4051300" y="3058160"/>
                  </a:lnTo>
                  <a:lnTo>
                    <a:pt x="88900" y="3058160"/>
                  </a:lnTo>
                  <a:lnTo>
                    <a:pt x="88900" y="88900"/>
                  </a:lnTo>
                  <a:lnTo>
                    <a:pt x="4051300" y="88900"/>
                  </a:lnTo>
                  <a:lnTo>
                    <a:pt x="4051300" y="71120"/>
                  </a:lnTo>
                  <a:lnTo>
                    <a:pt x="71120" y="71120"/>
                  </a:lnTo>
                  <a:lnTo>
                    <a:pt x="71120" y="88900"/>
                  </a:lnTo>
                  <a:lnTo>
                    <a:pt x="71120" y="3058160"/>
                  </a:lnTo>
                  <a:lnTo>
                    <a:pt x="71120" y="3075940"/>
                  </a:lnTo>
                  <a:lnTo>
                    <a:pt x="4069080" y="3075940"/>
                  </a:lnTo>
                  <a:lnTo>
                    <a:pt x="4069080" y="3058160"/>
                  </a:lnTo>
                  <a:lnTo>
                    <a:pt x="4069080" y="88900"/>
                  </a:lnTo>
                  <a:lnTo>
                    <a:pt x="4069080" y="71120"/>
                  </a:lnTo>
                  <a:close/>
                </a:path>
                <a:path w="4140200" h="3147060">
                  <a:moveTo>
                    <a:pt x="4140200" y="0"/>
                  </a:moveTo>
                  <a:lnTo>
                    <a:pt x="4086860" y="0"/>
                  </a:lnTo>
                  <a:lnTo>
                    <a:pt x="4086860" y="53340"/>
                  </a:lnTo>
                  <a:lnTo>
                    <a:pt x="4086860" y="3093720"/>
                  </a:lnTo>
                  <a:lnTo>
                    <a:pt x="53340" y="3093720"/>
                  </a:lnTo>
                  <a:lnTo>
                    <a:pt x="53340" y="53340"/>
                  </a:lnTo>
                  <a:lnTo>
                    <a:pt x="4086860" y="53340"/>
                  </a:lnTo>
                  <a:lnTo>
                    <a:pt x="4086860" y="0"/>
                  </a:lnTo>
                  <a:lnTo>
                    <a:pt x="0" y="0"/>
                  </a:lnTo>
                  <a:lnTo>
                    <a:pt x="0" y="53340"/>
                  </a:lnTo>
                  <a:lnTo>
                    <a:pt x="0" y="3093720"/>
                  </a:lnTo>
                  <a:lnTo>
                    <a:pt x="0" y="3147060"/>
                  </a:lnTo>
                  <a:lnTo>
                    <a:pt x="4140200" y="3147060"/>
                  </a:lnTo>
                  <a:lnTo>
                    <a:pt x="4140200" y="3093720"/>
                  </a:lnTo>
                  <a:lnTo>
                    <a:pt x="4140200" y="53340"/>
                  </a:lnTo>
                  <a:lnTo>
                    <a:pt x="4140200" y="0"/>
                  </a:lnTo>
                  <a:close/>
                </a:path>
              </a:pathLst>
            </a:custGeom>
            <a:solidFill>
              <a:srgbClr val="000000"/>
            </a:solidFill>
          </p:spPr>
          <p:txBody>
            <a:bodyPr wrap="square" lIns="0" tIns="0" rIns="0" bIns="0" rtlCol="0"/>
            <a:lstStyle/>
            <a:p>
              <a:endParaRPr/>
            </a:p>
          </p:txBody>
        </p:sp>
      </p:grpSp>
      <p:grpSp>
        <p:nvGrpSpPr>
          <p:cNvPr id="5" name="object 5"/>
          <p:cNvGrpSpPr/>
          <p:nvPr/>
        </p:nvGrpSpPr>
        <p:grpSpPr>
          <a:xfrm>
            <a:off x="4940300" y="3644900"/>
            <a:ext cx="4140200" cy="3149600"/>
            <a:chOff x="4940300" y="3644900"/>
            <a:chExt cx="4140200" cy="3149600"/>
          </a:xfrm>
        </p:grpSpPr>
        <p:pic>
          <p:nvPicPr>
            <p:cNvPr id="6" name="object 6"/>
            <p:cNvPicPr/>
            <p:nvPr/>
          </p:nvPicPr>
          <p:blipFill>
            <a:blip r:embed="rId3" cstate="print"/>
            <a:stretch>
              <a:fillRect/>
            </a:stretch>
          </p:blipFill>
          <p:spPr>
            <a:xfrm>
              <a:off x="5026660" y="3731260"/>
              <a:ext cx="3965193" cy="2974594"/>
            </a:xfrm>
            <a:prstGeom prst="rect">
              <a:avLst/>
            </a:prstGeom>
          </p:spPr>
        </p:pic>
        <p:sp>
          <p:nvSpPr>
            <p:cNvPr id="7" name="object 7"/>
            <p:cNvSpPr/>
            <p:nvPr/>
          </p:nvSpPr>
          <p:spPr>
            <a:xfrm>
              <a:off x="4940300" y="3644899"/>
              <a:ext cx="4140200" cy="3149600"/>
            </a:xfrm>
            <a:custGeom>
              <a:avLst/>
              <a:gdLst/>
              <a:ahLst/>
              <a:cxnLst/>
              <a:rect l="l" t="t" r="r" b="b"/>
              <a:pathLst>
                <a:path w="4140200" h="3149600">
                  <a:moveTo>
                    <a:pt x="4069080" y="71120"/>
                  </a:moveTo>
                  <a:lnTo>
                    <a:pt x="4051300" y="71120"/>
                  </a:lnTo>
                  <a:lnTo>
                    <a:pt x="4051300" y="88900"/>
                  </a:lnTo>
                  <a:lnTo>
                    <a:pt x="4051300" y="3060700"/>
                  </a:lnTo>
                  <a:lnTo>
                    <a:pt x="88900" y="3060700"/>
                  </a:lnTo>
                  <a:lnTo>
                    <a:pt x="88900" y="88900"/>
                  </a:lnTo>
                  <a:lnTo>
                    <a:pt x="4051300" y="88900"/>
                  </a:lnTo>
                  <a:lnTo>
                    <a:pt x="4051300" y="71120"/>
                  </a:lnTo>
                  <a:lnTo>
                    <a:pt x="71120" y="71120"/>
                  </a:lnTo>
                  <a:lnTo>
                    <a:pt x="71120" y="88900"/>
                  </a:lnTo>
                  <a:lnTo>
                    <a:pt x="71120" y="3060700"/>
                  </a:lnTo>
                  <a:lnTo>
                    <a:pt x="71120" y="3078480"/>
                  </a:lnTo>
                  <a:lnTo>
                    <a:pt x="4069080" y="3078480"/>
                  </a:lnTo>
                  <a:lnTo>
                    <a:pt x="4069080" y="3060700"/>
                  </a:lnTo>
                  <a:lnTo>
                    <a:pt x="4069080" y="88900"/>
                  </a:lnTo>
                  <a:lnTo>
                    <a:pt x="4069080" y="71120"/>
                  </a:lnTo>
                  <a:close/>
                </a:path>
                <a:path w="4140200" h="3149600">
                  <a:moveTo>
                    <a:pt x="4140200" y="0"/>
                  </a:moveTo>
                  <a:lnTo>
                    <a:pt x="4086860" y="0"/>
                  </a:lnTo>
                  <a:lnTo>
                    <a:pt x="4086860" y="53340"/>
                  </a:lnTo>
                  <a:lnTo>
                    <a:pt x="4086860" y="3096260"/>
                  </a:lnTo>
                  <a:lnTo>
                    <a:pt x="53340" y="3096260"/>
                  </a:lnTo>
                  <a:lnTo>
                    <a:pt x="53340" y="53340"/>
                  </a:lnTo>
                  <a:lnTo>
                    <a:pt x="4086860" y="53340"/>
                  </a:lnTo>
                  <a:lnTo>
                    <a:pt x="4086860" y="0"/>
                  </a:lnTo>
                  <a:lnTo>
                    <a:pt x="0" y="0"/>
                  </a:lnTo>
                  <a:lnTo>
                    <a:pt x="0" y="53340"/>
                  </a:lnTo>
                  <a:lnTo>
                    <a:pt x="0" y="3096260"/>
                  </a:lnTo>
                  <a:lnTo>
                    <a:pt x="0" y="3149600"/>
                  </a:lnTo>
                  <a:lnTo>
                    <a:pt x="4140200" y="3149600"/>
                  </a:lnTo>
                  <a:lnTo>
                    <a:pt x="4140200" y="3096260"/>
                  </a:lnTo>
                  <a:lnTo>
                    <a:pt x="4140200" y="53340"/>
                  </a:lnTo>
                  <a:lnTo>
                    <a:pt x="4140200" y="0"/>
                  </a:lnTo>
                  <a:close/>
                </a:path>
              </a:pathLst>
            </a:custGeom>
            <a:solidFill>
              <a:srgbClr val="000000"/>
            </a:solidFill>
          </p:spPr>
          <p:txBody>
            <a:bodyPr wrap="square" lIns="0" tIns="0" rIns="0" bIns="0" rtlCol="0"/>
            <a:lstStyle/>
            <a:p>
              <a:endParaRPr/>
            </a:p>
          </p:txBody>
        </p:sp>
      </p:grpSp>
      <p:grpSp>
        <p:nvGrpSpPr>
          <p:cNvPr id="8" name="object 8"/>
          <p:cNvGrpSpPr/>
          <p:nvPr/>
        </p:nvGrpSpPr>
        <p:grpSpPr>
          <a:xfrm>
            <a:off x="741680" y="3876040"/>
            <a:ext cx="3599815" cy="2741295"/>
            <a:chOff x="741680" y="3876040"/>
            <a:chExt cx="3599815" cy="2741295"/>
          </a:xfrm>
        </p:grpSpPr>
        <p:pic>
          <p:nvPicPr>
            <p:cNvPr id="9" name="object 9"/>
            <p:cNvPicPr/>
            <p:nvPr/>
          </p:nvPicPr>
          <p:blipFill>
            <a:blip r:embed="rId4" cstate="print"/>
            <a:stretch>
              <a:fillRect/>
            </a:stretch>
          </p:blipFill>
          <p:spPr>
            <a:xfrm>
              <a:off x="741680" y="3876040"/>
              <a:ext cx="3599434" cy="2740914"/>
            </a:xfrm>
            <a:prstGeom prst="rect">
              <a:avLst/>
            </a:prstGeom>
          </p:spPr>
        </p:pic>
        <p:pic>
          <p:nvPicPr>
            <p:cNvPr id="10" name="object 10"/>
            <p:cNvPicPr/>
            <p:nvPr/>
          </p:nvPicPr>
          <p:blipFill>
            <a:blip r:embed="rId5" cstate="print"/>
            <a:stretch>
              <a:fillRect/>
            </a:stretch>
          </p:blipFill>
          <p:spPr>
            <a:xfrm>
              <a:off x="805180" y="3939540"/>
              <a:ext cx="3418840" cy="2560320"/>
            </a:xfrm>
            <a:prstGeom prst="rect">
              <a:avLst/>
            </a:prstGeom>
          </p:spPr>
        </p:pic>
        <p:sp>
          <p:nvSpPr>
            <p:cNvPr id="11" name="object 11"/>
            <p:cNvSpPr/>
            <p:nvPr/>
          </p:nvSpPr>
          <p:spPr>
            <a:xfrm>
              <a:off x="786130" y="3920490"/>
              <a:ext cx="3456940" cy="2598420"/>
            </a:xfrm>
            <a:custGeom>
              <a:avLst/>
              <a:gdLst/>
              <a:ahLst/>
              <a:cxnLst/>
              <a:rect l="l" t="t" r="r" b="b"/>
              <a:pathLst>
                <a:path w="3456940" h="2598420">
                  <a:moveTo>
                    <a:pt x="0" y="2598419"/>
                  </a:moveTo>
                  <a:lnTo>
                    <a:pt x="3456940" y="2598419"/>
                  </a:lnTo>
                  <a:lnTo>
                    <a:pt x="3456940" y="0"/>
                  </a:lnTo>
                  <a:lnTo>
                    <a:pt x="0" y="0"/>
                  </a:lnTo>
                  <a:lnTo>
                    <a:pt x="0" y="2598419"/>
                  </a:lnTo>
                  <a:close/>
                </a:path>
              </a:pathLst>
            </a:custGeom>
            <a:ln w="38100">
              <a:solidFill>
                <a:srgbClr val="000000"/>
              </a:solidFill>
            </a:ln>
          </p:spPr>
          <p:txBody>
            <a:bodyPr wrap="square" lIns="0" tIns="0" rIns="0" bIns="0" rtlCol="0"/>
            <a:lstStyle/>
            <a:p>
              <a:endParaRPr/>
            </a:p>
          </p:txBody>
        </p:sp>
      </p:grpSp>
      <p:grpSp>
        <p:nvGrpSpPr>
          <p:cNvPr id="12" name="object 12"/>
          <p:cNvGrpSpPr/>
          <p:nvPr/>
        </p:nvGrpSpPr>
        <p:grpSpPr>
          <a:xfrm>
            <a:off x="4930140" y="378459"/>
            <a:ext cx="3855720" cy="2933700"/>
            <a:chOff x="4930140" y="378459"/>
            <a:chExt cx="3855720" cy="2933700"/>
          </a:xfrm>
        </p:grpSpPr>
        <p:pic>
          <p:nvPicPr>
            <p:cNvPr id="13" name="object 13"/>
            <p:cNvPicPr/>
            <p:nvPr/>
          </p:nvPicPr>
          <p:blipFill>
            <a:blip r:embed="rId6" cstate="print"/>
            <a:stretch>
              <a:fillRect/>
            </a:stretch>
          </p:blipFill>
          <p:spPr>
            <a:xfrm>
              <a:off x="5016500" y="464819"/>
              <a:ext cx="3680714" cy="2758694"/>
            </a:xfrm>
            <a:prstGeom prst="rect">
              <a:avLst/>
            </a:prstGeom>
          </p:spPr>
        </p:pic>
        <p:sp>
          <p:nvSpPr>
            <p:cNvPr id="14" name="object 14"/>
            <p:cNvSpPr/>
            <p:nvPr/>
          </p:nvSpPr>
          <p:spPr>
            <a:xfrm>
              <a:off x="4930140" y="378459"/>
              <a:ext cx="3855720" cy="2933700"/>
            </a:xfrm>
            <a:custGeom>
              <a:avLst/>
              <a:gdLst/>
              <a:ahLst/>
              <a:cxnLst/>
              <a:rect l="l" t="t" r="r" b="b"/>
              <a:pathLst>
                <a:path w="3855720" h="2933700">
                  <a:moveTo>
                    <a:pt x="3784600" y="71120"/>
                  </a:moveTo>
                  <a:lnTo>
                    <a:pt x="3766820" y="71120"/>
                  </a:lnTo>
                  <a:lnTo>
                    <a:pt x="3766820" y="88900"/>
                  </a:lnTo>
                  <a:lnTo>
                    <a:pt x="3766820" y="2844800"/>
                  </a:lnTo>
                  <a:lnTo>
                    <a:pt x="88900" y="2844800"/>
                  </a:lnTo>
                  <a:lnTo>
                    <a:pt x="88900" y="88900"/>
                  </a:lnTo>
                  <a:lnTo>
                    <a:pt x="3766820" y="88900"/>
                  </a:lnTo>
                  <a:lnTo>
                    <a:pt x="3766820" y="71120"/>
                  </a:lnTo>
                  <a:lnTo>
                    <a:pt x="71120" y="71120"/>
                  </a:lnTo>
                  <a:lnTo>
                    <a:pt x="71120" y="88900"/>
                  </a:lnTo>
                  <a:lnTo>
                    <a:pt x="71120" y="2844800"/>
                  </a:lnTo>
                  <a:lnTo>
                    <a:pt x="71120" y="2862580"/>
                  </a:lnTo>
                  <a:lnTo>
                    <a:pt x="3784600" y="2862580"/>
                  </a:lnTo>
                  <a:lnTo>
                    <a:pt x="3784600" y="2844800"/>
                  </a:lnTo>
                  <a:lnTo>
                    <a:pt x="3784600" y="88900"/>
                  </a:lnTo>
                  <a:lnTo>
                    <a:pt x="3784600" y="71120"/>
                  </a:lnTo>
                  <a:close/>
                </a:path>
                <a:path w="3855720" h="2933700">
                  <a:moveTo>
                    <a:pt x="3855720" y="0"/>
                  </a:moveTo>
                  <a:lnTo>
                    <a:pt x="3802380" y="0"/>
                  </a:lnTo>
                  <a:lnTo>
                    <a:pt x="3802380" y="53340"/>
                  </a:lnTo>
                  <a:lnTo>
                    <a:pt x="3802380" y="2880360"/>
                  </a:lnTo>
                  <a:lnTo>
                    <a:pt x="53340" y="2880360"/>
                  </a:lnTo>
                  <a:lnTo>
                    <a:pt x="53340" y="53340"/>
                  </a:lnTo>
                  <a:lnTo>
                    <a:pt x="3802380" y="53340"/>
                  </a:lnTo>
                  <a:lnTo>
                    <a:pt x="3802380" y="0"/>
                  </a:lnTo>
                  <a:lnTo>
                    <a:pt x="0" y="0"/>
                  </a:lnTo>
                  <a:lnTo>
                    <a:pt x="0" y="53340"/>
                  </a:lnTo>
                  <a:lnTo>
                    <a:pt x="0" y="2880360"/>
                  </a:lnTo>
                  <a:lnTo>
                    <a:pt x="0" y="2933700"/>
                  </a:lnTo>
                  <a:lnTo>
                    <a:pt x="3855720" y="2933700"/>
                  </a:lnTo>
                  <a:lnTo>
                    <a:pt x="3855720" y="2880360"/>
                  </a:lnTo>
                  <a:lnTo>
                    <a:pt x="3855720" y="53340"/>
                  </a:lnTo>
                  <a:lnTo>
                    <a:pt x="3855720" y="0"/>
                  </a:lnTo>
                  <a:close/>
                </a:path>
              </a:pathLst>
            </a:custGeom>
            <a:solidFill>
              <a:srgbClr val="000000"/>
            </a:solidFill>
          </p:spPr>
          <p:txBody>
            <a:bodyPr wrap="square" lIns="0" tIns="0" rIns="0" bIns="0" rtlCol="0"/>
            <a:lstStyle/>
            <a:p>
              <a:endParaRPr/>
            </a:p>
          </p:txBody>
        </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4500" y="745245"/>
            <a:ext cx="5973445" cy="1628139"/>
          </a:xfrm>
          <a:prstGeom prst="rect">
            <a:avLst/>
          </a:prstGeom>
        </p:spPr>
        <p:txBody>
          <a:bodyPr vert="horz" wrap="square" lIns="0" tIns="304800" rIns="0" bIns="0" rtlCol="0">
            <a:spAutoFit/>
          </a:bodyPr>
          <a:lstStyle/>
          <a:p>
            <a:pPr marL="12700">
              <a:lnSpc>
                <a:spcPct val="100000"/>
              </a:lnSpc>
              <a:spcBef>
                <a:spcPts val="2400"/>
              </a:spcBef>
            </a:pPr>
            <a:r>
              <a:rPr sz="5000" spc="55" dirty="0">
                <a:solidFill>
                  <a:srgbClr val="04607A"/>
                </a:solidFill>
              </a:rPr>
              <a:t>Crop</a:t>
            </a:r>
            <a:r>
              <a:rPr sz="5000" spc="-25" dirty="0">
                <a:solidFill>
                  <a:srgbClr val="04607A"/>
                </a:solidFill>
              </a:rPr>
              <a:t> </a:t>
            </a:r>
            <a:r>
              <a:rPr sz="5000" spc="65" dirty="0">
                <a:solidFill>
                  <a:srgbClr val="04607A"/>
                </a:solidFill>
              </a:rPr>
              <a:t>Maturity</a:t>
            </a:r>
            <a:endParaRPr sz="5000"/>
          </a:p>
          <a:p>
            <a:pPr marL="104139">
              <a:lnSpc>
                <a:spcPct val="100000"/>
              </a:lnSpc>
              <a:spcBef>
                <a:spcPts val="1195"/>
              </a:spcBef>
            </a:pPr>
            <a:r>
              <a:rPr sz="2600" spc="-10" dirty="0">
                <a:solidFill>
                  <a:srgbClr val="000000"/>
                </a:solidFill>
              </a:rPr>
              <a:t>Examples</a:t>
            </a:r>
            <a:r>
              <a:rPr sz="2600" spc="-65" dirty="0">
                <a:solidFill>
                  <a:srgbClr val="000000"/>
                </a:solidFill>
              </a:rPr>
              <a:t> </a:t>
            </a:r>
            <a:r>
              <a:rPr sz="2600" dirty="0">
                <a:solidFill>
                  <a:srgbClr val="000000"/>
                </a:solidFill>
              </a:rPr>
              <a:t>of</a:t>
            </a:r>
            <a:r>
              <a:rPr sz="2600" spc="195" dirty="0">
                <a:solidFill>
                  <a:srgbClr val="000000"/>
                </a:solidFill>
              </a:rPr>
              <a:t> </a:t>
            </a:r>
            <a:r>
              <a:rPr sz="2600" spc="50" dirty="0">
                <a:solidFill>
                  <a:srgbClr val="000000"/>
                </a:solidFill>
              </a:rPr>
              <a:t>maturity</a:t>
            </a:r>
            <a:r>
              <a:rPr sz="2600" spc="-50" dirty="0">
                <a:solidFill>
                  <a:srgbClr val="000000"/>
                </a:solidFill>
              </a:rPr>
              <a:t> </a:t>
            </a:r>
            <a:r>
              <a:rPr sz="2600" dirty="0">
                <a:solidFill>
                  <a:srgbClr val="000000"/>
                </a:solidFill>
              </a:rPr>
              <a:t>index</a:t>
            </a:r>
            <a:r>
              <a:rPr sz="2600" spc="-65" dirty="0">
                <a:solidFill>
                  <a:srgbClr val="000000"/>
                </a:solidFill>
              </a:rPr>
              <a:t> </a:t>
            </a:r>
            <a:r>
              <a:rPr sz="2600" spc="-10" dirty="0">
                <a:solidFill>
                  <a:srgbClr val="000000"/>
                </a:solidFill>
              </a:rPr>
              <a:t>characteristics:</a:t>
            </a:r>
            <a:endParaRPr sz="2600"/>
          </a:p>
        </p:txBody>
      </p:sp>
      <p:sp>
        <p:nvSpPr>
          <p:cNvPr id="3" name="object 3"/>
          <p:cNvSpPr txBox="1"/>
          <p:nvPr/>
        </p:nvSpPr>
        <p:spPr>
          <a:xfrm>
            <a:off x="536257" y="2822955"/>
            <a:ext cx="4886960" cy="2404110"/>
          </a:xfrm>
          <a:prstGeom prst="rect">
            <a:avLst/>
          </a:prstGeom>
        </p:spPr>
        <p:txBody>
          <a:bodyPr vert="horz" wrap="square" lIns="0" tIns="12065" rIns="0" bIns="0" rtlCol="0">
            <a:spAutoFit/>
          </a:bodyPr>
          <a:lstStyle/>
          <a:p>
            <a:pPr marL="12700" marR="5080">
              <a:lnSpc>
                <a:spcPct val="120100"/>
              </a:lnSpc>
              <a:spcBef>
                <a:spcPts val="95"/>
              </a:spcBef>
              <a:tabLst>
                <a:tab pos="1091565" algn="l"/>
                <a:tab pos="1115060" algn="l"/>
                <a:tab pos="1145540" algn="l"/>
                <a:tab pos="1170940" algn="l"/>
                <a:tab pos="1808480" algn="l"/>
              </a:tabLst>
            </a:pPr>
            <a:r>
              <a:rPr sz="2600" spc="-10" dirty="0">
                <a:latin typeface="Times New Roman"/>
                <a:cs typeface="Times New Roman"/>
              </a:rPr>
              <a:t>Onion:</a:t>
            </a:r>
            <a:r>
              <a:rPr sz="2600" dirty="0">
                <a:latin typeface="Times New Roman"/>
                <a:cs typeface="Times New Roman"/>
              </a:rPr>
              <a:t>		drying</a:t>
            </a:r>
            <a:r>
              <a:rPr sz="2600" spc="-20" dirty="0">
                <a:latin typeface="Times New Roman"/>
                <a:cs typeface="Times New Roman"/>
              </a:rPr>
              <a:t> </a:t>
            </a:r>
            <a:r>
              <a:rPr sz="2600" spc="75" dirty="0">
                <a:latin typeface="Times New Roman"/>
                <a:cs typeface="Times New Roman"/>
              </a:rPr>
              <a:t>and</a:t>
            </a:r>
            <a:r>
              <a:rPr sz="2600" spc="-5" dirty="0">
                <a:latin typeface="Times New Roman"/>
                <a:cs typeface="Times New Roman"/>
              </a:rPr>
              <a:t> </a:t>
            </a:r>
            <a:r>
              <a:rPr sz="2600" dirty="0">
                <a:latin typeface="Times New Roman"/>
                <a:cs typeface="Times New Roman"/>
              </a:rPr>
              <a:t>falling</a:t>
            </a:r>
            <a:r>
              <a:rPr sz="2600" spc="-15" dirty="0">
                <a:latin typeface="Times New Roman"/>
                <a:cs typeface="Times New Roman"/>
              </a:rPr>
              <a:t> </a:t>
            </a:r>
            <a:r>
              <a:rPr sz="2600" dirty="0">
                <a:latin typeface="Times New Roman"/>
                <a:cs typeface="Times New Roman"/>
              </a:rPr>
              <a:t>of</a:t>
            </a:r>
            <a:r>
              <a:rPr sz="2600" spc="215" dirty="0">
                <a:latin typeface="Times New Roman"/>
                <a:cs typeface="Times New Roman"/>
              </a:rPr>
              <a:t> </a:t>
            </a:r>
            <a:r>
              <a:rPr sz="2600" spc="-20" dirty="0">
                <a:latin typeface="Times New Roman"/>
                <a:cs typeface="Times New Roman"/>
              </a:rPr>
              <a:t>tops </a:t>
            </a:r>
            <a:r>
              <a:rPr sz="2600" spc="-10" dirty="0">
                <a:latin typeface="Times New Roman"/>
                <a:cs typeface="Times New Roman"/>
              </a:rPr>
              <a:t>Potato:</a:t>
            </a:r>
            <a:r>
              <a:rPr sz="2600" dirty="0">
                <a:latin typeface="Times New Roman"/>
                <a:cs typeface="Times New Roman"/>
              </a:rPr>
              <a:t>	top</a:t>
            </a:r>
            <a:r>
              <a:rPr sz="2600" spc="85" dirty="0">
                <a:latin typeface="Times New Roman"/>
                <a:cs typeface="Times New Roman"/>
              </a:rPr>
              <a:t> </a:t>
            </a:r>
            <a:r>
              <a:rPr sz="2600" spc="50" dirty="0">
                <a:latin typeface="Times New Roman"/>
                <a:cs typeface="Times New Roman"/>
              </a:rPr>
              <a:t>death</a:t>
            </a:r>
            <a:r>
              <a:rPr sz="2600" spc="100" dirty="0">
                <a:latin typeface="Times New Roman"/>
                <a:cs typeface="Times New Roman"/>
              </a:rPr>
              <a:t> </a:t>
            </a:r>
            <a:r>
              <a:rPr sz="2600" spc="75" dirty="0">
                <a:latin typeface="Times New Roman"/>
                <a:cs typeface="Times New Roman"/>
              </a:rPr>
              <a:t>and</a:t>
            </a:r>
            <a:r>
              <a:rPr sz="2600" spc="100" dirty="0">
                <a:latin typeface="Times New Roman"/>
                <a:cs typeface="Times New Roman"/>
              </a:rPr>
              <a:t> </a:t>
            </a:r>
            <a:r>
              <a:rPr sz="2600" dirty="0">
                <a:latin typeface="Times New Roman"/>
                <a:cs typeface="Times New Roman"/>
              </a:rPr>
              <a:t>skin-</a:t>
            </a:r>
            <a:r>
              <a:rPr sz="2600" spc="-25" dirty="0">
                <a:latin typeface="Times New Roman"/>
                <a:cs typeface="Times New Roman"/>
              </a:rPr>
              <a:t>set </a:t>
            </a:r>
            <a:r>
              <a:rPr sz="2600" spc="-10" dirty="0">
                <a:latin typeface="Times New Roman"/>
                <a:cs typeface="Times New Roman"/>
              </a:rPr>
              <a:t>Carrot:</a:t>
            </a:r>
            <a:r>
              <a:rPr sz="2600" dirty="0">
                <a:latin typeface="Times New Roman"/>
                <a:cs typeface="Times New Roman"/>
              </a:rPr>
              <a:t>			length</a:t>
            </a:r>
            <a:r>
              <a:rPr sz="2600" spc="45" dirty="0">
                <a:latin typeface="Times New Roman"/>
                <a:cs typeface="Times New Roman"/>
              </a:rPr>
              <a:t> </a:t>
            </a:r>
            <a:r>
              <a:rPr sz="2600" spc="75" dirty="0">
                <a:latin typeface="Times New Roman"/>
                <a:cs typeface="Times New Roman"/>
              </a:rPr>
              <a:t>and</a:t>
            </a:r>
            <a:r>
              <a:rPr sz="2600" spc="70" dirty="0">
                <a:latin typeface="Times New Roman"/>
                <a:cs typeface="Times New Roman"/>
              </a:rPr>
              <a:t> </a:t>
            </a:r>
            <a:r>
              <a:rPr sz="2600" dirty="0">
                <a:latin typeface="Times New Roman"/>
                <a:cs typeface="Times New Roman"/>
              </a:rPr>
              <a:t>diameter</a:t>
            </a:r>
            <a:r>
              <a:rPr sz="2600" spc="75" dirty="0">
                <a:latin typeface="Times New Roman"/>
                <a:cs typeface="Times New Roman"/>
              </a:rPr>
              <a:t> </a:t>
            </a:r>
            <a:r>
              <a:rPr sz="2600" dirty="0">
                <a:latin typeface="Times New Roman"/>
                <a:cs typeface="Times New Roman"/>
              </a:rPr>
              <a:t>of</a:t>
            </a:r>
            <a:r>
              <a:rPr sz="2600" spc="315" dirty="0">
                <a:latin typeface="Times New Roman"/>
                <a:cs typeface="Times New Roman"/>
              </a:rPr>
              <a:t> </a:t>
            </a:r>
            <a:r>
              <a:rPr sz="2600" spc="-20" dirty="0">
                <a:latin typeface="Times New Roman"/>
                <a:cs typeface="Times New Roman"/>
              </a:rPr>
              <a:t>root </a:t>
            </a:r>
            <a:r>
              <a:rPr sz="2600" spc="-10" dirty="0">
                <a:latin typeface="Times New Roman"/>
                <a:cs typeface="Times New Roman"/>
              </a:rPr>
              <a:t>Radish:</a:t>
            </a:r>
            <a:r>
              <a:rPr sz="2600" dirty="0">
                <a:latin typeface="Times New Roman"/>
                <a:cs typeface="Times New Roman"/>
              </a:rPr>
              <a:t>				</a:t>
            </a:r>
            <a:r>
              <a:rPr sz="2600" spc="-20" dirty="0">
                <a:latin typeface="Times New Roman"/>
                <a:cs typeface="Times New Roman"/>
              </a:rPr>
              <a:t>size,</a:t>
            </a:r>
            <a:r>
              <a:rPr sz="2600" spc="20" dirty="0">
                <a:latin typeface="Times New Roman"/>
                <a:cs typeface="Times New Roman"/>
              </a:rPr>
              <a:t> </a:t>
            </a:r>
            <a:r>
              <a:rPr sz="2600" dirty="0">
                <a:latin typeface="Times New Roman"/>
                <a:cs typeface="Times New Roman"/>
              </a:rPr>
              <a:t>time</a:t>
            </a:r>
            <a:r>
              <a:rPr sz="2600" spc="25" dirty="0">
                <a:latin typeface="Times New Roman"/>
                <a:cs typeface="Times New Roman"/>
              </a:rPr>
              <a:t> </a:t>
            </a:r>
            <a:r>
              <a:rPr sz="2600" dirty="0">
                <a:latin typeface="Times New Roman"/>
                <a:cs typeface="Times New Roman"/>
              </a:rPr>
              <a:t>from</a:t>
            </a:r>
            <a:r>
              <a:rPr sz="2600" spc="5" dirty="0">
                <a:latin typeface="Times New Roman"/>
                <a:cs typeface="Times New Roman"/>
              </a:rPr>
              <a:t> </a:t>
            </a:r>
            <a:r>
              <a:rPr sz="2600" spc="-10" dirty="0">
                <a:latin typeface="Times New Roman"/>
                <a:cs typeface="Times New Roman"/>
              </a:rPr>
              <a:t>planting Cucumbers:</a:t>
            </a:r>
            <a:r>
              <a:rPr sz="2600" dirty="0">
                <a:latin typeface="Times New Roman"/>
                <a:cs typeface="Times New Roman"/>
              </a:rPr>
              <a:t>	</a:t>
            </a:r>
            <a:r>
              <a:rPr sz="2600" spc="-10" dirty="0">
                <a:latin typeface="Times New Roman"/>
                <a:cs typeface="Times New Roman"/>
              </a:rPr>
              <a:t>size,</a:t>
            </a:r>
            <a:r>
              <a:rPr sz="2600" spc="-130" dirty="0">
                <a:latin typeface="Times New Roman"/>
                <a:cs typeface="Times New Roman"/>
              </a:rPr>
              <a:t> </a:t>
            </a:r>
            <a:r>
              <a:rPr sz="2600" dirty="0">
                <a:latin typeface="Times New Roman"/>
                <a:cs typeface="Times New Roman"/>
              </a:rPr>
              <a:t>color,</a:t>
            </a:r>
            <a:r>
              <a:rPr sz="2600" spc="-130" dirty="0">
                <a:latin typeface="Times New Roman"/>
                <a:cs typeface="Times New Roman"/>
              </a:rPr>
              <a:t> </a:t>
            </a:r>
            <a:r>
              <a:rPr sz="2600" spc="-10" dirty="0">
                <a:latin typeface="Times New Roman"/>
                <a:cs typeface="Times New Roman"/>
              </a:rPr>
              <a:t>firmness</a:t>
            </a:r>
            <a:endParaRPr sz="2600">
              <a:latin typeface="Times New Roman"/>
              <a:cs typeface="Times New Roman"/>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30" y="0"/>
            <a:ext cx="9145905" cy="6718300"/>
            <a:chOff x="-830" y="0"/>
            <a:chExt cx="9145905" cy="6718300"/>
          </a:xfrm>
        </p:grpSpPr>
        <p:pic>
          <p:nvPicPr>
            <p:cNvPr id="3" name="object 3"/>
            <p:cNvPicPr/>
            <p:nvPr/>
          </p:nvPicPr>
          <p:blipFill>
            <a:blip r:embed="rId2" cstate="print"/>
            <a:stretch>
              <a:fillRect/>
            </a:stretch>
          </p:blipFill>
          <p:spPr>
            <a:xfrm>
              <a:off x="1369060" y="302259"/>
              <a:ext cx="3888994" cy="2918714"/>
            </a:xfrm>
            <a:prstGeom prst="rect">
              <a:avLst/>
            </a:prstGeom>
          </p:spPr>
        </p:pic>
        <p:sp>
          <p:nvSpPr>
            <p:cNvPr id="4" name="object 4"/>
            <p:cNvSpPr/>
            <p:nvPr/>
          </p:nvSpPr>
          <p:spPr>
            <a:xfrm>
              <a:off x="1282700" y="215899"/>
              <a:ext cx="4064000" cy="3093720"/>
            </a:xfrm>
            <a:custGeom>
              <a:avLst/>
              <a:gdLst/>
              <a:ahLst/>
              <a:cxnLst/>
              <a:rect l="l" t="t" r="r" b="b"/>
              <a:pathLst>
                <a:path w="4064000" h="3093720">
                  <a:moveTo>
                    <a:pt x="3992880" y="71120"/>
                  </a:moveTo>
                  <a:lnTo>
                    <a:pt x="3975100" y="71120"/>
                  </a:lnTo>
                  <a:lnTo>
                    <a:pt x="3975100" y="88900"/>
                  </a:lnTo>
                  <a:lnTo>
                    <a:pt x="3975100" y="3004820"/>
                  </a:lnTo>
                  <a:lnTo>
                    <a:pt x="88900" y="3004820"/>
                  </a:lnTo>
                  <a:lnTo>
                    <a:pt x="88900" y="88900"/>
                  </a:lnTo>
                  <a:lnTo>
                    <a:pt x="3975100" y="88900"/>
                  </a:lnTo>
                  <a:lnTo>
                    <a:pt x="3975100" y="71120"/>
                  </a:lnTo>
                  <a:lnTo>
                    <a:pt x="71120" y="71120"/>
                  </a:lnTo>
                  <a:lnTo>
                    <a:pt x="71120" y="88900"/>
                  </a:lnTo>
                  <a:lnTo>
                    <a:pt x="71120" y="3004820"/>
                  </a:lnTo>
                  <a:lnTo>
                    <a:pt x="71120" y="3022600"/>
                  </a:lnTo>
                  <a:lnTo>
                    <a:pt x="3992880" y="3022600"/>
                  </a:lnTo>
                  <a:lnTo>
                    <a:pt x="3992880" y="3004820"/>
                  </a:lnTo>
                  <a:lnTo>
                    <a:pt x="3992880" y="88900"/>
                  </a:lnTo>
                  <a:lnTo>
                    <a:pt x="3992880" y="71120"/>
                  </a:lnTo>
                  <a:close/>
                </a:path>
                <a:path w="4064000" h="3093720">
                  <a:moveTo>
                    <a:pt x="4064000" y="0"/>
                  </a:moveTo>
                  <a:lnTo>
                    <a:pt x="0" y="0"/>
                  </a:lnTo>
                  <a:lnTo>
                    <a:pt x="0" y="53340"/>
                  </a:lnTo>
                  <a:lnTo>
                    <a:pt x="0" y="3040380"/>
                  </a:lnTo>
                  <a:lnTo>
                    <a:pt x="0" y="3093720"/>
                  </a:lnTo>
                  <a:lnTo>
                    <a:pt x="4064000" y="3093720"/>
                  </a:lnTo>
                  <a:lnTo>
                    <a:pt x="4064000" y="3040380"/>
                  </a:lnTo>
                  <a:lnTo>
                    <a:pt x="4064000" y="53352"/>
                  </a:lnTo>
                  <a:lnTo>
                    <a:pt x="4010660" y="53352"/>
                  </a:lnTo>
                  <a:lnTo>
                    <a:pt x="4010660" y="3040380"/>
                  </a:lnTo>
                  <a:lnTo>
                    <a:pt x="53340" y="3040380"/>
                  </a:lnTo>
                  <a:lnTo>
                    <a:pt x="53340" y="53340"/>
                  </a:lnTo>
                  <a:lnTo>
                    <a:pt x="4064000" y="53340"/>
                  </a:lnTo>
                  <a:lnTo>
                    <a:pt x="4064000" y="0"/>
                  </a:lnTo>
                  <a:close/>
                </a:path>
              </a:pathLst>
            </a:custGeom>
            <a:solidFill>
              <a:srgbClr val="000000"/>
            </a:solidFill>
          </p:spPr>
          <p:txBody>
            <a:bodyPr wrap="square" lIns="0" tIns="0" rIns="0" bIns="0" rtlCol="0"/>
            <a:lstStyle/>
            <a:p>
              <a:endParaRPr/>
            </a:p>
          </p:txBody>
        </p:sp>
        <p:pic>
          <p:nvPicPr>
            <p:cNvPr id="5" name="object 5"/>
            <p:cNvPicPr/>
            <p:nvPr/>
          </p:nvPicPr>
          <p:blipFill>
            <a:blip r:embed="rId3" cstate="print"/>
            <a:stretch>
              <a:fillRect/>
            </a:stretch>
          </p:blipFill>
          <p:spPr>
            <a:xfrm>
              <a:off x="5560060" y="1760220"/>
              <a:ext cx="3203193" cy="4597654"/>
            </a:xfrm>
            <a:prstGeom prst="rect">
              <a:avLst/>
            </a:prstGeom>
          </p:spPr>
        </p:pic>
        <p:sp>
          <p:nvSpPr>
            <p:cNvPr id="6" name="object 6"/>
            <p:cNvSpPr/>
            <p:nvPr/>
          </p:nvSpPr>
          <p:spPr>
            <a:xfrm>
              <a:off x="5473700" y="1673859"/>
              <a:ext cx="3378200" cy="4772660"/>
            </a:xfrm>
            <a:custGeom>
              <a:avLst/>
              <a:gdLst/>
              <a:ahLst/>
              <a:cxnLst/>
              <a:rect l="l" t="t" r="r" b="b"/>
              <a:pathLst>
                <a:path w="3378200" h="4772660">
                  <a:moveTo>
                    <a:pt x="3307080" y="71120"/>
                  </a:moveTo>
                  <a:lnTo>
                    <a:pt x="3289300" y="71120"/>
                  </a:lnTo>
                  <a:lnTo>
                    <a:pt x="3289300" y="88900"/>
                  </a:lnTo>
                  <a:lnTo>
                    <a:pt x="3289300" y="4683760"/>
                  </a:lnTo>
                  <a:lnTo>
                    <a:pt x="88900" y="4683760"/>
                  </a:lnTo>
                  <a:lnTo>
                    <a:pt x="88900" y="88900"/>
                  </a:lnTo>
                  <a:lnTo>
                    <a:pt x="3289300" y="88900"/>
                  </a:lnTo>
                  <a:lnTo>
                    <a:pt x="3289300" y="71120"/>
                  </a:lnTo>
                  <a:lnTo>
                    <a:pt x="71120" y="71120"/>
                  </a:lnTo>
                  <a:lnTo>
                    <a:pt x="71120" y="88900"/>
                  </a:lnTo>
                  <a:lnTo>
                    <a:pt x="71120" y="4683760"/>
                  </a:lnTo>
                  <a:lnTo>
                    <a:pt x="71120" y="4701540"/>
                  </a:lnTo>
                  <a:lnTo>
                    <a:pt x="3307080" y="4701540"/>
                  </a:lnTo>
                  <a:lnTo>
                    <a:pt x="3307080" y="4683772"/>
                  </a:lnTo>
                  <a:lnTo>
                    <a:pt x="3307080" y="88900"/>
                  </a:lnTo>
                  <a:lnTo>
                    <a:pt x="3307080" y="71120"/>
                  </a:lnTo>
                  <a:close/>
                </a:path>
                <a:path w="3378200" h="4772660">
                  <a:moveTo>
                    <a:pt x="3378200" y="0"/>
                  </a:moveTo>
                  <a:lnTo>
                    <a:pt x="3324860" y="0"/>
                  </a:lnTo>
                  <a:lnTo>
                    <a:pt x="3324860" y="53340"/>
                  </a:lnTo>
                  <a:lnTo>
                    <a:pt x="3324860" y="4719320"/>
                  </a:lnTo>
                  <a:lnTo>
                    <a:pt x="53340" y="4719320"/>
                  </a:lnTo>
                  <a:lnTo>
                    <a:pt x="53340" y="53340"/>
                  </a:lnTo>
                  <a:lnTo>
                    <a:pt x="3324860" y="53340"/>
                  </a:lnTo>
                  <a:lnTo>
                    <a:pt x="3324860" y="0"/>
                  </a:lnTo>
                  <a:lnTo>
                    <a:pt x="0" y="0"/>
                  </a:lnTo>
                  <a:lnTo>
                    <a:pt x="0" y="53340"/>
                  </a:lnTo>
                  <a:lnTo>
                    <a:pt x="0" y="4719320"/>
                  </a:lnTo>
                  <a:lnTo>
                    <a:pt x="0" y="4772660"/>
                  </a:lnTo>
                  <a:lnTo>
                    <a:pt x="3378200" y="4772660"/>
                  </a:lnTo>
                  <a:lnTo>
                    <a:pt x="3378200" y="4719332"/>
                  </a:lnTo>
                  <a:lnTo>
                    <a:pt x="3378200" y="53340"/>
                  </a:lnTo>
                  <a:lnTo>
                    <a:pt x="3378200" y="0"/>
                  </a:lnTo>
                  <a:close/>
                </a:path>
              </a:pathLst>
            </a:custGeom>
            <a:solidFill>
              <a:srgbClr val="000000"/>
            </a:solidFill>
          </p:spPr>
          <p:txBody>
            <a:bodyPr wrap="square" lIns="0" tIns="0" rIns="0" bIns="0" rtlCol="0"/>
            <a:lstStyle/>
            <a:p>
              <a:endParaRPr/>
            </a:p>
          </p:txBody>
        </p:sp>
        <p:pic>
          <p:nvPicPr>
            <p:cNvPr id="7" name="object 7"/>
            <p:cNvPicPr/>
            <p:nvPr/>
          </p:nvPicPr>
          <p:blipFill>
            <a:blip r:embed="rId4" cstate="print"/>
            <a:stretch>
              <a:fillRect/>
            </a:stretch>
          </p:blipFill>
          <p:spPr>
            <a:xfrm>
              <a:off x="454659" y="3655059"/>
              <a:ext cx="4346194" cy="2974594"/>
            </a:xfrm>
            <a:prstGeom prst="rect">
              <a:avLst/>
            </a:prstGeom>
          </p:spPr>
        </p:pic>
        <p:sp>
          <p:nvSpPr>
            <p:cNvPr id="8" name="object 8"/>
            <p:cNvSpPr/>
            <p:nvPr/>
          </p:nvSpPr>
          <p:spPr>
            <a:xfrm>
              <a:off x="368300" y="3568700"/>
              <a:ext cx="4521200" cy="3149600"/>
            </a:xfrm>
            <a:custGeom>
              <a:avLst/>
              <a:gdLst/>
              <a:ahLst/>
              <a:cxnLst/>
              <a:rect l="l" t="t" r="r" b="b"/>
              <a:pathLst>
                <a:path w="4521200" h="3149600">
                  <a:moveTo>
                    <a:pt x="4450080" y="71120"/>
                  </a:moveTo>
                  <a:lnTo>
                    <a:pt x="4432300" y="71120"/>
                  </a:lnTo>
                  <a:lnTo>
                    <a:pt x="4432300" y="88900"/>
                  </a:lnTo>
                  <a:lnTo>
                    <a:pt x="4432300" y="3060700"/>
                  </a:lnTo>
                  <a:lnTo>
                    <a:pt x="88900" y="3060700"/>
                  </a:lnTo>
                  <a:lnTo>
                    <a:pt x="88900" y="88900"/>
                  </a:lnTo>
                  <a:lnTo>
                    <a:pt x="4432300" y="88900"/>
                  </a:lnTo>
                  <a:lnTo>
                    <a:pt x="4432300" y="71120"/>
                  </a:lnTo>
                  <a:lnTo>
                    <a:pt x="71120" y="71120"/>
                  </a:lnTo>
                  <a:lnTo>
                    <a:pt x="71120" y="88900"/>
                  </a:lnTo>
                  <a:lnTo>
                    <a:pt x="71120" y="3060700"/>
                  </a:lnTo>
                  <a:lnTo>
                    <a:pt x="71120" y="3078480"/>
                  </a:lnTo>
                  <a:lnTo>
                    <a:pt x="4450080" y="3078480"/>
                  </a:lnTo>
                  <a:lnTo>
                    <a:pt x="4450080" y="3060700"/>
                  </a:lnTo>
                  <a:lnTo>
                    <a:pt x="4450080" y="88900"/>
                  </a:lnTo>
                  <a:lnTo>
                    <a:pt x="4450080" y="71120"/>
                  </a:lnTo>
                  <a:close/>
                </a:path>
                <a:path w="4521200" h="3149600">
                  <a:moveTo>
                    <a:pt x="4521200" y="0"/>
                  </a:moveTo>
                  <a:lnTo>
                    <a:pt x="4467860" y="0"/>
                  </a:lnTo>
                  <a:lnTo>
                    <a:pt x="4467860" y="53340"/>
                  </a:lnTo>
                  <a:lnTo>
                    <a:pt x="4467860" y="3096260"/>
                  </a:lnTo>
                  <a:lnTo>
                    <a:pt x="53340" y="3096260"/>
                  </a:lnTo>
                  <a:lnTo>
                    <a:pt x="53340" y="53340"/>
                  </a:lnTo>
                  <a:lnTo>
                    <a:pt x="4467860" y="53340"/>
                  </a:lnTo>
                  <a:lnTo>
                    <a:pt x="4467860" y="0"/>
                  </a:lnTo>
                  <a:lnTo>
                    <a:pt x="0" y="0"/>
                  </a:lnTo>
                  <a:lnTo>
                    <a:pt x="0" y="53340"/>
                  </a:lnTo>
                  <a:lnTo>
                    <a:pt x="0" y="3096260"/>
                  </a:lnTo>
                  <a:lnTo>
                    <a:pt x="0" y="3149600"/>
                  </a:lnTo>
                  <a:lnTo>
                    <a:pt x="4521200" y="3149600"/>
                  </a:lnTo>
                  <a:lnTo>
                    <a:pt x="4521200" y="3096260"/>
                  </a:lnTo>
                  <a:lnTo>
                    <a:pt x="4521200" y="53340"/>
                  </a:lnTo>
                  <a:lnTo>
                    <a:pt x="4521200" y="0"/>
                  </a:lnTo>
                  <a:close/>
                </a:path>
              </a:pathLst>
            </a:custGeom>
            <a:solidFill>
              <a:srgbClr val="000000"/>
            </a:solidFill>
          </p:spPr>
          <p:txBody>
            <a:bodyPr wrap="square" lIns="0" tIns="0" rIns="0" bIns="0" rtlCol="0"/>
            <a:lstStyle/>
            <a:p>
              <a:endParaRPr/>
            </a:p>
          </p:txBody>
        </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4500" y="745245"/>
            <a:ext cx="7955280" cy="2024380"/>
          </a:xfrm>
          <a:prstGeom prst="rect">
            <a:avLst/>
          </a:prstGeom>
        </p:spPr>
        <p:txBody>
          <a:bodyPr vert="horz" wrap="square" lIns="0" tIns="304800" rIns="0" bIns="0" rtlCol="0">
            <a:spAutoFit/>
          </a:bodyPr>
          <a:lstStyle/>
          <a:p>
            <a:pPr marL="12700">
              <a:lnSpc>
                <a:spcPct val="100000"/>
              </a:lnSpc>
              <a:spcBef>
                <a:spcPts val="2400"/>
              </a:spcBef>
            </a:pPr>
            <a:r>
              <a:rPr sz="5000" spc="55" dirty="0">
                <a:solidFill>
                  <a:srgbClr val="04607A"/>
                </a:solidFill>
              </a:rPr>
              <a:t>Crop</a:t>
            </a:r>
            <a:r>
              <a:rPr sz="5000" spc="-25" dirty="0">
                <a:solidFill>
                  <a:srgbClr val="04607A"/>
                </a:solidFill>
              </a:rPr>
              <a:t> </a:t>
            </a:r>
            <a:r>
              <a:rPr sz="5000" spc="65" dirty="0">
                <a:solidFill>
                  <a:srgbClr val="04607A"/>
                </a:solidFill>
              </a:rPr>
              <a:t>Maturity</a:t>
            </a:r>
            <a:endParaRPr sz="5000"/>
          </a:p>
          <a:p>
            <a:pPr marL="378460" marR="5080" indent="-274320">
              <a:lnSpc>
                <a:spcPct val="100000"/>
              </a:lnSpc>
              <a:spcBef>
                <a:spcPts val="1195"/>
              </a:spcBef>
            </a:pPr>
            <a:r>
              <a:rPr sz="2600" spc="-50" dirty="0">
                <a:solidFill>
                  <a:srgbClr val="000000"/>
                </a:solidFill>
              </a:rPr>
              <a:t>Some</a:t>
            </a:r>
            <a:r>
              <a:rPr sz="2600" spc="45" dirty="0">
                <a:solidFill>
                  <a:srgbClr val="000000"/>
                </a:solidFill>
              </a:rPr>
              <a:t> </a:t>
            </a:r>
            <a:r>
              <a:rPr sz="2600" dirty="0">
                <a:solidFill>
                  <a:srgbClr val="000000"/>
                </a:solidFill>
              </a:rPr>
              <a:t>crops</a:t>
            </a:r>
            <a:r>
              <a:rPr sz="2600" spc="45" dirty="0">
                <a:solidFill>
                  <a:srgbClr val="000000"/>
                </a:solidFill>
              </a:rPr>
              <a:t> </a:t>
            </a:r>
            <a:r>
              <a:rPr sz="2600" spc="65" dirty="0">
                <a:solidFill>
                  <a:srgbClr val="000000"/>
                </a:solidFill>
              </a:rPr>
              <a:t>can</a:t>
            </a:r>
            <a:r>
              <a:rPr sz="2600" spc="40" dirty="0">
                <a:solidFill>
                  <a:srgbClr val="000000"/>
                </a:solidFill>
              </a:rPr>
              <a:t> </a:t>
            </a:r>
            <a:r>
              <a:rPr sz="2600" dirty="0">
                <a:solidFill>
                  <a:srgbClr val="000000"/>
                </a:solidFill>
              </a:rPr>
              <a:t>be</a:t>
            </a:r>
            <a:r>
              <a:rPr sz="2600" spc="55" dirty="0">
                <a:solidFill>
                  <a:srgbClr val="000000"/>
                </a:solidFill>
              </a:rPr>
              <a:t> </a:t>
            </a:r>
            <a:r>
              <a:rPr sz="2600" dirty="0">
                <a:solidFill>
                  <a:srgbClr val="000000"/>
                </a:solidFill>
              </a:rPr>
              <a:t>harvested</a:t>
            </a:r>
            <a:r>
              <a:rPr sz="2600" spc="80" dirty="0">
                <a:solidFill>
                  <a:srgbClr val="000000"/>
                </a:solidFill>
              </a:rPr>
              <a:t> </a:t>
            </a:r>
            <a:r>
              <a:rPr sz="2600" dirty="0">
                <a:solidFill>
                  <a:srgbClr val="000000"/>
                </a:solidFill>
              </a:rPr>
              <a:t>at</a:t>
            </a:r>
            <a:r>
              <a:rPr sz="2600" spc="50" dirty="0">
                <a:solidFill>
                  <a:srgbClr val="000000"/>
                </a:solidFill>
              </a:rPr>
              <a:t> </a:t>
            </a:r>
            <a:r>
              <a:rPr sz="2600" dirty="0">
                <a:solidFill>
                  <a:srgbClr val="000000"/>
                </a:solidFill>
              </a:rPr>
              <a:t>multiple</a:t>
            </a:r>
            <a:r>
              <a:rPr sz="2600" spc="45" dirty="0">
                <a:solidFill>
                  <a:srgbClr val="000000"/>
                </a:solidFill>
              </a:rPr>
              <a:t> </a:t>
            </a:r>
            <a:r>
              <a:rPr sz="2600" spc="-20" dirty="0">
                <a:solidFill>
                  <a:srgbClr val="000000"/>
                </a:solidFill>
              </a:rPr>
              <a:t>stages</a:t>
            </a:r>
            <a:r>
              <a:rPr sz="2600" spc="50" dirty="0">
                <a:solidFill>
                  <a:srgbClr val="000000"/>
                </a:solidFill>
              </a:rPr>
              <a:t> </a:t>
            </a:r>
            <a:r>
              <a:rPr sz="2600" dirty="0">
                <a:solidFill>
                  <a:srgbClr val="000000"/>
                </a:solidFill>
              </a:rPr>
              <a:t>of</a:t>
            </a:r>
            <a:r>
              <a:rPr sz="2600" spc="295" dirty="0">
                <a:solidFill>
                  <a:srgbClr val="000000"/>
                </a:solidFill>
              </a:rPr>
              <a:t> </a:t>
            </a:r>
            <a:r>
              <a:rPr sz="2600" spc="40" dirty="0">
                <a:solidFill>
                  <a:srgbClr val="000000"/>
                </a:solidFill>
              </a:rPr>
              <a:t>growth, </a:t>
            </a:r>
            <a:r>
              <a:rPr sz="2600" spc="70" dirty="0">
                <a:solidFill>
                  <a:srgbClr val="000000"/>
                </a:solidFill>
              </a:rPr>
              <a:t>but</a:t>
            </a:r>
            <a:r>
              <a:rPr sz="2600" spc="95" dirty="0">
                <a:solidFill>
                  <a:srgbClr val="000000"/>
                </a:solidFill>
              </a:rPr>
              <a:t> </a:t>
            </a:r>
            <a:r>
              <a:rPr sz="2600" dirty="0">
                <a:solidFill>
                  <a:srgbClr val="000000"/>
                </a:solidFill>
              </a:rPr>
              <a:t>handling</a:t>
            </a:r>
            <a:r>
              <a:rPr sz="2600" spc="80" dirty="0">
                <a:solidFill>
                  <a:srgbClr val="000000"/>
                </a:solidFill>
              </a:rPr>
              <a:t> </a:t>
            </a:r>
            <a:r>
              <a:rPr sz="2600" dirty="0">
                <a:solidFill>
                  <a:srgbClr val="000000"/>
                </a:solidFill>
              </a:rPr>
              <a:t>practices</a:t>
            </a:r>
            <a:r>
              <a:rPr sz="2600" spc="105" dirty="0">
                <a:solidFill>
                  <a:srgbClr val="000000"/>
                </a:solidFill>
              </a:rPr>
              <a:t> </a:t>
            </a:r>
            <a:r>
              <a:rPr sz="2600" dirty="0">
                <a:solidFill>
                  <a:srgbClr val="000000"/>
                </a:solidFill>
              </a:rPr>
              <a:t>will</a:t>
            </a:r>
            <a:r>
              <a:rPr sz="2600" spc="80" dirty="0">
                <a:solidFill>
                  <a:srgbClr val="000000"/>
                </a:solidFill>
              </a:rPr>
              <a:t> </a:t>
            </a:r>
            <a:r>
              <a:rPr sz="2600" dirty="0">
                <a:solidFill>
                  <a:srgbClr val="000000"/>
                </a:solidFill>
              </a:rPr>
              <a:t>be</a:t>
            </a:r>
            <a:r>
              <a:rPr sz="2600" spc="100" dirty="0">
                <a:solidFill>
                  <a:srgbClr val="000000"/>
                </a:solidFill>
              </a:rPr>
              <a:t> </a:t>
            </a:r>
            <a:r>
              <a:rPr sz="2600" dirty="0">
                <a:solidFill>
                  <a:srgbClr val="000000"/>
                </a:solidFill>
              </a:rPr>
              <a:t>modified</a:t>
            </a:r>
            <a:r>
              <a:rPr sz="2600" spc="60" dirty="0">
                <a:solidFill>
                  <a:srgbClr val="000000"/>
                </a:solidFill>
              </a:rPr>
              <a:t> </a:t>
            </a:r>
            <a:r>
              <a:rPr sz="2600" dirty="0">
                <a:solidFill>
                  <a:srgbClr val="000000"/>
                </a:solidFill>
              </a:rPr>
              <a:t>at</a:t>
            </a:r>
            <a:r>
              <a:rPr sz="2600" spc="105" dirty="0">
                <a:solidFill>
                  <a:srgbClr val="000000"/>
                </a:solidFill>
              </a:rPr>
              <a:t> </a:t>
            </a:r>
            <a:r>
              <a:rPr sz="2600" dirty="0">
                <a:solidFill>
                  <a:srgbClr val="000000"/>
                </a:solidFill>
              </a:rPr>
              <a:t>each</a:t>
            </a:r>
            <a:r>
              <a:rPr sz="2600" spc="95" dirty="0">
                <a:solidFill>
                  <a:srgbClr val="000000"/>
                </a:solidFill>
              </a:rPr>
              <a:t> </a:t>
            </a:r>
            <a:r>
              <a:rPr sz="2600" spc="-10" dirty="0">
                <a:solidFill>
                  <a:srgbClr val="000000"/>
                </a:solidFill>
              </a:rPr>
              <a:t>stage.</a:t>
            </a:r>
            <a:endParaRPr sz="2600"/>
          </a:p>
        </p:txBody>
      </p:sp>
      <p:sp>
        <p:nvSpPr>
          <p:cNvPr id="3" name="object 3"/>
          <p:cNvSpPr txBox="1">
            <a:spLocks noGrp="1"/>
          </p:cNvSpPr>
          <p:nvPr>
            <p:ph type="body" idx="1"/>
          </p:nvPr>
        </p:nvSpPr>
        <p:spPr>
          <a:prstGeom prst="rect">
            <a:avLst/>
          </a:prstGeom>
        </p:spPr>
        <p:txBody>
          <a:bodyPr vert="horz" wrap="square" lIns="0" tIns="408610" rIns="0" bIns="0" rtlCol="0">
            <a:spAutoFit/>
          </a:bodyPr>
          <a:lstStyle/>
          <a:p>
            <a:pPr marL="12700" marR="5080">
              <a:lnSpc>
                <a:spcPct val="119900"/>
              </a:lnSpc>
              <a:spcBef>
                <a:spcPts val="100"/>
              </a:spcBef>
            </a:pPr>
            <a:r>
              <a:rPr dirty="0"/>
              <a:t>Tomato</a:t>
            </a:r>
            <a:r>
              <a:rPr spc="-25" dirty="0"/>
              <a:t> </a:t>
            </a:r>
            <a:r>
              <a:rPr spc="185" dirty="0"/>
              <a:t>-</a:t>
            </a:r>
            <a:r>
              <a:rPr dirty="0"/>
              <a:t> </a:t>
            </a:r>
            <a:r>
              <a:rPr spc="60" dirty="0"/>
              <a:t>green</a:t>
            </a:r>
            <a:r>
              <a:rPr spc="-40" dirty="0"/>
              <a:t> </a:t>
            </a:r>
            <a:r>
              <a:rPr dirty="0"/>
              <a:t>pick,</a:t>
            </a:r>
            <a:r>
              <a:rPr spc="25" dirty="0"/>
              <a:t> </a:t>
            </a:r>
            <a:r>
              <a:rPr dirty="0"/>
              <a:t>pink</a:t>
            </a:r>
            <a:r>
              <a:rPr spc="-10" dirty="0"/>
              <a:t> </a:t>
            </a:r>
            <a:r>
              <a:rPr spc="-20" dirty="0"/>
              <a:t>stage,</a:t>
            </a:r>
            <a:r>
              <a:rPr spc="5" dirty="0"/>
              <a:t> </a:t>
            </a:r>
            <a:r>
              <a:rPr dirty="0"/>
              <a:t>vine </a:t>
            </a:r>
            <a:r>
              <a:rPr spc="40" dirty="0"/>
              <a:t>ripened </a:t>
            </a:r>
            <a:r>
              <a:rPr dirty="0"/>
              <a:t>Squash</a:t>
            </a:r>
            <a:r>
              <a:rPr spc="120" dirty="0"/>
              <a:t> </a:t>
            </a:r>
            <a:r>
              <a:rPr dirty="0"/>
              <a:t>–</a:t>
            </a:r>
            <a:r>
              <a:rPr spc="90" dirty="0"/>
              <a:t> </a:t>
            </a:r>
            <a:r>
              <a:rPr dirty="0"/>
              <a:t>immature,</a:t>
            </a:r>
            <a:r>
              <a:rPr spc="150" dirty="0"/>
              <a:t> </a:t>
            </a:r>
            <a:r>
              <a:rPr spc="60" dirty="0"/>
              <a:t>mature</a:t>
            </a:r>
          </a:p>
          <a:p>
            <a:pPr marL="12700">
              <a:lnSpc>
                <a:spcPct val="100000"/>
              </a:lnSpc>
              <a:spcBef>
                <a:spcPts val="645"/>
              </a:spcBef>
            </a:pPr>
            <a:r>
              <a:rPr dirty="0"/>
              <a:t>Potato</a:t>
            </a:r>
            <a:r>
              <a:rPr spc="-35" dirty="0"/>
              <a:t> </a:t>
            </a:r>
            <a:r>
              <a:rPr dirty="0"/>
              <a:t>–</a:t>
            </a:r>
            <a:r>
              <a:rPr spc="-45" dirty="0"/>
              <a:t> </a:t>
            </a:r>
            <a:r>
              <a:rPr spc="50" dirty="0"/>
              <a:t>new</a:t>
            </a:r>
            <a:r>
              <a:rPr spc="-60" dirty="0"/>
              <a:t> </a:t>
            </a:r>
            <a:r>
              <a:rPr dirty="0"/>
              <a:t>potatoes,</a:t>
            </a:r>
            <a:r>
              <a:rPr spc="-15" dirty="0"/>
              <a:t> </a:t>
            </a:r>
            <a:r>
              <a:rPr spc="60" dirty="0"/>
              <a:t>mature</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69240" y="193039"/>
            <a:ext cx="8757920" cy="6543038"/>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144000" cy="6858000"/>
          </a:xfrm>
          <a:prstGeom prst="rect">
            <a:avLst/>
          </a:prstGeom>
        </p:spPr>
      </p:pic>
      <p:pic>
        <p:nvPicPr>
          <p:cNvPr id="3" name="object 3"/>
          <p:cNvPicPr/>
          <p:nvPr/>
        </p:nvPicPr>
        <p:blipFill>
          <a:blip r:embed="rId3" cstate="print"/>
          <a:stretch>
            <a:fillRect/>
          </a:stretch>
        </p:blipFill>
        <p:spPr>
          <a:xfrm>
            <a:off x="576580" y="1173467"/>
            <a:ext cx="4775454" cy="579386"/>
          </a:xfrm>
          <a:prstGeom prst="rect">
            <a:avLst/>
          </a:prstGeom>
        </p:spPr>
      </p:pic>
      <p:sp>
        <p:nvSpPr>
          <p:cNvPr id="4" name="object 4"/>
          <p:cNvSpPr txBox="1"/>
          <p:nvPr/>
        </p:nvSpPr>
        <p:spPr>
          <a:xfrm>
            <a:off x="1043305" y="2160034"/>
            <a:ext cx="7796530" cy="3321050"/>
          </a:xfrm>
          <a:prstGeom prst="rect">
            <a:avLst/>
          </a:prstGeom>
        </p:spPr>
        <p:txBody>
          <a:bodyPr vert="horz" wrap="square" lIns="0" tIns="93345" rIns="0" bIns="0" rtlCol="0">
            <a:spAutoFit/>
          </a:bodyPr>
          <a:lstStyle/>
          <a:p>
            <a:pPr marL="12700">
              <a:lnSpc>
                <a:spcPct val="100000"/>
              </a:lnSpc>
              <a:spcBef>
                <a:spcPts val="735"/>
              </a:spcBef>
            </a:pPr>
            <a:r>
              <a:rPr sz="2600" b="1" spc="-10" dirty="0">
                <a:solidFill>
                  <a:srgbClr val="001F5F"/>
                </a:solidFill>
                <a:latin typeface="Constantia"/>
                <a:cs typeface="Constantia"/>
              </a:rPr>
              <a:t>Farming</a:t>
            </a:r>
            <a:endParaRPr sz="2600">
              <a:latin typeface="Constantia"/>
              <a:cs typeface="Constantia"/>
            </a:endParaRPr>
          </a:p>
          <a:p>
            <a:pPr marR="40640" algn="r">
              <a:lnSpc>
                <a:spcPct val="100000"/>
              </a:lnSpc>
              <a:spcBef>
                <a:spcPts val="685"/>
              </a:spcBef>
            </a:pPr>
            <a:r>
              <a:rPr sz="2600" b="1" dirty="0">
                <a:solidFill>
                  <a:srgbClr val="001F5F"/>
                </a:solidFill>
                <a:latin typeface="Constantia"/>
                <a:cs typeface="Constantia"/>
              </a:rPr>
              <a:t>-</a:t>
            </a:r>
            <a:r>
              <a:rPr sz="2600" b="1" spc="5" dirty="0">
                <a:solidFill>
                  <a:srgbClr val="001F5F"/>
                </a:solidFill>
                <a:latin typeface="Constantia"/>
                <a:cs typeface="Constantia"/>
              </a:rPr>
              <a:t> </a:t>
            </a:r>
            <a:r>
              <a:rPr sz="2800" dirty="0">
                <a:solidFill>
                  <a:srgbClr val="001F5F"/>
                </a:solidFill>
                <a:latin typeface="Times New Roman"/>
                <a:cs typeface="Times New Roman"/>
              </a:rPr>
              <a:t>is </a:t>
            </a:r>
            <a:r>
              <a:rPr sz="2800" spc="55" dirty="0">
                <a:solidFill>
                  <a:srgbClr val="001F5F"/>
                </a:solidFill>
                <a:latin typeface="Times New Roman"/>
                <a:cs typeface="Times New Roman"/>
              </a:rPr>
              <a:t>the</a:t>
            </a:r>
            <a:r>
              <a:rPr sz="2800" spc="5" dirty="0">
                <a:solidFill>
                  <a:srgbClr val="001F5F"/>
                </a:solidFill>
                <a:latin typeface="Times New Roman"/>
                <a:cs typeface="Times New Roman"/>
              </a:rPr>
              <a:t> </a:t>
            </a:r>
            <a:r>
              <a:rPr sz="2800" dirty="0">
                <a:solidFill>
                  <a:srgbClr val="001F5F"/>
                </a:solidFill>
                <a:latin typeface="Times New Roman"/>
                <a:cs typeface="Times New Roman"/>
              </a:rPr>
              <a:t>cultivation of</a:t>
            </a:r>
            <a:r>
              <a:rPr sz="2800" spc="225" dirty="0">
                <a:solidFill>
                  <a:srgbClr val="001F5F"/>
                </a:solidFill>
                <a:latin typeface="Times New Roman"/>
                <a:cs typeface="Times New Roman"/>
              </a:rPr>
              <a:t> </a:t>
            </a:r>
            <a:r>
              <a:rPr sz="2800" spc="60" dirty="0">
                <a:solidFill>
                  <a:srgbClr val="001F5F"/>
                </a:solidFill>
                <a:latin typeface="Times New Roman"/>
                <a:cs typeface="Times New Roman"/>
              </a:rPr>
              <a:t>land</a:t>
            </a:r>
            <a:r>
              <a:rPr sz="2800" spc="15" dirty="0">
                <a:solidFill>
                  <a:srgbClr val="001F5F"/>
                </a:solidFill>
                <a:latin typeface="Times New Roman"/>
                <a:cs typeface="Times New Roman"/>
              </a:rPr>
              <a:t> </a:t>
            </a:r>
            <a:r>
              <a:rPr sz="2800" dirty="0">
                <a:solidFill>
                  <a:srgbClr val="001F5F"/>
                </a:solidFill>
                <a:latin typeface="Times New Roman"/>
                <a:cs typeface="Times New Roman"/>
              </a:rPr>
              <a:t>for </a:t>
            </a:r>
            <a:r>
              <a:rPr sz="2800" spc="55" dirty="0">
                <a:solidFill>
                  <a:srgbClr val="001F5F"/>
                </a:solidFill>
                <a:latin typeface="Times New Roman"/>
                <a:cs typeface="Times New Roman"/>
              </a:rPr>
              <a:t>the</a:t>
            </a:r>
            <a:r>
              <a:rPr sz="2800" spc="-5" dirty="0">
                <a:solidFill>
                  <a:srgbClr val="001F5F"/>
                </a:solidFill>
                <a:latin typeface="Times New Roman"/>
                <a:cs typeface="Times New Roman"/>
              </a:rPr>
              <a:t> </a:t>
            </a:r>
            <a:r>
              <a:rPr sz="2800" spc="55" dirty="0">
                <a:solidFill>
                  <a:srgbClr val="001F5F"/>
                </a:solidFill>
                <a:latin typeface="Times New Roman"/>
                <a:cs typeface="Times New Roman"/>
              </a:rPr>
              <a:t>production</a:t>
            </a:r>
            <a:r>
              <a:rPr sz="2800" spc="10" dirty="0">
                <a:solidFill>
                  <a:srgbClr val="001F5F"/>
                </a:solidFill>
                <a:latin typeface="Times New Roman"/>
                <a:cs typeface="Times New Roman"/>
              </a:rPr>
              <a:t> </a:t>
            </a:r>
            <a:r>
              <a:rPr sz="2800" spc="-25" dirty="0">
                <a:solidFill>
                  <a:srgbClr val="001F5F"/>
                </a:solidFill>
                <a:latin typeface="Times New Roman"/>
                <a:cs typeface="Times New Roman"/>
              </a:rPr>
              <a:t>of</a:t>
            </a:r>
            <a:endParaRPr sz="2800">
              <a:latin typeface="Times New Roman"/>
              <a:cs typeface="Times New Roman"/>
            </a:endParaRPr>
          </a:p>
          <a:p>
            <a:pPr marR="5080" algn="r">
              <a:lnSpc>
                <a:spcPct val="100000"/>
              </a:lnSpc>
            </a:pPr>
            <a:r>
              <a:rPr sz="2800" spc="-10" dirty="0">
                <a:solidFill>
                  <a:srgbClr val="001F5F"/>
                </a:solidFill>
                <a:latin typeface="Times New Roman"/>
                <a:cs typeface="Times New Roman"/>
              </a:rPr>
              <a:t>crops;</a:t>
            </a:r>
            <a:endParaRPr sz="2800">
              <a:latin typeface="Times New Roman"/>
              <a:cs typeface="Times New Roman"/>
            </a:endParaRPr>
          </a:p>
          <a:p>
            <a:pPr marR="8255" algn="r">
              <a:lnSpc>
                <a:spcPct val="100000"/>
              </a:lnSpc>
              <a:spcBef>
                <a:spcPts val="660"/>
              </a:spcBef>
            </a:pPr>
            <a:r>
              <a:rPr sz="2800" spc="195" dirty="0">
                <a:solidFill>
                  <a:srgbClr val="001F5F"/>
                </a:solidFill>
                <a:latin typeface="Times New Roman"/>
                <a:cs typeface="Times New Roman"/>
              </a:rPr>
              <a:t>-</a:t>
            </a:r>
            <a:r>
              <a:rPr sz="2800" spc="5" dirty="0">
                <a:solidFill>
                  <a:srgbClr val="001F5F"/>
                </a:solidFill>
                <a:latin typeface="Times New Roman"/>
                <a:cs typeface="Times New Roman"/>
              </a:rPr>
              <a:t> </a:t>
            </a:r>
            <a:r>
              <a:rPr sz="2800" spc="55" dirty="0">
                <a:solidFill>
                  <a:srgbClr val="001F5F"/>
                </a:solidFill>
                <a:latin typeface="Times New Roman"/>
                <a:cs typeface="Times New Roman"/>
              </a:rPr>
              <a:t>the</a:t>
            </a:r>
            <a:r>
              <a:rPr sz="2800" dirty="0">
                <a:solidFill>
                  <a:srgbClr val="001F5F"/>
                </a:solidFill>
                <a:latin typeface="Times New Roman"/>
                <a:cs typeface="Times New Roman"/>
              </a:rPr>
              <a:t> raising</a:t>
            </a:r>
            <a:r>
              <a:rPr sz="2800" spc="25" dirty="0">
                <a:solidFill>
                  <a:srgbClr val="001F5F"/>
                </a:solidFill>
                <a:latin typeface="Times New Roman"/>
                <a:cs typeface="Times New Roman"/>
              </a:rPr>
              <a:t> </a:t>
            </a:r>
            <a:r>
              <a:rPr sz="2800" dirty="0">
                <a:solidFill>
                  <a:srgbClr val="001F5F"/>
                </a:solidFill>
                <a:latin typeface="Times New Roman"/>
                <a:cs typeface="Times New Roman"/>
              </a:rPr>
              <a:t>of</a:t>
            </a:r>
            <a:r>
              <a:rPr sz="2800" spc="260" dirty="0">
                <a:solidFill>
                  <a:srgbClr val="001F5F"/>
                </a:solidFill>
                <a:latin typeface="Times New Roman"/>
                <a:cs typeface="Times New Roman"/>
              </a:rPr>
              <a:t> </a:t>
            </a:r>
            <a:r>
              <a:rPr sz="2800" spc="65" dirty="0">
                <a:solidFill>
                  <a:srgbClr val="001F5F"/>
                </a:solidFill>
                <a:latin typeface="Times New Roman"/>
                <a:cs typeface="Times New Roman"/>
              </a:rPr>
              <a:t>farm</a:t>
            </a:r>
            <a:r>
              <a:rPr sz="2800" spc="5" dirty="0">
                <a:solidFill>
                  <a:srgbClr val="001F5F"/>
                </a:solidFill>
                <a:latin typeface="Times New Roman"/>
                <a:cs typeface="Times New Roman"/>
              </a:rPr>
              <a:t> </a:t>
            </a:r>
            <a:r>
              <a:rPr sz="2800" dirty="0">
                <a:solidFill>
                  <a:srgbClr val="001F5F"/>
                </a:solidFill>
                <a:latin typeface="Times New Roman"/>
                <a:cs typeface="Times New Roman"/>
              </a:rPr>
              <a:t>animals</a:t>
            </a:r>
            <a:r>
              <a:rPr sz="2800" spc="30" dirty="0">
                <a:solidFill>
                  <a:srgbClr val="001F5F"/>
                </a:solidFill>
                <a:latin typeface="Times New Roman"/>
                <a:cs typeface="Times New Roman"/>
              </a:rPr>
              <a:t> </a:t>
            </a:r>
            <a:r>
              <a:rPr sz="2800" dirty="0">
                <a:solidFill>
                  <a:srgbClr val="001F5F"/>
                </a:solidFill>
                <a:latin typeface="Times New Roman"/>
                <a:cs typeface="Times New Roman"/>
              </a:rPr>
              <a:t>for</a:t>
            </a:r>
            <a:r>
              <a:rPr sz="2800" spc="10" dirty="0">
                <a:solidFill>
                  <a:srgbClr val="001F5F"/>
                </a:solidFill>
                <a:latin typeface="Times New Roman"/>
                <a:cs typeface="Times New Roman"/>
              </a:rPr>
              <a:t> </a:t>
            </a:r>
            <a:r>
              <a:rPr sz="2800" spc="-10" dirty="0">
                <a:solidFill>
                  <a:srgbClr val="001F5F"/>
                </a:solidFill>
                <a:latin typeface="Times New Roman"/>
                <a:cs typeface="Times New Roman"/>
              </a:rPr>
              <a:t>egg,</a:t>
            </a:r>
            <a:r>
              <a:rPr sz="2800" spc="35" dirty="0">
                <a:solidFill>
                  <a:srgbClr val="001F5F"/>
                </a:solidFill>
                <a:latin typeface="Times New Roman"/>
                <a:cs typeface="Times New Roman"/>
              </a:rPr>
              <a:t> </a:t>
            </a:r>
            <a:r>
              <a:rPr sz="2800" dirty="0">
                <a:solidFill>
                  <a:srgbClr val="001F5F"/>
                </a:solidFill>
                <a:latin typeface="Times New Roman"/>
                <a:cs typeface="Times New Roman"/>
              </a:rPr>
              <a:t>milk</a:t>
            </a:r>
            <a:r>
              <a:rPr sz="2800" spc="15" dirty="0">
                <a:solidFill>
                  <a:srgbClr val="001F5F"/>
                </a:solidFill>
                <a:latin typeface="Times New Roman"/>
                <a:cs typeface="Times New Roman"/>
              </a:rPr>
              <a:t> </a:t>
            </a:r>
            <a:r>
              <a:rPr sz="2800" spc="55" dirty="0">
                <a:solidFill>
                  <a:srgbClr val="001F5F"/>
                </a:solidFill>
                <a:latin typeface="Times New Roman"/>
                <a:cs typeface="Times New Roman"/>
              </a:rPr>
              <a:t>and</a:t>
            </a:r>
            <a:endParaRPr sz="2800">
              <a:latin typeface="Times New Roman"/>
              <a:cs typeface="Times New Roman"/>
            </a:endParaRPr>
          </a:p>
          <a:p>
            <a:pPr marR="5715" algn="r">
              <a:lnSpc>
                <a:spcPct val="100000"/>
              </a:lnSpc>
            </a:pPr>
            <a:r>
              <a:rPr sz="2800" spc="-10" dirty="0">
                <a:solidFill>
                  <a:srgbClr val="001F5F"/>
                </a:solidFill>
                <a:latin typeface="Times New Roman"/>
                <a:cs typeface="Times New Roman"/>
              </a:rPr>
              <a:t>meat;</a:t>
            </a:r>
            <a:endParaRPr sz="2800">
              <a:latin typeface="Times New Roman"/>
              <a:cs typeface="Times New Roman"/>
            </a:endParaRPr>
          </a:p>
          <a:p>
            <a:pPr marR="9525" algn="r">
              <a:lnSpc>
                <a:spcPct val="100000"/>
              </a:lnSpc>
              <a:spcBef>
                <a:spcPts val="685"/>
              </a:spcBef>
            </a:pPr>
            <a:r>
              <a:rPr sz="2800" spc="195" dirty="0">
                <a:solidFill>
                  <a:srgbClr val="001F5F"/>
                </a:solidFill>
                <a:latin typeface="Times New Roman"/>
                <a:cs typeface="Times New Roman"/>
              </a:rPr>
              <a:t>-</a:t>
            </a:r>
            <a:r>
              <a:rPr sz="2800" spc="-5" dirty="0">
                <a:solidFill>
                  <a:srgbClr val="001F5F"/>
                </a:solidFill>
                <a:latin typeface="Times New Roman"/>
                <a:cs typeface="Times New Roman"/>
              </a:rPr>
              <a:t> </a:t>
            </a:r>
            <a:r>
              <a:rPr sz="2800" spc="55" dirty="0">
                <a:solidFill>
                  <a:srgbClr val="001F5F"/>
                </a:solidFill>
                <a:latin typeface="Times New Roman"/>
                <a:cs typeface="Times New Roman"/>
              </a:rPr>
              <a:t>the</a:t>
            </a:r>
            <a:r>
              <a:rPr sz="2800" spc="-15" dirty="0">
                <a:solidFill>
                  <a:srgbClr val="001F5F"/>
                </a:solidFill>
                <a:latin typeface="Times New Roman"/>
                <a:cs typeface="Times New Roman"/>
              </a:rPr>
              <a:t> </a:t>
            </a:r>
            <a:r>
              <a:rPr sz="2800" spc="55" dirty="0">
                <a:solidFill>
                  <a:srgbClr val="001F5F"/>
                </a:solidFill>
                <a:latin typeface="Times New Roman"/>
                <a:cs typeface="Times New Roman"/>
              </a:rPr>
              <a:t>production</a:t>
            </a:r>
            <a:r>
              <a:rPr sz="2800" spc="5" dirty="0">
                <a:solidFill>
                  <a:srgbClr val="001F5F"/>
                </a:solidFill>
                <a:latin typeface="Times New Roman"/>
                <a:cs typeface="Times New Roman"/>
              </a:rPr>
              <a:t> </a:t>
            </a:r>
            <a:r>
              <a:rPr sz="2800" dirty="0">
                <a:solidFill>
                  <a:srgbClr val="001F5F"/>
                </a:solidFill>
                <a:latin typeface="Times New Roman"/>
                <a:cs typeface="Times New Roman"/>
              </a:rPr>
              <a:t>of</a:t>
            </a:r>
            <a:r>
              <a:rPr sz="2800" spc="225" dirty="0">
                <a:solidFill>
                  <a:srgbClr val="001F5F"/>
                </a:solidFill>
                <a:latin typeface="Times New Roman"/>
                <a:cs typeface="Times New Roman"/>
              </a:rPr>
              <a:t> </a:t>
            </a:r>
            <a:r>
              <a:rPr sz="2800" spc="50" dirty="0">
                <a:solidFill>
                  <a:srgbClr val="001F5F"/>
                </a:solidFill>
                <a:latin typeface="Times New Roman"/>
                <a:cs typeface="Times New Roman"/>
              </a:rPr>
              <a:t>fruit</a:t>
            </a:r>
            <a:r>
              <a:rPr sz="2800" spc="10" dirty="0">
                <a:solidFill>
                  <a:srgbClr val="001F5F"/>
                </a:solidFill>
                <a:latin typeface="Times New Roman"/>
                <a:cs typeface="Times New Roman"/>
              </a:rPr>
              <a:t> </a:t>
            </a:r>
            <a:r>
              <a:rPr sz="2800" spc="80" dirty="0">
                <a:solidFill>
                  <a:srgbClr val="001F5F"/>
                </a:solidFill>
                <a:latin typeface="Times New Roman"/>
                <a:cs typeface="Times New Roman"/>
              </a:rPr>
              <a:t>and</a:t>
            </a:r>
            <a:r>
              <a:rPr sz="2800" dirty="0">
                <a:solidFill>
                  <a:srgbClr val="001F5F"/>
                </a:solidFill>
                <a:latin typeface="Times New Roman"/>
                <a:cs typeface="Times New Roman"/>
              </a:rPr>
              <a:t> </a:t>
            </a:r>
            <a:r>
              <a:rPr sz="2800" spc="55" dirty="0">
                <a:solidFill>
                  <a:srgbClr val="001F5F"/>
                </a:solidFill>
                <a:latin typeface="Times New Roman"/>
                <a:cs typeface="Times New Roman"/>
              </a:rPr>
              <a:t>other</a:t>
            </a:r>
            <a:r>
              <a:rPr sz="2800" dirty="0">
                <a:solidFill>
                  <a:srgbClr val="001F5F"/>
                </a:solidFill>
                <a:latin typeface="Times New Roman"/>
                <a:cs typeface="Times New Roman"/>
              </a:rPr>
              <a:t> </a:t>
            </a:r>
            <a:r>
              <a:rPr sz="2800" spc="50" dirty="0">
                <a:solidFill>
                  <a:srgbClr val="001F5F"/>
                </a:solidFill>
                <a:latin typeface="Times New Roman"/>
                <a:cs typeface="Times New Roman"/>
              </a:rPr>
              <a:t>horticultural</a:t>
            </a:r>
            <a:endParaRPr sz="2800">
              <a:latin typeface="Times New Roman"/>
              <a:cs typeface="Times New Roman"/>
            </a:endParaRPr>
          </a:p>
          <a:p>
            <a:pPr marR="6350" algn="r">
              <a:lnSpc>
                <a:spcPct val="100000"/>
              </a:lnSpc>
            </a:pPr>
            <a:r>
              <a:rPr sz="2800" spc="80" dirty="0">
                <a:solidFill>
                  <a:srgbClr val="001F5F"/>
                </a:solidFill>
                <a:latin typeface="Times New Roman"/>
                <a:cs typeface="Times New Roman"/>
              </a:rPr>
              <a:t>and</a:t>
            </a:r>
            <a:r>
              <a:rPr sz="2800" spc="190" dirty="0">
                <a:solidFill>
                  <a:srgbClr val="001F5F"/>
                </a:solidFill>
                <a:latin typeface="Times New Roman"/>
                <a:cs typeface="Times New Roman"/>
              </a:rPr>
              <a:t> </a:t>
            </a:r>
            <a:r>
              <a:rPr sz="2800" dirty="0">
                <a:solidFill>
                  <a:srgbClr val="001F5F"/>
                </a:solidFill>
                <a:latin typeface="Times New Roman"/>
                <a:cs typeface="Times New Roman"/>
              </a:rPr>
              <a:t>agronomical</a:t>
            </a:r>
            <a:r>
              <a:rPr sz="2800" spc="195" dirty="0">
                <a:solidFill>
                  <a:srgbClr val="001F5F"/>
                </a:solidFill>
                <a:latin typeface="Times New Roman"/>
                <a:cs typeface="Times New Roman"/>
              </a:rPr>
              <a:t> </a:t>
            </a:r>
            <a:r>
              <a:rPr sz="2800" spc="-10" dirty="0">
                <a:solidFill>
                  <a:srgbClr val="001F5F"/>
                </a:solidFill>
                <a:latin typeface="Times New Roman"/>
                <a:cs typeface="Times New Roman"/>
              </a:rPr>
              <a:t>crops</a:t>
            </a:r>
            <a:endParaRPr sz="2800">
              <a:latin typeface="Times New Roman"/>
              <a:cs typeface="Times New Roman"/>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98805" y="606171"/>
            <a:ext cx="6957059" cy="787400"/>
          </a:xfrm>
          <a:prstGeom prst="rect">
            <a:avLst/>
          </a:prstGeom>
        </p:spPr>
        <p:txBody>
          <a:bodyPr vert="horz" wrap="square" lIns="0" tIns="12700" rIns="0" bIns="0" rtlCol="0">
            <a:spAutoFit/>
          </a:bodyPr>
          <a:lstStyle/>
          <a:p>
            <a:pPr marL="12700">
              <a:lnSpc>
                <a:spcPct val="100000"/>
              </a:lnSpc>
              <a:spcBef>
                <a:spcPts val="100"/>
              </a:spcBef>
              <a:tabLst>
                <a:tab pos="1663700" algn="l"/>
              </a:tabLst>
            </a:pPr>
            <a:r>
              <a:rPr sz="5000" b="1" spc="-10" dirty="0">
                <a:latin typeface="Calibri"/>
                <a:cs typeface="Calibri"/>
              </a:rPr>
              <a:t>Types</a:t>
            </a:r>
            <a:r>
              <a:rPr sz="5000" b="1" dirty="0">
                <a:latin typeface="Calibri"/>
                <a:cs typeface="Calibri"/>
              </a:rPr>
              <a:t>	of</a:t>
            </a:r>
            <a:r>
              <a:rPr sz="5000" b="1" spc="-155" dirty="0">
                <a:latin typeface="Calibri"/>
                <a:cs typeface="Calibri"/>
              </a:rPr>
              <a:t> </a:t>
            </a:r>
            <a:r>
              <a:rPr sz="5000" b="1" dirty="0">
                <a:latin typeface="Calibri"/>
                <a:cs typeface="Calibri"/>
              </a:rPr>
              <a:t>farming</a:t>
            </a:r>
            <a:r>
              <a:rPr sz="5000" b="1" spc="-145" dirty="0">
                <a:latin typeface="Calibri"/>
                <a:cs typeface="Calibri"/>
              </a:rPr>
              <a:t> </a:t>
            </a:r>
            <a:r>
              <a:rPr sz="5000" b="1" spc="-10" dirty="0">
                <a:latin typeface="Calibri"/>
                <a:cs typeface="Calibri"/>
              </a:rPr>
              <a:t>systems</a:t>
            </a:r>
            <a:r>
              <a:rPr sz="5000" b="1" spc="-140" dirty="0">
                <a:latin typeface="Calibri"/>
                <a:cs typeface="Calibri"/>
              </a:rPr>
              <a:t> </a:t>
            </a:r>
            <a:r>
              <a:rPr sz="5000" b="1" spc="-50" dirty="0">
                <a:latin typeface="Calibri"/>
                <a:cs typeface="Calibri"/>
              </a:rPr>
              <a:t>:</a:t>
            </a:r>
            <a:endParaRPr sz="5000">
              <a:latin typeface="Calibri"/>
              <a:cs typeface="Calibri"/>
            </a:endParaRPr>
          </a:p>
        </p:txBody>
      </p:sp>
      <p:sp>
        <p:nvSpPr>
          <p:cNvPr id="3" name="object 3"/>
          <p:cNvSpPr txBox="1"/>
          <p:nvPr/>
        </p:nvSpPr>
        <p:spPr>
          <a:xfrm>
            <a:off x="1118869" y="2073401"/>
            <a:ext cx="6882765" cy="3026410"/>
          </a:xfrm>
          <a:prstGeom prst="rect">
            <a:avLst/>
          </a:prstGeom>
        </p:spPr>
        <p:txBody>
          <a:bodyPr vert="horz" wrap="square" lIns="0" tIns="86360" rIns="0" bIns="0" rtlCol="0">
            <a:spAutoFit/>
          </a:bodyPr>
          <a:lstStyle/>
          <a:p>
            <a:pPr marL="282575" indent="-269875">
              <a:lnSpc>
                <a:spcPct val="100000"/>
              </a:lnSpc>
              <a:spcBef>
                <a:spcPts val="680"/>
              </a:spcBef>
              <a:buAutoNum type="arabicPeriod"/>
              <a:tabLst>
                <a:tab pos="282575" algn="l"/>
              </a:tabLst>
            </a:pPr>
            <a:r>
              <a:rPr sz="2400" b="1" dirty="0">
                <a:solidFill>
                  <a:srgbClr val="001F5F"/>
                </a:solidFill>
                <a:latin typeface="Constantia"/>
                <a:cs typeface="Constantia"/>
              </a:rPr>
              <a:t>Based</a:t>
            </a:r>
            <a:r>
              <a:rPr sz="2400" b="1" spc="-105" dirty="0">
                <a:solidFill>
                  <a:srgbClr val="001F5F"/>
                </a:solidFill>
                <a:latin typeface="Constantia"/>
                <a:cs typeface="Constantia"/>
              </a:rPr>
              <a:t> </a:t>
            </a:r>
            <a:r>
              <a:rPr sz="2400" b="1" dirty="0">
                <a:solidFill>
                  <a:srgbClr val="001F5F"/>
                </a:solidFill>
                <a:latin typeface="Constantia"/>
                <a:cs typeface="Constantia"/>
              </a:rPr>
              <a:t>on</a:t>
            </a:r>
            <a:r>
              <a:rPr sz="2400" b="1" spc="-70" dirty="0">
                <a:solidFill>
                  <a:srgbClr val="001F5F"/>
                </a:solidFill>
                <a:latin typeface="Constantia"/>
                <a:cs typeface="Constantia"/>
              </a:rPr>
              <a:t> </a:t>
            </a:r>
            <a:r>
              <a:rPr sz="2400" b="1" spc="-10" dirty="0">
                <a:solidFill>
                  <a:srgbClr val="001F5F"/>
                </a:solidFill>
                <a:latin typeface="Constantia"/>
                <a:cs typeface="Constantia"/>
              </a:rPr>
              <a:t>Enterprise</a:t>
            </a:r>
            <a:r>
              <a:rPr sz="2400" b="1" spc="-95" dirty="0">
                <a:solidFill>
                  <a:srgbClr val="001F5F"/>
                </a:solidFill>
                <a:latin typeface="Constantia"/>
                <a:cs typeface="Constantia"/>
              </a:rPr>
              <a:t> </a:t>
            </a:r>
            <a:r>
              <a:rPr sz="2400" b="1" spc="-10" dirty="0">
                <a:solidFill>
                  <a:srgbClr val="001F5F"/>
                </a:solidFill>
                <a:latin typeface="Constantia"/>
                <a:cs typeface="Constantia"/>
              </a:rPr>
              <a:t>Mix(es)</a:t>
            </a:r>
            <a:endParaRPr sz="2400">
              <a:latin typeface="Constantia"/>
              <a:cs typeface="Constantia"/>
            </a:endParaRPr>
          </a:p>
          <a:p>
            <a:pPr marL="12700" marR="5080" indent="449580">
              <a:lnSpc>
                <a:spcPct val="100000"/>
              </a:lnSpc>
              <a:spcBef>
                <a:spcPts val="585"/>
              </a:spcBef>
            </a:pPr>
            <a:r>
              <a:rPr sz="2400" dirty="0">
                <a:latin typeface="Constantia"/>
                <a:cs typeface="Constantia"/>
              </a:rPr>
              <a:t>o</a:t>
            </a:r>
            <a:r>
              <a:rPr sz="2400" spc="-135" dirty="0">
                <a:latin typeface="Constantia"/>
                <a:cs typeface="Constantia"/>
              </a:rPr>
              <a:t> </a:t>
            </a:r>
            <a:r>
              <a:rPr sz="2400" spc="-10" dirty="0">
                <a:latin typeface="Constantia"/>
                <a:cs typeface="Constantia"/>
              </a:rPr>
              <a:t>Monocropping</a:t>
            </a:r>
            <a:r>
              <a:rPr sz="2400" spc="-80" dirty="0">
                <a:latin typeface="Constantia"/>
                <a:cs typeface="Constantia"/>
              </a:rPr>
              <a:t> </a:t>
            </a:r>
            <a:r>
              <a:rPr sz="2400" spc="-20" dirty="0">
                <a:latin typeface="Constantia"/>
                <a:cs typeface="Constantia"/>
              </a:rPr>
              <a:t>or</a:t>
            </a:r>
            <a:r>
              <a:rPr sz="2400" spc="-140" dirty="0">
                <a:latin typeface="Constantia"/>
                <a:cs typeface="Constantia"/>
              </a:rPr>
              <a:t> </a:t>
            </a:r>
            <a:r>
              <a:rPr sz="2400" dirty="0">
                <a:latin typeface="Constantia"/>
                <a:cs typeface="Constantia"/>
              </a:rPr>
              <a:t>diversified</a:t>
            </a:r>
            <a:r>
              <a:rPr sz="2400" spc="-70" dirty="0">
                <a:latin typeface="Constantia"/>
                <a:cs typeface="Constantia"/>
              </a:rPr>
              <a:t> </a:t>
            </a:r>
            <a:r>
              <a:rPr sz="2400" dirty="0">
                <a:latin typeface="Constantia"/>
                <a:cs typeface="Constantia"/>
              </a:rPr>
              <a:t>farming</a:t>
            </a:r>
            <a:r>
              <a:rPr sz="2400" spc="-45" dirty="0">
                <a:latin typeface="Constantia"/>
                <a:cs typeface="Constantia"/>
              </a:rPr>
              <a:t> </a:t>
            </a:r>
            <a:r>
              <a:rPr sz="2400" spc="-10" dirty="0">
                <a:latin typeface="Constantia"/>
                <a:cs typeface="Constantia"/>
              </a:rPr>
              <a:t>(multiple </a:t>
            </a:r>
            <a:r>
              <a:rPr sz="2400" dirty="0">
                <a:latin typeface="Constantia"/>
                <a:cs typeface="Constantia"/>
              </a:rPr>
              <a:t>cropping</a:t>
            </a:r>
            <a:r>
              <a:rPr sz="2400" spc="-105" dirty="0">
                <a:latin typeface="Constantia"/>
                <a:cs typeface="Constantia"/>
              </a:rPr>
              <a:t> </a:t>
            </a:r>
            <a:r>
              <a:rPr sz="2400" spc="-10" dirty="0">
                <a:latin typeface="Constantia"/>
                <a:cs typeface="Constantia"/>
              </a:rPr>
              <a:t>systems)</a:t>
            </a:r>
            <a:endParaRPr sz="2400">
              <a:latin typeface="Constantia"/>
              <a:cs typeface="Constantia"/>
            </a:endParaRPr>
          </a:p>
          <a:p>
            <a:pPr>
              <a:lnSpc>
                <a:spcPct val="100000"/>
              </a:lnSpc>
              <a:spcBef>
                <a:spcPts val="1110"/>
              </a:spcBef>
            </a:pPr>
            <a:endParaRPr sz="2400">
              <a:latin typeface="Constantia"/>
              <a:cs typeface="Constantia"/>
            </a:endParaRPr>
          </a:p>
          <a:p>
            <a:pPr marL="390525" indent="-377825">
              <a:lnSpc>
                <a:spcPct val="100000"/>
              </a:lnSpc>
              <a:buClr>
                <a:srgbClr val="000000"/>
              </a:buClr>
              <a:buFont typeface="Constantia"/>
              <a:buAutoNum type="arabicPeriod" startAt="2"/>
              <a:tabLst>
                <a:tab pos="390525" algn="l"/>
              </a:tabLst>
            </a:pPr>
            <a:r>
              <a:rPr sz="2400" b="1" dirty="0">
                <a:solidFill>
                  <a:srgbClr val="001F5F"/>
                </a:solidFill>
                <a:latin typeface="Constantia"/>
                <a:cs typeface="Constantia"/>
              </a:rPr>
              <a:t>Based</a:t>
            </a:r>
            <a:r>
              <a:rPr sz="2400" b="1" spc="-95" dirty="0">
                <a:solidFill>
                  <a:srgbClr val="001F5F"/>
                </a:solidFill>
                <a:latin typeface="Constantia"/>
                <a:cs typeface="Constantia"/>
              </a:rPr>
              <a:t> </a:t>
            </a:r>
            <a:r>
              <a:rPr sz="2400" b="1" dirty="0">
                <a:solidFill>
                  <a:srgbClr val="001F5F"/>
                </a:solidFill>
                <a:latin typeface="Constantia"/>
                <a:cs typeface="Constantia"/>
              </a:rPr>
              <a:t>on</a:t>
            </a:r>
            <a:r>
              <a:rPr sz="2400" b="1" spc="-70" dirty="0">
                <a:solidFill>
                  <a:srgbClr val="001F5F"/>
                </a:solidFill>
                <a:latin typeface="Constantia"/>
                <a:cs typeface="Constantia"/>
              </a:rPr>
              <a:t> </a:t>
            </a:r>
            <a:r>
              <a:rPr sz="2400" b="1" dirty="0">
                <a:solidFill>
                  <a:srgbClr val="001F5F"/>
                </a:solidFill>
                <a:latin typeface="Constantia"/>
                <a:cs typeface="Constantia"/>
              </a:rPr>
              <a:t>the</a:t>
            </a:r>
            <a:r>
              <a:rPr sz="2400" b="1" spc="-90" dirty="0">
                <a:solidFill>
                  <a:srgbClr val="001F5F"/>
                </a:solidFill>
                <a:latin typeface="Constantia"/>
                <a:cs typeface="Constantia"/>
              </a:rPr>
              <a:t> </a:t>
            </a:r>
            <a:r>
              <a:rPr sz="2400" b="1" spc="-10" dirty="0">
                <a:solidFill>
                  <a:srgbClr val="001F5F"/>
                </a:solidFill>
                <a:latin typeface="Constantia"/>
                <a:cs typeface="Constantia"/>
              </a:rPr>
              <a:t>Dominant</a:t>
            </a:r>
            <a:r>
              <a:rPr sz="2400" b="1" spc="-80" dirty="0">
                <a:solidFill>
                  <a:srgbClr val="001F5F"/>
                </a:solidFill>
                <a:latin typeface="Constantia"/>
                <a:cs typeface="Constantia"/>
              </a:rPr>
              <a:t> </a:t>
            </a:r>
            <a:r>
              <a:rPr sz="2400" b="1" spc="-10" dirty="0">
                <a:solidFill>
                  <a:srgbClr val="001F5F"/>
                </a:solidFill>
                <a:latin typeface="Constantia"/>
                <a:cs typeface="Constantia"/>
              </a:rPr>
              <a:t>Crop(s)</a:t>
            </a:r>
            <a:endParaRPr sz="2400">
              <a:latin typeface="Constantia"/>
              <a:cs typeface="Constantia"/>
            </a:endParaRPr>
          </a:p>
          <a:p>
            <a:pPr marL="723265" lvl="1" indent="-177165">
              <a:lnSpc>
                <a:spcPct val="100000"/>
              </a:lnSpc>
              <a:spcBef>
                <a:spcPts val="585"/>
              </a:spcBef>
              <a:buChar char="-"/>
              <a:tabLst>
                <a:tab pos="723265" algn="l"/>
              </a:tabLst>
            </a:pPr>
            <a:r>
              <a:rPr sz="2400" dirty="0">
                <a:latin typeface="Constantia"/>
                <a:cs typeface="Constantia"/>
              </a:rPr>
              <a:t>which</a:t>
            </a:r>
            <a:r>
              <a:rPr sz="2400" spc="-110" dirty="0">
                <a:latin typeface="Constantia"/>
                <a:cs typeface="Constantia"/>
              </a:rPr>
              <a:t> </a:t>
            </a:r>
            <a:r>
              <a:rPr sz="2400" dirty="0">
                <a:latin typeface="Constantia"/>
                <a:cs typeface="Constantia"/>
              </a:rPr>
              <a:t>form</a:t>
            </a:r>
            <a:r>
              <a:rPr sz="2400" spc="-85" dirty="0">
                <a:latin typeface="Constantia"/>
                <a:cs typeface="Constantia"/>
              </a:rPr>
              <a:t> </a:t>
            </a:r>
            <a:r>
              <a:rPr sz="2400" dirty="0">
                <a:latin typeface="Constantia"/>
                <a:cs typeface="Constantia"/>
              </a:rPr>
              <a:t>the</a:t>
            </a:r>
            <a:r>
              <a:rPr sz="2400" spc="-95" dirty="0">
                <a:latin typeface="Constantia"/>
                <a:cs typeface="Constantia"/>
              </a:rPr>
              <a:t> </a:t>
            </a:r>
            <a:r>
              <a:rPr sz="2400" spc="-10" dirty="0">
                <a:latin typeface="Constantia"/>
                <a:cs typeface="Constantia"/>
              </a:rPr>
              <a:t>major</a:t>
            </a:r>
            <a:r>
              <a:rPr sz="2400" spc="-140" dirty="0">
                <a:latin typeface="Constantia"/>
                <a:cs typeface="Constantia"/>
              </a:rPr>
              <a:t> </a:t>
            </a:r>
            <a:r>
              <a:rPr sz="2400" spc="-10" dirty="0">
                <a:latin typeface="Constantia"/>
                <a:cs typeface="Constantia"/>
              </a:rPr>
              <a:t>enterprise</a:t>
            </a:r>
            <a:endParaRPr sz="2400">
              <a:latin typeface="Constantia"/>
              <a:cs typeface="Constantia"/>
            </a:endParaRPr>
          </a:p>
          <a:p>
            <a:pPr marL="730885" lvl="1" indent="-184785">
              <a:lnSpc>
                <a:spcPct val="100000"/>
              </a:lnSpc>
              <a:spcBef>
                <a:spcPts val="560"/>
              </a:spcBef>
              <a:buChar char="-"/>
              <a:tabLst>
                <a:tab pos="730885" algn="l"/>
              </a:tabLst>
            </a:pPr>
            <a:r>
              <a:rPr sz="2400" spc="-25" dirty="0">
                <a:latin typeface="Constantia"/>
                <a:cs typeface="Constantia"/>
              </a:rPr>
              <a:t>(Rice-</a:t>
            </a:r>
            <a:r>
              <a:rPr sz="2400" dirty="0">
                <a:latin typeface="Constantia"/>
                <a:cs typeface="Constantia"/>
              </a:rPr>
              <a:t>based,</a:t>
            </a:r>
            <a:r>
              <a:rPr sz="2400" spc="-25" dirty="0">
                <a:latin typeface="Constantia"/>
                <a:cs typeface="Constantia"/>
              </a:rPr>
              <a:t> </a:t>
            </a:r>
            <a:r>
              <a:rPr sz="2400" spc="-30" dirty="0">
                <a:latin typeface="Constantia"/>
                <a:cs typeface="Constantia"/>
              </a:rPr>
              <a:t>coconut-</a:t>
            </a:r>
            <a:r>
              <a:rPr sz="2400" dirty="0">
                <a:latin typeface="Constantia"/>
                <a:cs typeface="Constantia"/>
              </a:rPr>
              <a:t>based,</a:t>
            </a:r>
            <a:r>
              <a:rPr sz="2400" spc="10" dirty="0">
                <a:latin typeface="Constantia"/>
                <a:cs typeface="Constantia"/>
              </a:rPr>
              <a:t> </a:t>
            </a:r>
            <a:r>
              <a:rPr sz="2400" spc="-10" dirty="0">
                <a:latin typeface="Constantia"/>
                <a:cs typeface="Constantia"/>
              </a:rPr>
              <a:t>etc.)</a:t>
            </a:r>
            <a:endParaRPr sz="2400">
              <a:latin typeface="Constantia"/>
              <a:cs typeface="Constantia"/>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50607" y="1065784"/>
            <a:ext cx="6652895" cy="4124325"/>
          </a:xfrm>
          <a:prstGeom prst="rect">
            <a:avLst/>
          </a:prstGeom>
        </p:spPr>
        <p:txBody>
          <a:bodyPr vert="horz" wrap="square" lIns="0" tIns="12700" rIns="0" bIns="0" rtlCol="0">
            <a:spAutoFit/>
          </a:bodyPr>
          <a:lstStyle/>
          <a:p>
            <a:pPr marL="310515" indent="-297815">
              <a:lnSpc>
                <a:spcPct val="100000"/>
              </a:lnSpc>
              <a:spcBef>
                <a:spcPts val="100"/>
              </a:spcBef>
              <a:buAutoNum type="arabicPeriod" startAt="3"/>
              <a:tabLst>
                <a:tab pos="310515" algn="l"/>
              </a:tabLst>
            </a:pPr>
            <a:r>
              <a:rPr sz="2400" b="1" dirty="0">
                <a:solidFill>
                  <a:srgbClr val="001F5F"/>
                </a:solidFill>
                <a:latin typeface="Constantia"/>
                <a:cs typeface="Constantia"/>
              </a:rPr>
              <a:t>Based</a:t>
            </a:r>
            <a:r>
              <a:rPr sz="2400" b="1" spc="-70" dirty="0">
                <a:solidFill>
                  <a:srgbClr val="001F5F"/>
                </a:solidFill>
                <a:latin typeface="Constantia"/>
                <a:cs typeface="Constantia"/>
              </a:rPr>
              <a:t> </a:t>
            </a:r>
            <a:r>
              <a:rPr sz="2400" b="1" dirty="0">
                <a:solidFill>
                  <a:srgbClr val="001F5F"/>
                </a:solidFill>
                <a:latin typeface="Constantia"/>
                <a:cs typeface="Constantia"/>
              </a:rPr>
              <a:t>on</a:t>
            </a:r>
            <a:r>
              <a:rPr sz="2400" b="1" spc="-110" dirty="0">
                <a:solidFill>
                  <a:srgbClr val="001F5F"/>
                </a:solidFill>
                <a:latin typeface="Constantia"/>
                <a:cs typeface="Constantia"/>
              </a:rPr>
              <a:t> </a:t>
            </a:r>
            <a:r>
              <a:rPr sz="2400" b="1" spc="-30" dirty="0">
                <a:solidFill>
                  <a:srgbClr val="001F5F"/>
                </a:solidFill>
                <a:latin typeface="Constantia"/>
                <a:cs typeface="Constantia"/>
              </a:rPr>
              <a:t>Agro-</a:t>
            </a:r>
            <a:r>
              <a:rPr sz="2400" b="1" spc="-10" dirty="0">
                <a:solidFill>
                  <a:srgbClr val="001F5F"/>
                </a:solidFill>
                <a:latin typeface="Constantia"/>
                <a:cs typeface="Constantia"/>
              </a:rPr>
              <a:t>environment</a:t>
            </a:r>
            <a:endParaRPr sz="2400">
              <a:latin typeface="Constantia"/>
              <a:cs typeface="Constantia"/>
            </a:endParaRPr>
          </a:p>
          <a:p>
            <a:pPr>
              <a:lnSpc>
                <a:spcPct val="100000"/>
              </a:lnSpc>
              <a:spcBef>
                <a:spcPts val="530"/>
              </a:spcBef>
              <a:buClr>
                <a:srgbClr val="001F5F"/>
              </a:buClr>
              <a:buFont typeface="Constantia"/>
              <a:buAutoNum type="arabicPeriod" startAt="3"/>
            </a:pPr>
            <a:endParaRPr sz="2400">
              <a:latin typeface="Constantia"/>
              <a:cs typeface="Constantia"/>
            </a:endParaRPr>
          </a:p>
          <a:p>
            <a:pPr marL="12700" marR="219710" lvl="1" indent="899794">
              <a:lnSpc>
                <a:spcPct val="100000"/>
              </a:lnSpc>
              <a:buAutoNum type="alphaLcPeriod"/>
              <a:tabLst>
                <a:tab pos="912494" algn="l"/>
              </a:tabLst>
            </a:pPr>
            <a:r>
              <a:rPr sz="2400" spc="-20" dirty="0">
                <a:latin typeface="Constantia"/>
                <a:cs typeface="Constantia"/>
              </a:rPr>
              <a:t>Moisture</a:t>
            </a:r>
            <a:r>
              <a:rPr sz="2400" spc="-120" dirty="0">
                <a:latin typeface="Constantia"/>
                <a:cs typeface="Constantia"/>
              </a:rPr>
              <a:t> </a:t>
            </a:r>
            <a:r>
              <a:rPr sz="2400" spc="-20" dirty="0">
                <a:latin typeface="Constantia"/>
                <a:cs typeface="Constantia"/>
              </a:rPr>
              <a:t>regime/water</a:t>
            </a:r>
            <a:r>
              <a:rPr sz="2400" spc="-105" dirty="0">
                <a:latin typeface="Constantia"/>
                <a:cs typeface="Constantia"/>
              </a:rPr>
              <a:t> </a:t>
            </a:r>
            <a:r>
              <a:rPr sz="2400" spc="-20" dirty="0">
                <a:latin typeface="Constantia"/>
                <a:cs typeface="Constantia"/>
              </a:rPr>
              <a:t>source</a:t>
            </a:r>
            <a:r>
              <a:rPr sz="2400" spc="-65" dirty="0">
                <a:latin typeface="Constantia"/>
                <a:cs typeface="Constantia"/>
              </a:rPr>
              <a:t> </a:t>
            </a:r>
            <a:r>
              <a:rPr sz="2400" dirty="0">
                <a:latin typeface="Constantia"/>
                <a:cs typeface="Constantia"/>
              </a:rPr>
              <a:t>–</a:t>
            </a:r>
            <a:r>
              <a:rPr sz="2400" spc="-75" dirty="0">
                <a:latin typeface="Constantia"/>
                <a:cs typeface="Constantia"/>
              </a:rPr>
              <a:t> </a:t>
            </a:r>
            <a:r>
              <a:rPr sz="2400" dirty="0">
                <a:latin typeface="Constantia"/>
                <a:cs typeface="Constantia"/>
              </a:rPr>
              <a:t>rainfed</a:t>
            </a:r>
            <a:r>
              <a:rPr sz="2400" spc="-70" dirty="0">
                <a:latin typeface="Constantia"/>
                <a:cs typeface="Constantia"/>
              </a:rPr>
              <a:t> </a:t>
            </a:r>
            <a:r>
              <a:rPr sz="2400" spc="-25" dirty="0">
                <a:latin typeface="Constantia"/>
                <a:cs typeface="Constantia"/>
              </a:rPr>
              <a:t>or </a:t>
            </a:r>
            <a:r>
              <a:rPr sz="2400" spc="-10" dirty="0">
                <a:latin typeface="Constantia"/>
                <a:cs typeface="Constantia"/>
              </a:rPr>
              <a:t>irrigated</a:t>
            </a:r>
            <a:endParaRPr sz="2400">
              <a:latin typeface="Constantia"/>
              <a:cs typeface="Constantia"/>
            </a:endParaRPr>
          </a:p>
          <a:p>
            <a:pPr lvl="1">
              <a:lnSpc>
                <a:spcPct val="100000"/>
              </a:lnSpc>
              <a:spcBef>
                <a:spcPts val="1115"/>
              </a:spcBef>
              <a:buFont typeface="Constantia"/>
              <a:buAutoNum type="alphaLcPeriod"/>
            </a:pPr>
            <a:endParaRPr sz="2400">
              <a:latin typeface="Constantia"/>
              <a:cs typeface="Constantia"/>
            </a:endParaRPr>
          </a:p>
          <a:p>
            <a:pPr marL="927100" marR="594995" lvl="1" indent="-228600">
              <a:lnSpc>
                <a:spcPct val="100000"/>
              </a:lnSpc>
              <a:buAutoNum type="alphaLcPeriod"/>
              <a:tabLst>
                <a:tab pos="927100" algn="l"/>
                <a:tab pos="1004569" algn="l"/>
                <a:tab pos="2713355" algn="l"/>
              </a:tabLst>
            </a:pPr>
            <a:r>
              <a:rPr sz="2400" spc="-10" dirty="0">
                <a:latin typeface="Constantia"/>
                <a:cs typeface="Constantia"/>
              </a:rPr>
              <a:t>	Topography</a:t>
            </a:r>
            <a:r>
              <a:rPr sz="2400" dirty="0">
                <a:latin typeface="Constantia"/>
                <a:cs typeface="Constantia"/>
              </a:rPr>
              <a:t>	-</a:t>
            </a:r>
            <a:r>
              <a:rPr sz="2400" spc="-30" dirty="0">
                <a:latin typeface="Constantia"/>
                <a:cs typeface="Constantia"/>
              </a:rPr>
              <a:t> </a:t>
            </a:r>
            <a:r>
              <a:rPr sz="2400" spc="-10" dirty="0">
                <a:latin typeface="Constantia"/>
                <a:cs typeface="Constantia"/>
              </a:rPr>
              <a:t>lowland</a:t>
            </a:r>
            <a:r>
              <a:rPr sz="2400" spc="-105" dirty="0">
                <a:latin typeface="Constantia"/>
                <a:cs typeface="Constantia"/>
              </a:rPr>
              <a:t> </a:t>
            </a:r>
            <a:r>
              <a:rPr sz="2400" dirty="0">
                <a:latin typeface="Constantia"/>
                <a:cs typeface="Constantia"/>
              </a:rPr>
              <a:t>or</a:t>
            </a:r>
            <a:r>
              <a:rPr sz="2400" spc="-100" dirty="0">
                <a:latin typeface="Constantia"/>
                <a:cs typeface="Constantia"/>
              </a:rPr>
              <a:t> </a:t>
            </a:r>
            <a:r>
              <a:rPr sz="2400" dirty="0">
                <a:latin typeface="Constantia"/>
                <a:cs typeface="Constantia"/>
              </a:rPr>
              <a:t>hilly</a:t>
            </a:r>
            <a:r>
              <a:rPr sz="2400" spc="-120" dirty="0">
                <a:latin typeface="Constantia"/>
                <a:cs typeface="Constantia"/>
              </a:rPr>
              <a:t> </a:t>
            </a:r>
            <a:r>
              <a:rPr sz="2400" spc="-10" dirty="0">
                <a:latin typeface="Constantia"/>
                <a:cs typeface="Constantia"/>
              </a:rPr>
              <a:t>farming </a:t>
            </a:r>
            <a:r>
              <a:rPr sz="2400" dirty="0">
                <a:latin typeface="Constantia"/>
                <a:cs typeface="Constantia"/>
              </a:rPr>
              <a:t>(ex.</a:t>
            </a:r>
            <a:r>
              <a:rPr sz="2400" spc="-85" dirty="0">
                <a:latin typeface="Constantia"/>
                <a:cs typeface="Constantia"/>
              </a:rPr>
              <a:t> </a:t>
            </a:r>
            <a:r>
              <a:rPr sz="2400" spc="-10" dirty="0">
                <a:latin typeface="Constantia"/>
                <a:cs typeface="Constantia"/>
              </a:rPr>
              <a:t>Agroforestry</a:t>
            </a:r>
            <a:r>
              <a:rPr sz="2400" spc="-85" dirty="0">
                <a:latin typeface="Constantia"/>
                <a:cs typeface="Constantia"/>
              </a:rPr>
              <a:t> </a:t>
            </a:r>
            <a:r>
              <a:rPr sz="2400" dirty="0">
                <a:latin typeface="Constantia"/>
                <a:cs typeface="Constantia"/>
              </a:rPr>
              <a:t>&amp;</a:t>
            </a:r>
            <a:r>
              <a:rPr sz="2400" spc="-40" dirty="0">
                <a:latin typeface="Constantia"/>
                <a:cs typeface="Constantia"/>
              </a:rPr>
              <a:t> </a:t>
            </a:r>
            <a:r>
              <a:rPr sz="2400" spc="-10" dirty="0">
                <a:latin typeface="Constantia"/>
                <a:cs typeface="Constantia"/>
              </a:rPr>
              <a:t>SALT)</a:t>
            </a:r>
            <a:endParaRPr sz="2400">
              <a:latin typeface="Constantia"/>
              <a:cs typeface="Constantia"/>
            </a:endParaRPr>
          </a:p>
          <a:p>
            <a:pPr lvl="1">
              <a:lnSpc>
                <a:spcPct val="100000"/>
              </a:lnSpc>
              <a:spcBef>
                <a:spcPts val="509"/>
              </a:spcBef>
              <a:buFont typeface="Constantia"/>
              <a:buAutoNum type="alphaLcPeriod"/>
            </a:pPr>
            <a:endParaRPr sz="2400">
              <a:latin typeface="Constantia"/>
              <a:cs typeface="Constantia"/>
            </a:endParaRPr>
          </a:p>
          <a:p>
            <a:pPr marL="1061720" marR="5080" lvl="1" indent="-294640">
              <a:lnSpc>
                <a:spcPct val="120200"/>
              </a:lnSpc>
              <a:spcBef>
                <a:spcPts val="5"/>
              </a:spcBef>
              <a:buAutoNum type="alphaLcPeriod"/>
              <a:tabLst>
                <a:tab pos="1918335" algn="l"/>
              </a:tabLst>
            </a:pPr>
            <a:r>
              <a:rPr sz="2400" spc="-10" dirty="0">
                <a:latin typeface="Constantia"/>
                <a:cs typeface="Constantia"/>
              </a:rPr>
              <a:t>Elevation/Altitude</a:t>
            </a:r>
            <a:r>
              <a:rPr sz="2400" spc="-55" dirty="0">
                <a:latin typeface="Constantia"/>
                <a:cs typeface="Constantia"/>
              </a:rPr>
              <a:t> </a:t>
            </a:r>
            <a:r>
              <a:rPr sz="2400" dirty="0">
                <a:latin typeface="Constantia"/>
                <a:cs typeface="Constantia"/>
              </a:rPr>
              <a:t>–</a:t>
            </a:r>
            <a:r>
              <a:rPr sz="2400" spc="-10" dirty="0">
                <a:latin typeface="Constantia"/>
                <a:cs typeface="Constantia"/>
              </a:rPr>
              <a:t> </a:t>
            </a:r>
            <a:r>
              <a:rPr sz="2400" dirty="0">
                <a:latin typeface="Constantia"/>
                <a:cs typeface="Constantia"/>
              </a:rPr>
              <a:t>High</a:t>
            </a:r>
            <a:r>
              <a:rPr sz="2400" spc="-55" dirty="0">
                <a:latin typeface="Constantia"/>
                <a:cs typeface="Constantia"/>
              </a:rPr>
              <a:t> </a:t>
            </a:r>
            <a:r>
              <a:rPr sz="2400" dirty="0">
                <a:latin typeface="Constantia"/>
                <a:cs typeface="Constantia"/>
              </a:rPr>
              <a:t>land,</a:t>
            </a:r>
            <a:r>
              <a:rPr sz="2400" spc="-25" dirty="0">
                <a:latin typeface="Constantia"/>
                <a:cs typeface="Constantia"/>
              </a:rPr>
              <a:t> </a:t>
            </a:r>
            <a:r>
              <a:rPr sz="2400" dirty="0">
                <a:latin typeface="Constantia"/>
                <a:cs typeface="Constantia"/>
              </a:rPr>
              <a:t>Hilly</a:t>
            </a:r>
            <a:r>
              <a:rPr sz="2400" spc="-85" dirty="0">
                <a:latin typeface="Constantia"/>
                <a:cs typeface="Constantia"/>
              </a:rPr>
              <a:t> </a:t>
            </a:r>
            <a:r>
              <a:rPr sz="2400" spc="-10" dirty="0">
                <a:latin typeface="Constantia"/>
                <a:cs typeface="Constantia"/>
              </a:rPr>
              <a:t>land, 	Lowland</a:t>
            </a:r>
            <a:endParaRPr sz="2400">
              <a:latin typeface="Constantia"/>
              <a:cs typeface="Constantia"/>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30" y="0"/>
            <a:ext cx="9145905" cy="6858000"/>
            <a:chOff x="-830" y="0"/>
            <a:chExt cx="9145905" cy="6858000"/>
          </a:xfrm>
        </p:grpSpPr>
        <p:pic>
          <p:nvPicPr>
            <p:cNvPr id="3" name="object 3"/>
            <p:cNvPicPr/>
            <p:nvPr/>
          </p:nvPicPr>
          <p:blipFill>
            <a:blip r:embed="rId2" cstate="print"/>
            <a:stretch>
              <a:fillRect/>
            </a:stretch>
          </p:blipFill>
          <p:spPr>
            <a:xfrm>
              <a:off x="4699000" y="238759"/>
              <a:ext cx="4178554" cy="3271774"/>
            </a:xfrm>
            <a:prstGeom prst="rect">
              <a:avLst/>
            </a:prstGeom>
          </p:spPr>
        </p:pic>
        <p:sp>
          <p:nvSpPr>
            <p:cNvPr id="4" name="object 4"/>
            <p:cNvSpPr/>
            <p:nvPr/>
          </p:nvSpPr>
          <p:spPr>
            <a:xfrm>
              <a:off x="4612640" y="152399"/>
              <a:ext cx="4353560" cy="3446779"/>
            </a:xfrm>
            <a:custGeom>
              <a:avLst/>
              <a:gdLst/>
              <a:ahLst/>
              <a:cxnLst/>
              <a:rect l="l" t="t" r="r" b="b"/>
              <a:pathLst>
                <a:path w="4353559" h="3446779">
                  <a:moveTo>
                    <a:pt x="4282440" y="71120"/>
                  </a:moveTo>
                  <a:lnTo>
                    <a:pt x="4264660" y="71120"/>
                  </a:lnTo>
                  <a:lnTo>
                    <a:pt x="4264660" y="88900"/>
                  </a:lnTo>
                  <a:lnTo>
                    <a:pt x="4264660" y="3357880"/>
                  </a:lnTo>
                  <a:lnTo>
                    <a:pt x="88900" y="3357880"/>
                  </a:lnTo>
                  <a:lnTo>
                    <a:pt x="88900" y="88900"/>
                  </a:lnTo>
                  <a:lnTo>
                    <a:pt x="4264660" y="88900"/>
                  </a:lnTo>
                  <a:lnTo>
                    <a:pt x="4264660" y="71120"/>
                  </a:lnTo>
                  <a:lnTo>
                    <a:pt x="71120" y="71120"/>
                  </a:lnTo>
                  <a:lnTo>
                    <a:pt x="71120" y="88900"/>
                  </a:lnTo>
                  <a:lnTo>
                    <a:pt x="71120" y="3357880"/>
                  </a:lnTo>
                  <a:lnTo>
                    <a:pt x="71120" y="3375660"/>
                  </a:lnTo>
                  <a:lnTo>
                    <a:pt x="4282440" y="3375660"/>
                  </a:lnTo>
                  <a:lnTo>
                    <a:pt x="4282440" y="3357880"/>
                  </a:lnTo>
                  <a:lnTo>
                    <a:pt x="4282440" y="88900"/>
                  </a:lnTo>
                  <a:lnTo>
                    <a:pt x="4282440" y="71120"/>
                  </a:lnTo>
                  <a:close/>
                </a:path>
                <a:path w="4353559" h="3446779">
                  <a:moveTo>
                    <a:pt x="4353560" y="0"/>
                  </a:moveTo>
                  <a:lnTo>
                    <a:pt x="0" y="0"/>
                  </a:lnTo>
                  <a:lnTo>
                    <a:pt x="0" y="53340"/>
                  </a:lnTo>
                  <a:lnTo>
                    <a:pt x="0" y="3393440"/>
                  </a:lnTo>
                  <a:lnTo>
                    <a:pt x="0" y="3446780"/>
                  </a:lnTo>
                  <a:lnTo>
                    <a:pt x="4353560" y="3446780"/>
                  </a:lnTo>
                  <a:lnTo>
                    <a:pt x="4353560" y="3393440"/>
                  </a:lnTo>
                  <a:lnTo>
                    <a:pt x="4353560" y="53352"/>
                  </a:lnTo>
                  <a:lnTo>
                    <a:pt x="4300220" y="53352"/>
                  </a:lnTo>
                  <a:lnTo>
                    <a:pt x="4300220" y="3393440"/>
                  </a:lnTo>
                  <a:lnTo>
                    <a:pt x="53340" y="3393440"/>
                  </a:lnTo>
                  <a:lnTo>
                    <a:pt x="53340" y="53340"/>
                  </a:lnTo>
                  <a:lnTo>
                    <a:pt x="4353560" y="53340"/>
                  </a:lnTo>
                  <a:lnTo>
                    <a:pt x="4353560" y="0"/>
                  </a:lnTo>
                  <a:close/>
                </a:path>
              </a:pathLst>
            </a:custGeom>
            <a:solidFill>
              <a:srgbClr val="001F5F"/>
            </a:solidFill>
          </p:spPr>
          <p:txBody>
            <a:bodyPr wrap="square" lIns="0" tIns="0" rIns="0" bIns="0" rtlCol="0"/>
            <a:lstStyle/>
            <a:p>
              <a:endParaRPr/>
            </a:p>
          </p:txBody>
        </p:sp>
        <p:pic>
          <p:nvPicPr>
            <p:cNvPr id="5" name="object 5"/>
            <p:cNvPicPr/>
            <p:nvPr/>
          </p:nvPicPr>
          <p:blipFill>
            <a:blip r:embed="rId3" cstate="print"/>
            <a:stretch>
              <a:fillRect/>
            </a:stretch>
          </p:blipFill>
          <p:spPr>
            <a:xfrm>
              <a:off x="350520" y="383540"/>
              <a:ext cx="3927094" cy="3693413"/>
            </a:xfrm>
            <a:prstGeom prst="rect">
              <a:avLst/>
            </a:prstGeom>
          </p:spPr>
        </p:pic>
        <p:pic>
          <p:nvPicPr>
            <p:cNvPr id="6" name="object 6"/>
            <p:cNvPicPr/>
            <p:nvPr/>
          </p:nvPicPr>
          <p:blipFill>
            <a:blip r:embed="rId4" cstate="print"/>
            <a:stretch>
              <a:fillRect/>
            </a:stretch>
          </p:blipFill>
          <p:spPr>
            <a:xfrm>
              <a:off x="414019" y="447040"/>
              <a:ext cx="3746500" cy="3512820"/>
            </a:xfrm>
            <a:prstGeom prst="rect">
              <a:avLst/>
            </a:prstGeom>
          </p:spPr>
        </p:pic>
        <p:sp>
          <p:nvSpPr>
            <p:cNvPr id="7" name="object 7"/>
            <p:cNvSpPr/>
            <p:nvPr/>
          </p:nvSpPr>
          <p:spPr>
            <a:xfrm>
              <a:off x="394970" y="427990"/>
              <a:ext cx="3784600" cy="3550920"/>
            </a:xfrm>
            <a:custGeom>
              <a:avLst/>
              <a:gdLst/>
              <a:ahLst/>
              <a:cxnLst/>
              <a:rect l="l" t="t" r="r" b="b"/>
              <a:pathLst>
                <a:path w="3784600" h="3550920">
                  <a:moveTo>
                    <a:pt x="0" y="3550920"/>
                  </a:moveTo>
                  <a:lnTo>
                    <a:pt x="3784600" y="3550920"/>
                  </a:lnTo>
                  <a:lnTo>
                    <a:pt x="3784600" y="0"/>
                  </a:lnTo>
                  <a:lnTo>
                    <a:pt x="0" y="0"/>
                  </a:lnTo>
                  <a:lnTo>
                    <a:pt x="0" y="3550920"/>
                  </a:lnTo>
                  <a:close/>
                </a:path>
              </a:pathLst>
            </a:custGeom>
            <a:ln w="38099">
              <a:solidFill>
                <a:srgbClr val="FF0000"/>
              </a:solidFill>
            </a:ln>
          </p:spPr>
          <p:txBody>
            <a:bodyPr wrap="square" lIns="0" tIns="0" rIns="0" bIns="0" rtlCol="0"/>
            <a:lstStyle/>
            <a:p>
              <a:endParaRPr/>
            </a:p>
          </p:txBody>
        </p:sp>
        <p:pic>
          <p:nvPicPr>
            <p:cNvPr id="8" name="object 8"/>
            <p:cNvPicPr/>
            <p:nvPr/>
          </p:nvPicPr>
          <p:blipFill>
            <a:blip r:embed="rId5" cstate="print"/>
            <a:stretch>
              <a:fillRect/>
            </a:stretch>
          </p:blipFill>
          <p:spPr>
            <a:xfrm>
              <a:off x="2677160" y="3835398"/>
              <a:ext cx="5209794" cy="3022599"/>
            </a:xfrm>
            <a:prstGeom prst="rect">
              <a:avLst/>
            </a:prstGeom>
          </p:spPr>
        </p:pic>
        <p:sp>
          <p:nvSpPr>
            <p:cNvPr id="9" name="object 9"/>
            <p:cNvSpPr/>
            <p:nvPr/>
          </p:nvSpPr>
          <p:spPr>
            <a:xfrm>
              <a:off x="2590800" y="3749039"/>
              <a:ext cx="5384800" cy="3108960"/>
            </a:xfrm>
            <a:custGeom>
              <a:avLst/>
              <a:gdLst/>
              <a:ahLst/>
              <a:cxnLst/>
              <a:rect l="l" t="t" r="r" b="b"/>
              <a:pathLst>
                <a:path w="5384800" h="3108959">
                  <a:moveTo>
                    <a:pt x="5313680" y="71120"/>
                  </a:moveTo>
                  <a:lnTo>
                    <a:pt x="71120" y="71120"/>
                  </a:lnTo>
                  <a:lnTo>
                    <a:pt x="71120" y="88900"/>
                  </a:lnTo>
                  <a:lnTo>
                    <a:pt x="71120" y="3108960"/>
                  </a:lnTo>
                  <a:lnTo>
                    <a:pt x="88900" y="3108960"/>
                  </a:lnTo>
                  <a:lnTo>
                    <a:pt x="88900" y="88900"/>
                  </a:lnTo>
                  <a:lnTo>
                    <a:pt x="5295900" y="88900"/>
                  </a:lnTo>
                  <a:lnTo>
                    <a:pt x="5295900" y="3108960"/>
                  </a:lnTo>
                  <a:lnTo>
                    <a:pt x="5313680" y="3108960"/>
                  </a:lnTo>
                  <a:lnTo>
                    <a:pt x="5313680" y="88900"/>
                  </a:lnTo>
                  <a:lnTo>
                    <a:pt x="5313680" y="71120"/>
                  </a:lnTo>
                  <a:close/>
                </a:path>
                <a:path w="5384800" h="3108959">
                  <a:moveTo>
                    <a:pt x="5384800" y="0"/>
                  </a:moveTo>
                  <a:lnTo>
                    <a:pt x="0" y="0"/>
                  </a:lnTo>
                  <a:lnTo>
                    <a:pt x="0" y="53340"/>
                  </a:lnTo>
                  <a:lnTo>
                    <a:pt x="0" y="3108960"/>
                  </a:lnTo>
                  <a:lnTo>
                    <a:pt x="53340" y="3108960"/>
                  </a:lnTo>
                  <a:lnTo>
                    <a:pt x="53340" y="53340"/>
                  </a:lnTo>
                  <a:lnTo>
                    <a:pt x="5331460" y="53340"/>
                  </a:lnTo>
                  <a:lnTo>
                    <a:pt x="5331460" y="3108960"/>
                  </a:lnTo>
                  <a:lnTo>
                    <a:pt x="5384800" y="3108960"/>
                  </a:lnTo>
                  <a:lnTo>
                    <a:pt x="5384800" y="53340"/>
                  </a:lnTo>
                  <a:lnTo>
                    <a:pt x="5384800" y="0"/>
                  </a:lnTo>
                  <a:close/>
                </a:path>
              </a:pathLst>
            </a:custGeom>
            <a:solidFill>
              <a:srgbClr val="000000"/>
            </a:solidFill>
          </p:spPr>
          <p:txBody>
            <a:bodyPr wrap="square" lIns="0" tIns="0" rIns="0" bIns="0" rtlCol="0"/>
            <a:lstStyle/>
            <a:p>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30" y="0"/>
            <a:ext cx="9145905" cy="6685280"/>
            <a:chOff x="-830" y="0"/>
            <a:chExt cx="9145905" cy="6685280"/>
          </a:xfrm>
        </p:grpSpPr>
        <p:pic>
          <p:nvPicPr>
            <p:cNvPr id="3" name="object 3"/>
            <p:cNvPicPr/>
            <p:nvPr/>
          </p:nvPicPr>
          <p:blipFill>
            <a:blip r:embed="rId2" cstate="print"/>
            <a:stretch>
              <a:fillRect/>
            </a:stretch>
          </p:blipFill>
          <p:spPr>
            <a:xfrm>
              <a:off x="972819" y="332841"/>
              <a:ext cx="3713809" cy="2486558"/>
            </a:xfrm>
            <a:prstGeom prst="rect">
              <a:avLst/>
            </a:prstGeom>
          </p:spPr>
        </p:pic>
        <p:pic>
          <p:nvPicPr>
            <p:cNvPr id="4" name="object 4"/>
            <p:cNvPicPr/>
            <p:nvPr/>
          </p:nvPicPr>
          <p:blipFill>
            <a:blip r:embed="rId3" cstate="print"/>
            <a:stretch>
              <a:fillRect/>
            </a:stretch>
          </p:blipFill>
          <p:spPr>
            <a:xfrm>
              <a:off x="970280" y="330200"/>
              <a:ext cx="3746754" cy="2489454"/>
            </a:xfrm>
            <a:prstGeom prst="rect">
              <a:avLst/>
            </a:prstGeom>
          </p:spPr>
        </p:pic>
        <p:sp>
          <p:nvSpPr>
            <p:cNvPr id="5" name="object 5"/>
            <p:cNvSpPr/>
            <p:nvPr/>
          </p:nvSpPr>
          <p:spPr>
            <a:xfrm>
              <a:off x="883920" y="243839"/>
              <a:ext cx="3921760" cy="2664460"/>
            </a:xfrm>
            <a:custGeom>
              <a:avLst/>
              <a:gdLst/>
              <a:ahLst/>
              <a:cxnLst/>
              <a:rect l="l" t="t" r="r" b="b"/>
              <a:pathLst>
                <a:path w="3921760" h="2664460">
                  <a:moveTo>
                    <a:pt x="3850640" y="71120"/>
                  </a:moveTo>
                  <a:lnTo>
                    <a:pt x="71120" y="71120"/>
                  </a:lnTo>
                  <a:lnTo>
                    <a:pt x="71120" y="88900"/>
                  </a:lnTo>
                  <a:lnTo>
                    <a:pt x="71120" y="2575560"/>
                  </a:lnTo>
                  <a:lnTo>
                    <a:pt x="71120" y="2593340"/>
                  </a:lnTo>
                  <a:lnTo>
                    <a:pt x="3850640" y="2593340"/>
                  </a:lnTo>
                  <a:lnTo>
                    <a:pt x="3850640" y="2575560"/>
                  </a:lnTo>
                  <a:lnTo>
                    <a:pt x="3850640" y="88912"/>
                  </a:lnTo>
                  <a:lnTo>
                    <a:pt x="3832860" y="88912"/>
                  </a:lnTo>
                  <a:lnTo>
                    <a:pt x="3832860" y="2575560"/>
                  </a:lnTo>
                  <a:lnTo>
                    <a:pt x="88900" y="2575560"/>
                  </a:lnTo>
                  <a:lnTo>
                    <a:pt x="88900" y="88900"/>
                  </a:lnTo>
                  <a:lnTo>
                    <a:pt x="3850640" y="88900"/>
                  </a:lnTo>
                  <a:lnTo>
                    <a:pt x="3850640" y="71120"/>
                  </a:lnTo>
                  <a:close/>
                </a:path>
                <a:path w="3921760" h="2664460">
                  <a:moveTo>
                    <a:pt x="3921760" y="0"/>
                  </a:moveTo>
                  <a:lnTo>
                    <a:pt x="3868420" y="0"/>
                  </a:lnTo>
                  <a:lnTo>
                    <a:pt x="3868420" y="53340"/>
                  </a:lnTo>
                  <a:lnTo>
                    <a:pt x="3868420" y="2611120"/>
                  </a:lnTo>
                  <a:lnTo>
                    <a:pt x="53340" y="2611120"/>
                  </a:lnTo>
                  <a:lnTo>
                    <a:pt x="53340" y="53340"/>
                  </a:lnTo>
                  <a:lnTo>
                    <a:pt x="3868420" y="53340"/>
                  </a:lnTo>
                  <a:lnTo>
                    <a:pt x="3868420" y="0"/>
                  </a:lnTo>
                  <a:lnTo>
                    <a:pt x="0" y="0"/>
                  </a:lnTo>
                  <a:lnTo>
                    <a:pt x="0" y="53340"/>
                  </a:lnTo>
                  <a:lnTo>
                    <a:pt x="0" y="2611120"/>
                  </a:lnTo>
                  <a:lnTo>
                    <a:pt x="0" y="2664460"/>
                  </a:lnTo>
                  <a:lnTo>
                    <a:pt x="3921760" y="2664460"/>
                  </a:lnTo>
                  <a:lnTo>
                    <a:pt x="3921760" y="2611120"/>
                  </a:lnTo>
                  <a:lnTo>
                    <a:pt x="3921760" y="53340"/>
                  </a:lnTo>
                  <a:lnTo>
                    <a:pt x="3921760" y="0"/>
                  </a:lnTo>
                  <a:close/>
                </a:path>
              </a:pathLst>
            </a:custGeom>
            <a:solidFill>
              <a:srgbClr val="000000"/>
            </a:solidFill>
          </p:spPr>
          <p:txBody>
            <a:bodyPr wrap="square" lIns="0" tIns="0" rIns="0" bIns="0" rtlCol="0"/>
            <a:lstStyle/>
            <a:p>
              <a:endParaRPr/>
            </a:p>
          </p:txBody>
        </p:sp>
        <p:pic>
          <p:nvPicPr>
            <p:cNvPr id="6" name="object 6"/>
            <p:cNvPicPr/>
            <p:nvPr/>
          </p:nvPicPr>
          <p:blipFill>
            <a:blip r:embed="rId4" cstate="print"/>
            <a:stretch>
              <a:fillRect/>
            </a:stretch>
          </p:blipFill>
          <p:spPr>
            <a:xfrm>
              <a:off x="5146039" y="690880"/>
              <a:ext cx="3601973" cy="2776474"/>
            </a:xfrm>
            <a:prstGeom prst="rect">
              <a:avLst/>
            </a:prstGeom>
          </p:spPr>
        </p:pic>
        <p:sp>
          <p:nvSpPr>
            <p:cNvPr id="7" name="object 7"/>
            <p:cNvSpPr/>
            <p:nvPr/>
          </p:nvSpPr>
          <p:spPr>
            <a:xfrm>
              <a:off x="5059680" y="604519"/>
              <a:ext cx="3776979" cy="2951480"/>
            </a:xfrm>
            <a:custGeom>
              <a:avLst/>
              <a:gdLst/>
              <a:ahLst/>
              <a:cxnLst/>
              <a:rect l="l" t="t" r="r" b="b"/>
              <a:pathLst>
                <a:path w="3776979" h="2951479">
                  <a:moveTo>
                    <a:pt x="3705860" y="71120"/>
                  </a:moveTo>
                  <a:lnTo>
                    <a:pt x="3688080" y="71120"/>
                  </a:lnTo>
                  <a:lnTo>
                    <a:pt x="3688080" y="88900"/>
                  </a:lnTo>
                  <a:lnTo>
                    <a:pt x="3688080" y="2862580"/>
                  </a:lnTo>
                  <a:lnTo>
                    <a:pt x="88900" y="2862580"/>
                  </a:lnTo>
                  <a:lnTo>
                    <a:pt x="88900" y="88900"/>
                  </a:lnTo>
                  <a:lnTo>
                    <a:pt x="3688080" y="88900"/>
                  </a:lnTo>
                  <a:lnTo>
                    <a:pt x="3688080" y="71120"/>
                  </a:lnTo>
                  <a:lnTo>
                    <a:pt x="71120" y="71120"/>
                  </a:lnTo>
                  <a:lnTo>
                    <a:pt x="71120" y="88900"/>
                  </a:lnTo>
                  <a:lnTo>
                    <a:pt x="71120" y="2862580"/>
                  </a:lnTo>
                  <a:lnTo>
                    <a:pt x="71120" y="2880360"/>
                  </a:lnTo>
                  <a:lnTo>
                    <a:pt x="3705860" y="2880360"/>
                  </a:lnTo>
                  <a:lnTo>
                    <a:pt x="3705860" y="2862580"/>
                  </a:lnTo>
                  <a:lnTo>
                    <a:pt x="3705860" y="88900"/>
                  </a:lnTo>
                  <a:lnTo>
                    <a:pt x="3705860" y="71120"/>
                  </a:lnTo>
                  <a:close/>
                </a:path>
                <a:path w="3776979" h="2951479">
                  <a:moveTo>
                    <a:pt x="3776980" y="0"/>
                  </a:moveTo>
                  <a:lnTo>
                    <a:pt x="3723640" y="0"/>
                  </a:lnTo>
                  <a:lnTo>
                    <a:pt x="3723640" y="53340"/>
                  </a:lnTo>
                  <a:lnTo>
                    <a:pt x="3723640" y="2898140"/>
                  </a:lnTo>
                  <a:lnTo>
                    <a:pt x="53340" y="2898140"/>
                  </a:lnTo>
                  <a:lnTo>
                    <a:pt x="53340" y="53340"/>
                  </a:lnTo>
                  <a:lnTo>
                    <a:pt x="3723640" y="53340"/>
                  </a:lnTo>
                  <a:lnTo>
                    <a:pt x="3723640" y="0"/>
                  </a:lnTo>
                  <a:lnTo>
                    <a:pt x="0" y="0"/>
                  </a:lnTo>
                  <a:lnTo>
                    <a:pt x="0" y="53340"/>
                  </a:lnTo>
                  <a:lnTo>
                    <a:pt x="0" y="2898140"/>
                  </a:lnTo>
                  <a:lnTo>
                    <a:pt x="0" y="2951480"/>
                  </a:lnTo>
                  <a:lnTo>
                    <a:pt x="3776980" y="2951480"/>
                  </a:lnTo>
                  <a:lnTo>
                    <a:pt x="3776980" y="2898140"/>
                  </a:lnTo>
                  <a:lnTo>
                    <a:pt x="3776980" y="53340"/>
                  </a:lnTo>
                  <a:lnTo>
                    <a:pt x="3776980" y="0"/>
                  </a:lnTo>
                  <a:close/>
                </a:path>
              </a:pathLst>
            </a:custGeom>
            <a:solidFill>
              <a:srgbClr val="000000"/>
            </a:solidFill>
          </p:spPr>
          <p:txBody>
            <a:bodyPr wrap="square" lIns="0" tIns="0" rIns="0" bIns="0" rtlCol="0"/>
            <a:lstStyle/>
            <a:p>
              <a:endParaRPr/>
            </a:p>
          </p:txBody>
        </p:sp>
        <p:pic>
          <p:nvPicPr>
            <p:cNvPr id="8" name="object 8"/>
            <p:cNvPicPr/>
            <p:nvPr/>
          </p:nvPicPr>
          <p:blipFill>
            <a:blip r:embed="rId5" cstate="print"/>
            <a:stretch>
              <a:fillRect/>
            </a:stretch>
          </p:blipFill>
          <p:spPr>
            <a:xfrm>
              <a:off x="472440" y="3241039"/>
              <a:ext cx="3675634" cy="3060954"/>
            </a:xfrm>
            <a:prstGeom prst="rect">
              <a:avLst/>
            </a:prstGeom>
          </p:spPr>
        </p:pic>
        <p:sp>
          <p:nvSpPr>
            <p:cNvPr id="9" name="object 9"/>
            <p:cNvSpPr/>
            <p:nvPr/>
          </p:nvSpPr>
          <p:spPr>
            <a:xfrm>
              <a:off x="386080" y="3154679"/>
              <a:ext cx="3850640" cy="3235960"/>
            </a:xfrm>
            <a:custGeom>
              <a:avLst/>
              <a:gdLst/>
              <a:ahLst/>
              <a:cxnLst/>
              <a:rect l="l" t="t" r="r" b="b"/>
              <a:pathLst>
                <a:path w="3850640" h="3235960">
                  <a:moveTo>
                    <a:pt x="3779520" y="71120"/>
                  </a:moveTo>
                  <a:lnTo>
                    <a:pt x="3761740" y="71120"/>
                  </a:lnTo>
                  <a:lnTo>
                    <a:pt x="3761740" y="88900"/>
                  </a:lnTo>
                  <a:lnTo>
                    <a:pt x="3761740" y="3147060"/>
                  </a:lnTo>
                  <a:lnTo>
                    <a:pt x="88900" y="3147060"/>
                  </a:lnTo>
                  <a:lnTo>
                    <a:pt x="88900" y="88900"/>
                  </a:lnTo>
                  <a:lnTo>
                    <a:pt x="3761740" y="88900"/>
                  </a:lnTo>
                  <a:lnTo>
                    <a:pt x="3761740" y="71120"/>
                  </a:lnTo>
                  <a:lnTo>
                    <a:pt x="71120" y="71120"/>
                  </a:lnTo>
                  <a:lnTo>
                    <a:pt x="71120" y="88900"/>
                  </a:lnTo>
                  <a:lnTo>
                    <a:pt x="71120" y="3147060"/>
                  </a:lnTo>
                  <a:lnTo>
                    <a:pt x="71120" y="3164840"/>
                  </a:lnTo>
                  <a:lnTo>
                    <a:pt x="3779520" y="3164840"/>
                  </a:lnTo>
                  <a:lnTo>
                    <a:pt x="3779520" y="3147072"/>
                  </a:lnTo>
                  <a:lnTo>
                    <a:pt x="3779520" y="88900"/>
                  </a:lnTo>
                  <a:lnTo>
                    <a:pt x="3779520" y="71120"/>
                  </a:lnTo>
                  <a:close/>
                </a:path>
                <a:path w="3850640" h="3235960">
                  <a:moveTo>
                    <a:pt x="3850640" y="0"/>
                  </a:moveTo>
                  <a:lnTo>
                    <a:pt x="3797300" y="0"/>
                  </a:lnTo>
                  <a:lnTo>
                    <a:pt x="3797300" y="53340"/>
                  </a:lnTo>
                  <a:lnTo>
                    <a:pt x="3797300" y="3182620"/>
                  </a:lnTo>
                  <a:lnTo>
                    <a:pt x="53340" y="3182620"/>
                  </a:lnTo>
                  <a:lnTo>
                    <a:pt x="53340" y="53340"/>
                  </a:lnTo>
                  <a:lnTo>
                    <a:pt x="3797300" y="53340"/>
                  </a:lnTo>
                  <a:lnTo>
                    <a:pt x="3797300" y="0"/>
                  </a:lnTo>
                  <a:lnTo>
                    <a:pt x="0" y="0"/>
                  </a:lnTo>
                  <a:lnTo>
                    <a:pt x="0" y="53340"/>
                  </a:lnTo>
                  <a:lnTo>
                    <a:pt x="0" y="3182620"/>
                  </a:lnTo>
                  <a:lnTo>
                    <a:pt x="0" y="3235960"/>
                  </a:lnTo>
                  <a:lnTo>
                    <a:pt x="3850640" y="3235960"/>
                  </a:lnTo>
                  <a:lnTo>
                    <a:pt x="3850640" y="3182620"/>
                  </a:lnTo>
                  <a:lnTo>
                    <a:pt x="3850640" y="53340"/>
                  </a:lnTo>
                  <a:lnTo>
                    <a:pt x="3850640" y="0"/>
                  </a:lnTo>
                  <a:close/>
                </a:path>
              </a:pathLst>
            </a:custGeom>
            <a:solidFill>
              <a:srgbClr val="000000"/>
            </a:solidFill>
          </p:spPr>
          <p:txBody>
            <a:bodyPr wrap="square" lIns="0" tIns="0" rIns="0" bIns="0" rtlCol="0"/>
            <a:lstStyle/>
            <a:p>
              <a:endParaRPr/>
            </a:p>
          </p:txBody>
        </p:sp>
        <p:pic>
          <p:nvPicPr>
            <p:cNvPr id="10" name="object 10"/>
            <p:cNvPicPr/>
            <p:nvPr/>
          </p:nvPicPr>
          <p:blipFill>
            <a:blip r:embed="rId6" cstate="print"/>
            <a:stretch>
              <a:fillRect/>
            </a:stretch>
          </p:blipFill>
          <p:spPr>
            <a:xfrm>
              <a:off x="4714239" y="3713479"/>
              <a:ext cx="3970273" cy="2883154"/>
            </a:xfrm>
            <a:prstGeom prst="rect">
              <a:avLst/>
            </a:prstGeom>
          </p:spPr>
        </p:pic>
        <p:sp>
          <p:nvSpPr>
            <p:cNvPr id="11" name="object 11"/>
            <p:cNvSpPr/>
            <p:nvPr/>
          </p:nvSpPr>
          <p:spPr>
            <a:xfrm>
              <a:off x="4627880" y="3627119"/>
              <a:ext cx="4145279" cy="3058160"/>
            </a:xfrm>
            <a:custGeom>
              <a:avLst/>
              <a:gdLst/>
              <a:ahLst/>
              <a:cxnLst/>
              <a:rect l="l" t="t" r="r" b="b"/>
              <a:pathLst>
                <a:path w="4145279" h="3058159">
                  <a:moveTo>
                    <a:pt x="4074160" y="71120"/>
                  </a:moveTo>
                  <a:lnTo>
                    <a:pt x="4056380" y="71120"/>
                  </a:lnTo>
                  <a:lnTo>
                    <a:pt x="4056380" y="88900"/>
                  </a:lnTo>
                  <a:lnTo>
                    <a:pt x="4056380" y="2969260"/>
                  </a:lnTo>
                  <a:lnTo>
                    <a:pt x="88900" y="2969260"/>
                  </a:lnTo>
                  <a:lnTo>
                    <a:pt x="88900" y="88900"/>
                  </a:lnTo>
                  <a:lnTo>
                    <a:pt x="4056380" y="88900"/>
                  </a:lnTo>
                  <a:lnTo>
                    <a:pt x="4056380" y="71120"/>
                  </a:lnTo>
                  <a:lnTo>
                    <a:pt x="71120" y="71120"/>
                  </a:lnTo>
                  <a:lnTo>
                    <a:pt x="71120" y="88900"/>
                  </a:lnTo>
                  <a:lnTo>
                    <a:pt x="71120" y="2969260"/>
                  </a:lnTo>
                  <a:lnTo>
                    <a:pt x="71120" y="2987040"/>
                  </a:lnTo>
                  <a:lnTo>
                    <a:pt x="4074160" y="2987040"/>
                  </a:lnTo>
                  <a:lnTo>
                    <a:pt x="4074160" y="2969272"/>
                  </a:lnTo>
                  <a:lnTo>
                    <a:pt x="4074160" y="88900"/>
                  </a:lnTo>
                  <a:lnTo>
                    <a:pt x="4074160" y="71120"/>
                  </a:lnTo>
                  <a:close/>
                </a:path>
                <a:path w="4145279" h="3058159">
                  <a:moveTo>
                    <a:pt x="4145280" y="0"/>
                  </a:moveTo>
                  <a:lnTo>
                    <a:pt x="4091940" y="0"/>
                  </a:lnTo>
                  <a:lnTo>
                    <a:pt x="4091940" y="53340"/>
                  </a:lnTo>
                  <a:lnTo>
                    <a:pt x="4091940" y="3004820"/>
                  </a:lnTo>
                  <a:lnTo>
                    <a:pt x="53340" y="3004820"/>
                  </a:lnTo>
                  <a:lnTo>
                    <a:pt x="53340" y="53340"/>
                  </a:lnTo>
                  <a:lnTo>
                    <a:pt x="4091940" y="53340"/>
                  </a:lnTo>
                  <a:lnTo>
                    <a:pt x="4091940" y="0"/>
                  </a:lnTo>
                  <a:lnTo>
                    <a:pt x="0" y="0"/>
                  </a:lnTo>
                  <a:lnTo>
                    <a:pt x="0" y="53340"/>
                  </a:lnTo>
                  <a:lnTo>
                    <a:pt x="0" y="3004820"/>
                  </a:lnTo>
                  <a:lnTo>
                    <a:pt x="0" y="3058160"/>
                  </a:lnTo>
                  <a:lnTo>
                    <a:pt x="4145280" y="3058160"/>
                  </a:lnTo>
                  <a:lnTo>
                    <a:pt x="4145280" y="3004820"/>
                  </a:lnTo>
                  <a:lnTo>
                    <a:pt x="4145280" y="53340"/>
                  </a:lnTo>
                  <a:lnTo>
                    <a:pt x="4145280" y="0"/>
                  </a:lnTo>
                  <a:close/>
                </a:path>
              </a:pathLst>
            </a:custGeom>
            <a:solidFill>
              <a:srgbClr val="000000"/>
            </a:solidFill>
          </p:spPr>
          <p:txBody>
            <a:bodyPr wrap="square" lIns="0" tIns="0" rIns="0" bIns="0" rtlCol="0"/>
            <a:lstStyle/>
            <a:p>
              <a:endParaRPr/>
            </a:p>
          </p:txBody>
        </p:sp>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95069" y="1076959"/>
            <a:ext cx="7160895" cy="3978910"/>
          </a:xfrm>
          <a:prstGeom prst="rect">
            <a:avLst/>
          </a:prstGeom>
        </p:spPr>
        <p:txBody>
          <a:bodyPr vert="horz" wrap="square" lIns="0" tIns="12700" rIns="0" bIns="0" rtlCol="0">
            <a:spAutoFit/>
          </a:bodyPr>
          <a:lstStyle/>
          <a:p>
            <a:pPr marL="330835" indent="-318135">
              <a:lnSpc>
                <a:spcPct val="100000"/>
              </a:lnSpc>
              <a:spcBef>
                <a:spcPts val="100"/>
              </a:spcBef>
              <a:buAutoNum type="arabicPeriod" startAt="4"/>
              <a:tabLst>
                <a:tab pos="330835" algn="l"/>
              </a:tabLst>
            </a:pPr>
            <a:r>
              <a:rPr sz="2400" b="1" dirty="0">
                <a:solidFill>
                  <a:srgbClr val="001F5F"/>
                </a:solidFill>
                <a:latin typeface="Constantia"/>
                <a:cs typeface="Constantia"/>
              </a:rPr>
              <a:t>Based</a:t>
            </a:r>
            <a:r>
              <a:rPr sz="2400" b="1" spc="-114" dirty="0">
                <a:solidFill>
                  <a:srgbClr val="001F5F"/>
                </a:solidFill>
                <a:latin typeface="Constantia"/>
                <a:cs typeface="Constantia"/>
              </a:rPr>
              <a:t> </a:t>
            </a:r>
            <a:r>
              <a:rPr sz="2400" b="1" dirty="0">
                <a:solidFill>
                  <a:srgbClr val="001F5F"/>
                </a:solidFill>
                <a:latin typeface="Constantia"/>
                <a:cs typeface="Constantia"/>
              </a:rPr>
              <a:t>on</a:t>
            </a:r>
            <a:r>
              <a:rPr sz="2400" b="1" spc="-85" dirty="0">
                <a:solidFill>
                  <a:srgbClr val="001F5F"/>
                </a:solidFill>
                <a:latin typeface="Constantia"/>
                <a:cs typeface="Constantia"/>
              </a:rPr>
              <a:t> </a:t>
            </a:r>
            <a:r>
              <a:rPr sz="2400" b="1" spc="-25" dirty="0">
                <a:solidFill>
                  <a:srgbClr val="001F5F"/>
                </a:solidFill>
                <a:latin typeface="Constantia"/>
                <a:cs typeface="Constantia"/>
              </a:rPr>
              <a:t>Use</a:t>
            </a:r>
            <a:r>
              <a:rPr sz="2400" b="1" spc="-125" dirty="0">
                <a:solidFill>
                  <a:srgbClr val="001F5F"/>
                </a:solidFill>
                <a:latin typeface="Constantia"/>
                <a:cs typeface="Constantia"/>
              </a:rPr>
              <a:t> </a:t>
            </a:r>
            <a:r>
              <a:rPr sz="2400" b="1" dirty="0">
                <a:solidFill>
                  <a:srgbClr val="001F5F"/>
                </a:solidFill>
                <a:latin typeface="Constantia"/>
                <a:cs typeface="Constantia"/>
              </a:rPr>
              <a:t>of</a:t>
            </a:r>
            <a:r>
              <a:rPr sz="2400" b="1" spc="5" dirty="0">
                <a:solidFill>
                  <a:srgbClr val="001F5F"/>
                </a:solidFill>
                <a:latin typeface="Constantia"/>
                <a:cs typeface="Constantia"/>
              </a:rPr>
              <a:t> </a:t>
            </a:r>
            <a:r>
              <a:rPr sz="2400" b="1" spc="-10" dirty="0">
                <a:solidFill>
                  <a:srgbClr val="001F5F"/>
                </a:solidFill>
                <a:latin typeface="Constantia"/>
                <a:cs typeface="Constantia"/>
              </a:rPr>
              <a:t>Farm</a:t>
            </a:r>
            <a:r>
              <a:rPr sz="2400" b="1" spc="-85" dirty="0">
                <a:solidFill>
                  <a:srgbClr val="001F5F"/>
                </a:solidFill>
                <a:latin typeface="Constantia"/>
                <a:cs typeface="Constantia"/>
              </a:rPr>
              <a:t> </a:t>
            </a:r>
            <a:r>
              <a:rPr sz="2400" b="1" spc="-10" dirty="0">
                <a:solidFill>
                  <a:srgbClr val="001F5F"/>
                </a:solidFill>
                <a:latin typeface="Constantia"/>
                <a:cs typeface="Constantia"/>
              </a:rPr>
              <a:t>Inputs</a:t>
            </a:r>
            <a:endParaRPr sz="2400">
              <a:latin typeface="Constantia"/>
              <a:cs typeface="Constantia"/>
            </a:endParaRPr>
          </a:p>
          <a:p>
            <a:pPr>
              <a:lnSpc>
                <a:spcPct val="100000"/>
              </a:lnSpc>
              <a:spcBef>
                <a:spcPts val="1110"/>
              </a:spcBef>
              <a:buClr>
                <a:srgbClr val="001F5F"/>
              </a:buClr>
              <a:buFont typeface="Constantia"/>
              <a:buAutoNum type="arabicPeriod" startAt="4"/>
            </a:pPr>
            <a:endParaRPr sz="2400">
              <a:latin typeface="Constantia"/>
              <a:cs typeface="Constantia"/>
            </a:endParaRPr>
          </a:p>
          <a:p>
            <a:pPr marL="287020" marR="5080" lvl="1" indent="-274320">
              <a:lnSpc>
                <a:spcPct val="100000"/>
              </a:lnSpc>
              <a:buChar char="⚫"/>
              <a:tabLst>
                <a:tab pos="287020" algn="l"/>
                <a:tab pos="706120" algn="l"/>
              </a:tabLst>
            </a:pPr>
            <a:r>
              <a:rPr sz="2250" dirty="0">
                <a:solidFill>
                  <a:srgbClr val="0AD0D9"/>
                </a:solidFill>
                <a:latin typeface="Segoe UI Symbol"/>
                <a:cs typeface="Segoe UI Symbol"/>
              </a:rPr>
              <a:t>	</a:t>
            </a:r>
            <a:r>
              <a:rPr sz="2400" b="1" i="1" dirty="0">
                <a:solidFill>
                  <a:srgbClr val="001F5F"/>
                </a:solidFill>
                <a:latin typeface="Constantia"/>
                <a:cs typeface="Constantia"/>
              </a:rPr>
              <a:t>High</a:t>
            </a:r>
            <a:r>
              <a:rPr sz="2400" b="1" i="1" spc="-75" dirty="0">
                <a:solidFill>
                  <a:srgbClr val="001F5F"/>
                </a:solidFill>
                <a:latin typeface="Constantia"/>
                <a:cs typeface="Constantia"/>
              </a:rPr>
              <a:t> </a:t>
            </a:r>
            <a:r>
              <a:rPr sz="2400" b="1" i="1" dirty="0">
                <a:solidFill>
                  <a:srgbClr val="001F5F"/>
                </a:solidFill>
                <a:latin typeface="Constantia"/>
                <a:cs typeface="Constantia"/>
              </a:rPr>
              <a:t>External</a:t>
            </a:r>
            <a:r>
              <a:rPr sz="2400" b="1" i="1" spc="-80" dirty="0">
                <a:solidFill>
                  <a:srgbClr val="001F5F"/>
                </a:solidFill>
                <a:latin typeface="Constantia"/>
                <a:cs typeface="Constantia"/>
              </a:rPr>
              <a:t> </a:t>
            </a:r>
            <a:r>
              <a:rPr sz="2400" b="1" i="1" dirty="0">
                <a:solidFill>
                  <a:srgbClr val="001F5F"/>
                </a:solidFill>
                <a:latin typeface="Constantia"/>
                <a:cs typeface="Constantia"/>
              </a:rPr>
              <a:t>Input</a:t>
            </a:r>
            <a:r>
              <a:rPr sz="2400" b="1" i="1" spc="-50" dirty="0">
                <a:solidFill>
                  <a:srgbClr val="001F5F"/>
                </a:solidFill>
                <a:latin typeface="Constantia"/>
                <a:cs typeface="Constantia"/>
              </a:rPr>
              <a:t> </a:t>
            </a:r>
            <a:r>
              <a:rPr sz="2400" b="1" i="1" dirty="0">
                <a:solidFill>
                  <a:srgbClr val="001F5F"/>
                </a:solidFill>
                <a:latin typeface="Constantia"/>
                <a:cs typeface="Constantia"/>
              </a:rPr>
              <a:t>(HEI)</a:t>
            </a:r>
            <a:r>
              <a:rPr sz="2400" b="1" i="1" spc="-60" dirty="0">
                <a:solidFill>
                  <a:srgbClr val="001F5F"/>
                </a:solidFill>
                <a:latin typeface="Constantia"/>
                <a:cs typeface="Constantia"/>
              </a:rPr>
              <a:t> </a:t>
            </a:r>
            <a:r>
              <a:rPr sz="2400" b="1" i="1" dirty="0">
                <a:solidFill>
                  <a:srgbClr val="001F5F"/>
                </a:solidFill>
                <a:latin typeface="Constantia"/>
                <a:cs typeface="Constantia"/>
              </a:rPr>
              <a:t>FS</a:t>
            </a:r>
            <a:r>
              <a:rPr sz="2400" b="1" i="1" spc="-40" dirty="0">
                <a:solidFill>
                  <a:srgbClr val="001F5F"/>
                </a:solidFill>
                <a:latin typeface="Constantia"/>
                <a:cs typeface="Constantia"/>
              </a:rPr>
              <a:t> </a:t>
            </a:r>
            <a:r>
              <a:rPr sz="2400" dirty="0">
                <a:latin typeface="Constantia"/>
                <a:cs typeface="Constantia"/>
              </a:rPr>
              <a:t>–</a:t>
            </a:r>
            <a:r>
              <a:rPr sz="2400" spc="-120" dirty="0">
                <a:latin typeface="Constantia"/>
                <a:cs typeface="Constantia"/>
              </a:rPr>
              <a:t> </a:t>
            </a:r>
            <a:r>
              <a:rPr sz="2400" spc="-10" dirty="0">
                <a:latin typeface="Constantia"/>
                <a:cs typeface="Constantia"/>
              </a:rPr>
              <a:t>associated</a:t>
            </a:r>
            <a:r>
              <a:rPr sz="2400" spc="-125" dirty="0">
                <a:latin typeface="Constantia"/>
                <a:cs typeface="Constantia"/>
              </a:rPr>
              <a:t> </a:t>
            </a:r>
            <a:r>
              <a:rPr sz="2400" spc="-20" dirty="0">
                <a:latin typeface="Constantia"/>
                <a:cs typeface="Constantia"/>
              </a:rPr>
              <a:t>with </a:t>
            </a:r>
            <a:r>
              <a:rPr sz="2400" dirty="0">
                <a:latin typeface="Constantia"/>
                <a:cs typeface="Constantia"/>
              </a:rPr>
              <a:t>modern</a:t>
            </a:r>
            <a:r>
              <a:rPr sz="2400" spc="-130" dirty="0">
                <a:latin typeface="Constantia"/>
                <a:cs typeface="Constantia"/>
              </a:rPr>
              <a:t> </a:t>
            </a:r>
            <a:r>
              <a:rPr sz="2400" spc="-10" dirty="0">
                <a:latin typeface="Constantia"/>
                <a:cs typeface="Constantia"/>
              </a:rPr>
              <a:t>agriculture</a:t>
            </a:r>
            <a:r>
              <a:rPr sz="2400" spc="-85" dirty="0">
                <a:latin typeface="Constantia"/>
                <a:cs typeface="Constantia"/>
              </a:rPr>
              <a:t> </a:t>
            </a:r>
            <a:r>
              <a:rPr sz="2400" dirty="0">
                <a:latin typeface="Constantia"/>
                <a:cs typeface="Constantia"/>
              </a:rPr>
              <a:t>(green</a:t>
            </a:r>
            <a:r>
              <a:rPr sz="2400" spc="-90" dirty="0">
                <a:latin typeface="Constantia"/>
                <a:cs typeface="Constantia"/>
              </a:rPr>
              <a:t> </a:t>
            </a:r>
            <a:r>
              <a:rPr sz="2400" spc="-10" dirty="0">
                <a:latin typeface="Constantia"/>
                <a:cs typeface="Constantia"/>
              </a:rPr>
              <a:t>revolution)</a:t>
            </a:r>
            <a:r>
              <a:rPr sz="2400" spc="-70" dirty="0">
                <a:latin typeface="Constantia"/>
                <a:cs typeface="Constantia"/>
              </a:rPr>
              <a:t> </a:t>
            </a:r>
            <a:r>
              <a:rPr sz="2400" spc="-10" dirty="0">
                <a:latin typeface="Constantia"/>
                <a:cs typeface="Constantia"/>
              </a:rPr>
              <a:t>characterized </a:t>
            </a:r>
            <a:r>
              <a:rPr sz="2400" dirty="0">
                <a:latin typeface="Constantia"/>
                <a:cs typeface="Constantia"/>
              </a:rPr>
              <a:t>by</a:t>
            </a:r>
            <a:r>
              <a:rPr sz="2400" spc="-125" dirty="0">
                <a:latin typeface="Constantia"/>
                <a:cs typeface="Constantia"/>
              </a:rPr>
              <a:t> </a:t>
            </a:r>
            <a:r>
              <a:rPr sz="2400" dirty="0">
                <a:latin typeface="Constantia"/>
                <a:cs typeface="Constantia"/>
              </a:rPr>
              <a:t>the</a:t>
            </a:r>
            <a:r>
              <a:rPr sz="2400" spc="-114" dirty="0">
                <a:latin typeface="Constantia"/>
                <a:cs typeface="Constantia"/>
              </a:rPr>
              <a:t> </a:t>
            </a:r>
            <a:r>
              <a:rPr sz="2400" dirty="0">
                <a:latin typeface="Constantia"/>
                <a:cs typeface="Constantia"/>
              </a:rPr>
              <a:t>use</a:t>
            </a:r>
            <a:r>
              <a:rPr sz="2400" spc="-150" dirty="0">
                <a:latin typeface="Constantia"/>
                <a:cs typeface="Constantia"/>
              </a:rPr>
              <a:t> </a:t>
            </a:r>
            <a:r>
              <a:rPr sz="2400" dirty="0">
                <a:latin typeface="Constantia"/>
                <a:cs typeface="Constantia"/>
              </a:rPr>
              <a:t>of</a:t>
            </a:r>
            <a:r>
              <a:rPr sz="2400" spc="-35" dirty="0">
                <a:latin typeface="Constantia"/>
                <a:cs typeface="Constantia"/>
              </a:rPr>
              <a:t> </a:t>
            </a:r>
            <a:r>
              <a:rPr sz="2400" dirty="0">
                <a:latin typeface="Constantia"/>
                <a:cs typeface="Constantia"/>
              </a:rPr>
              <a:t>chemical</a:t>
            </a:r>
            <a:r>
              <a:rPr sz="2400" spc="-15" dirty="0">
                <a:latin typeface="Constantia"/>
                <a:cs typeface="Constantia"/>
              </a:rPr>
              <a:t> </a:t>
            </a:r>
            <a:r>
              <a:rPr sz="2400" spc="-10" dirty="0">
                <a:latin typeface="Constantia"/>
                <a:cs typeface="Constantia"/>
              </a:rPr>
              <a:t>fertilizers,</a:t>
            </a:r>
            <a:r>
              <a:rPr sz="2400" spc="-65" dirty="0">
                <a:latin typeface="Constantia"/>
                <a:cs typeface="Constantia"/>
              </a:rPr>
              <a:t> </a:t>
            </a:r>
            <a:r>
              <a:rPr sz="2400" dirty="0">
                <a:latin typeface="Constantia"/>
                <a:cs typeface="Constantia"/>
              </a:rPr>
              <a:t>pesticides</a:t>
            </a:r>
            <a:r>
              <a:rPr sz="2400" spc="-45" dirty="0">
                <a:latin typeface="Constantia"/>
                <a:cs typeface="Constantia"/>
              </a:rPr>
              <a:t> </a:t>
            </a:r>
            <a:r>
              <a:rPr sz="2400" dirty="0">
                <a:latin typeface="Constantia"/>
                <a:cs typeface="Constantia"/>
              </a:rPr>
              <a:t>&amp;</a:t>
            </a:r>
            <a:r>
              <a:rPr sz="2400" spc="-35" dirty="0">
                <a:latin typeface="Constantia"/>
                <a:cs typeface="Constantia"/>
              </a:rPr>
              <a:t> </a:t>
            </a:r>
            <a:r>
              <a:rPr sz="2400" spc="-25" dirty="0">
                <a:latin typeface="Constantia"/>
                <a:cs typeface="Constantia"/>
              </a:rPr>
              <a:t>HYV </a:t>
            </a:r>
            <a:r>
              <a:rPr sz="2400" spc="-10" dirty="0">
                <a:latin typeface="Constantia"/>
                <a:cs typeface="Constantia"/>
              </a:rPr>
              <a:t>seeds</a:t>
            </a:r>
            <a:endParaRPr sz="2400">
              <a:latin typeface="Constantia"/>
              <a:cs typeface="Constantia"/>
            </a:endParaRPr>
          </a:p>
          <a:p>
            <a:pPr lvl="1">
              <a:lnSpc>
                <a:spcPct val="100000"/>
              </a:lnSpc>
              <a:spcBef>
                <a:spcPts val="1115"/>
              </a:spcBef>
              <a:buClr>
                <a:srgbClr val="0AD0D9"/>
              </a:buClr>
              <a:buFont typeface="Segoe UI Symbol"/>
              <a:buChar char="⚫"/>
            </a:pPr>
            <a:endParaRPr sz="2400">
              <a:latin typeface="Constantia"/>
              <a:cs typeface="Constantia"/>
            </a:endParaRPr>
          </a:p>
          <a:p>
            <a:pPr marL="287020" marR="290830" lvl="1" indent="-274320">
              <a:lnSpc>
                <a:spcPct val="100000"/>
              </a:lnSpc>
              <a:buChar char="⚫"/>
              <a:tabLst>
                <a:tab pos="287020" algn="l"/>
                <a:tab pos="362585" algn="l"/>
              </a:tabLst>
            </a:pPr>
            <a:r>
              <a:rPr sz="2250" dirty="0">
                <a:solidFill>
                  <a:srgbClr val="0AD0D9"/>
                </a:solidFill>
                <a:latin typeface="Segoe UI Symbol"/>
                <a:cs typeface="Segoe UI Symbol"/>
              </a:rPr>
              <a:t>	</a:t>
            </a:r>
            <a:r>
              <a:rPr sz="2400" b="1" i="1" dirty="0">
                <a:solidFill>
                  <a:srgbClr val="001F5F"/>
                </a:solidFill>
                <a:latin typeface="Constantia"/>
                <a:cs typeface="Constantia"/>
              </a:rPr>
              <a:t>Low</a:t>
            </a:r>
            <a:r>
              <a:rPr sz="2400" b="1" i="1" spc="-45" dirty="0">
                <a:solidFill>
                  <a:srgbClr val="001F5F"/>
                </a:solidFill>
                <a:latin typeface="Constantia"/>
                <a:cs typeface="Constantia"/>
              </a:rPr>
              <a:t> </a:t>
            </a:r>
            <a:r>
              <a:rPr sz="2400" b="1" i="1" dirty="0">
                <a:solidFill>
                  <a:srgbClr val="001F5F"/>
                </a:solidFill>
                <a:latin typeface="Constantia"/>
                <a:cs typeface="Constantia"/>
              </a:rPr>
              <a:t>External</a:t>
            </a:r>
            <a:r>
              <a:rPr sz="2400" b="1" i="1" spc="-75" dirty="0">
                <a:solidFill>
                  <a:srgbClr val="001F5F"/>
                </a:solidFill>
                <a:latin typeface="Constantia"/>
                <a:cs typeface="Constantia"/>
              </a:rPr>
              <a:t> </a:t>
            </a:r>
            <a:r>
              <a:rPr sz="2400" b="1" i="1" dirty="0">
                <a:solidFill>
                  <a:srgbClr val="001F5F"/>
                </a:solidFill>
                <a:latin typeface="Constantia"/>
                <a:cs typeface="Constantia"/>
              </a:rPr>
              <a:t>Input</a:t>
            </a:r>
            <a:r>
              <a:rPr sz="2400" b="1" i="1" spc="-40" dirty="0">
                <a:solidFill>
                  <a:srgbClr val="001F5F"/>
                </a:solidFill>
                <a:latin typeface="Constantia"/>
                <a:cs typeface="Constantia"/>
              </a:rPr>
              <a:t> </a:t>
            </a:r>
            <a:r>
              <a:rPr sz="2400" b="1" i="1" dirty="0">
                <a:solidFill>
                  <a:srgbClr val="001F5F"/>
                </a:solidFill>
                <a:latin typeface="Constantia"/>
                <a:cs typeface="Constantia"/>
              </a:rPr>
              <a:t>(LEI)</a:t>
            </a:r>
            <a:r>
              <a:rPr sz="2400" b="1" i="1" spc="-65" dirty="0">
                <a:solidFill>
                  <a:srgbClr val="001F5F"/>
                </a:solidFill>
                <a:latin typeface="Constantia"/>
                <a:cs typeface="Constantia"/>
              </a:rPr>
              <a:t> </a:t>
            </a:r>
            <a:r>
              <a:rPr sz="2400" b="1" i="1" dirty="0">
                <a:solidFill>
                  <a:srgbClr val="001F5F"/>
                </a:solidFill>
                <a:latin typeface="Constantia"/>
                <a:cs typeface="Constantia"/>
              </a:rPr>
              <a:t>FS</a:t>
            </a:r>
            <a:r>
              <a:rPr sz="2400" b="1" i="1" spc="-45" dirty="0">
                <a:solidFill>
                  <a:srgbClr val="001F5F"/>
                </a:solidFill>
                <a:latin typeface="Constantia"/>
                <a:cs typeface="Constantia"/>
              </a:rPr>
              <a:t> </a:t>
            </a:r>
            <a:r>
              <a:rPr sz="2400" dirty="0">
                <a:latin typeface="Constantia"/>
                <a:cs typeface="Constantia"/>
              </a:rPr>
              <a:t>–</a:t>
            </a:r>
            <a:r>
              <a:rPr sz="2400" spc="-60" dirty="0">
                <a:latin typeface="Constantia"/>
                <a:cs typeface="Constantia"/>
              </a:rPr>
              <a:t> </a:t>
            </a:r>
            <a:r>
              <a:rPr sz="2400" spc="-10" dirty="0">
                <a:latin typeface="Constantia"/>
                <a:cs typeface="Constantia"/>
              </a:rPr>
              <a:t>biodynamic </a:t>
            </a:r>
            <a:r>
              <a:rPr sz="2400" dirty="0">
                <a:latin typeface="Constantia"/>
                <a:cs typeface="Constantia"/>
              </a:rPr>
              <a:t>farming,</a:t>
            </a:r>
            <a:r>
              <a:rPr sz="2400" spc="-95" dirty="0">
                <a:latin typeface="Constantia"/>
                <a:cs typeface="Constantia"/>
              </a:rPr>
              <a:t> </a:t>
            </a:r>
            <a:r>
              <a:rPr sz="2400" spc="-10" dirty="0">
                <a:latin typeface="Constantia"/>
                <a:cs typeface="Constantia"/>
              </a:rPr>
              <a:t>permaculture,</a:t>
            </a:r>
            <a:r>
              <a:rPr sz="2400" spc="-40" dirty="0">
                <a:latin typeface="Constantia"/>
                <a:cs typeface="Constantia"/>
              </a:rPr>
              <a:t> </a:t>
            </a:r>
            <a:r>
              <a:rPr sz="2400" spc="-10" dirty="0">
                <a:latin typeface="Constantia"/>
                <a:cs typeface="Constantia"/>
              </a:rPr>
              <a:t>nature</a:t>
            </a:r>
            <a:r>
              <a:rPr sz="2400" spc="-114" dirty="0">
                <a:latin typeface="Constantia"/>
                <a:cs typeface="Constantia"/>
              </a:rPr>
              <a:t> </a:t>
            </a:r>
            <a:r>
              <a:rPr sz="2400" spc="-10" dirty="0">
                <a:latin typeface="Constantia"/>
                <a:cs typeface="Constantia"/>
              </a:rPr>
              <a:t>farming,</a:t>
            </a:r>
            <a:r>
              <a:rPr sz="2400" spc="-130" dirty="0">
                <a:latin typeface="Constantia"/>
                <a:cs typeface="Constantia"/>
              </a:rPr>
              <a:t> </a:t>
            </a:r>
            <a:r>
              <a:rPr sz="2400" dirty="0">
                <a:latin typeface="Constantia"/>
                <a:cs typeface="Constantia"/>
              </a:rPr>
              <a:t>etc.</a:t>
            </a:r>
            <a:r>
              <a:rPr sz="2400" spc="-80" dirty="0">
                <a:latin typeface="Constantia"/>
                <a:cs typeface="Constantia"/>
              </a:rPr>
              <a:t> </a:t>
            </a:r>
            <a:r>
              <a:rPr sz="2400" spc="-10" dirty="0">
                <a:latin typeface="Constantia"/>
                <a:cs typeface="Constantia"/>
              </a:rPr>
              <a:t>which are</a:t>
            </a:r>
            <a:r>
              <a:rPr sz="2400" spc="-135" dirty="0">
                <a:latin typeface="Constantia"/>
                <a:cs typeface="Constantia"/>
              </a:rPr>
              <a:t> </a:t>
            </a:r>
            <a:r>
              <a:rPr sz="2400" spc="-20" dirty="0">
                <a:latin typeface="Constantia"/>
                <a:cs typeface="Constantia"/>
              </a:rPr>
              <a:t>purest</a:t>
            </a:r>
            <a:r>
              <a:rPr sz="2400" spc="-130" dirty="0">
                <a:latin typeface="Constantia"/>
                <a:cs typeface="Constantia"/>
              </a:rPr>
              <a:t> </a:t>
            </a:r>
            <a:r>
              <a:rPr sz="2400" dirty="0">
                <a:latin typeface="Constantia"/>
                <a:cs typeface="Constantia"/>
              </a:rPr>
              <a:t>and</a:t>
            </a:r>
            <a:r>
              <a:rPr sz="2400" spc="-75" dirty="0">
                <a:latin typeface="Constantia"/>
                <a:cs typeface="Constantia"/>
              </a:rPr>
              <a:t> </a:t>
            </a:r>
            <a:r>
              <a:rPr sz="2400" dirty="0">
                <a:latin typeface="Constantia"/>
                <a:cs typeface="Constantia"/>
              </a:rPr>
              <a:t>pursue</a:t>
            </a:r>
            <a:r>
              <a:rPr sz="2400" spc="-105" dirty="0">
                <a:latin typeface="Constantia"/>
                <a:cs typeface="Constantia"/>
              </a:rPr>
              <a:t> </a:t>
            </a:r>
            <a:r>
              <a:rPr sz="2400" dirty="0">
                <a:latin typeface="Constantia"/>
                <a:cs typeface="Constantia"/>
              </a:rPr>
              <a:t>farming</a:t>
            </a:r>
            <a:r>
              <a:rPr sz="2400" spc="-90" dirty="0">
                <a:latin typeface="Constantia"/>
                <a:cs typeface="Constantia"/>
              </a:rPr>
              <a:t> </a:t>
            </a:r>
            <a:r>
              <a:rPr sz="2400" dirty="0">
                <a:latin typeface="Constantia"/>
                <a:cs typeface="Constantia"/>
              </a:rPr>
              <a:t>chemical</a:t>
            </a:r>
            <a:r>
              <a:rPr sz="2400" spc="-45" dirty="0">
                <a:latin typeface="Constantia"/>
                <a:cs typeface="Constantia"/>
              </a:rPr>
              <a:t> </a:t>
            </a:r>
            <a:r>
              <a:rPr sz="2400" spc="-20" dirty="0">
                <a:latin typeface="Constantia"/>
                <a:cs typeface="Constantia"/>
              </a:rPr>
              <a:t>free</a:t>
            </a:r>
            <a:endParaRPr sz="2400">
              <a:latin typeface="Constantia"/>
              <a:cs typeface="Constantia"/>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34707" y="849312"/>
            <a:ext cx="7667625" cy="3027045"/>
          </a:xfrm>
          <a:prstGeom prst="rect">
            <a:avLst/>
          </a:prstGeom>
        </p:spPr>
        <p:txBody>
          <a:bodyPr vert="horz" wrap="square" lIns="0" tIns="12700" rIns="0" bIns="0" rtlCol="0">
            <a:spAutoFit/>
          </a:bodyPr>
          <a:lstStyle/>
          <a:p>
            <a:pPr marL="313690" indent="-300990">
              <a:lnSpc>
                <a:spcPct val="100000"/>
              </a:lnSpc>
              <a:spcBef>
                <a:spcPts val="100"/>
              </a:spcBef>
              <a:buAutoNum type="arabicPeriod" startAt="5"/>
              <a:tabLst>
                <a:tab pos="313690" algn="l"/>
              </a:tabLst>
            </a:pPr>
            <a:r>
              <a:rPr sz="2400" b="1" dirty="0">
                <a:solidFill>
                  <a:srgbClr val="001F5F"/>
                </a:solidFill>
                <a:latin typeface="Constantia"/>
                <a:cs typeface="Constantia"/>
              </a:rPr>
              <a:t>Based</a:t>
            </a:r>
            <a:r>
              <a:rPr sz="2400" b="1" spc="-55" dirty="0">
                <a:solidFill>
                  <a:srgbClr val="001F5F"/>
                </a:solidFill>
                <a:latin typeface="Constantia"/>
                <a:cs typeface="Constantia"/>
              </a:rPr>
              <a:t> </a:t>
            </a:r>
            <a:r>
              <a:rPr sz="2400" b="1" dirty="0">
                <a:solidFill>
                  <a:srgbClr val="001F5F"/>
                </a:solidFill>
                <a:latin typeface="Constantia"/>
                <a:cs typeface="Constantia"/>
              </a:rPr>
              <a:t>on</a:t>
            </a:r>
            <a:r>
              <a:rPr sz="2400" b="1" spc="-70" dirty="0">
                <a:solidFill>
                  <a:srgbClr val="001F5F"/>
                </a:solidFill>
                <a:latin typeface="Constantia"/>
                <a:cs typeface="Constantia"/>
              </a:rPr>
              <a:t> </a:t>
            </a:r>
            <a:r>
              <a:rPr sz="2400" b="1" dirty="0">
                <a:solidFill>
                  <a:srgbClr val="001F5F"/>
                </a:solidFill>
                <a:latin typeface="Constantia"/>
                <a:cs typeface="Constantia"/>
              </a:rPr>
              <a:t>the</a:t>
            </a:r>
            <a:r>
              <a:rPr sz="2400" b="1" spc="-60" dirty="0">
                <a:solidFill>
                  <a:srgbClr val="001F5F"/>
                </a:solidFill>
                <a:latin typeface="Constantia"/>
                <a:cs typeface="Constantia"/>
              </a:rPr>
              <a:t> </a:t>
            </a:r>
            <a:r>
              <a:rPr sz="2400" b="1" spc="-10" dirty="0">
                <a:solidFill>
                  <a:srgbClr val="001F5F"/>
                </a:solidFill>
                <a:latin typeface="Constantia"/>
                <a:cs typeface="Constantia"/>
              </a:rPr>
              <a:t>Central</a:t>
            </a:r>
            <a:r>
              <a:rPr sz="2400" b="1" spc="-95" dirty="0">
                <a:solidFill>
                  <a:srgbClr val="001F5F"/>
                </a:solidFill>
                <a:latin typeface="Constantia"/>
                <a:cs typeface="Constantia"/>
              </a:rPr>
              <a:t> </a:t>
            </a:r>
            <a:r>
              <a:rPr sz="2400" b="1" dirty="0">
                <a:solidFill>
                  <a:srgbClr val="001F5F"/>
                </a:solidFill>
                <a:latin typeface="Constantia"/>
                <a:cs typeface="Constantia"/>
              </a:rPr>
              <a:t>or</a:t>
            </a:r>
            <a:r>
              <a:rPr sz="2400" b="1" spc="-85" dirty="0">
                <a:solidFill>
                  <a:srgbClr val="001F5F"/>
                </a:solidFill>
                <a:latin typeface="Constantia"/>
                <a:cs typeface="Constantia"/>
              </a:rPr>
              <a:t> </a:t>
            </a:r>
            <a:r>
              <a:rPr sz="2400" b="1" spc="-10" dirty="0">
                <a:solidFill>
                  <a:srgbClr val="001F5F"/>
                </a:solidFill>
                <a:latin typeface="Constantia"/>
                <a:cs typeface="Constantia"/>
              </a:rPr>
              <a:t>Unique</a:t>
            </a:r>
            <a:r>
              <a:rPr sz="2400" b="1" spc="-100" dirty="0">
                <a:solidFill>
                  <a:srgbClr val="001F5F"/>
                </a:solidFill>
                <a:latin typeface="Constantia"/>
                <a:cs typeface="Constantia"/>
              </a:rPr>
              <a:t> </a:t>
            </a:r>
            <a:r>
              <a:rPr sz="2400" b="1" spc="-30" dirty="0">
                <a:solidFill>
                  <a:srgbClr val="001F5F"/>
                </a:solidFill>
                <a:latin typeface="Constantia"/>
                <a:cs typeface="Constantia"/>
              </a:rPr>
              <a:t>Feature</a:t>
            </a:r>
            <a:r>
              <a:rPr sz="2400" b="1" spc="-150" dirty="0">
                <a:solidFill>
                  <a:srgbClr val="001F5F"/>
                </a:solidFill>
                <a:latin typeface="Constantia"/>
                <a:cs typeface="Constantia"/>
              </a:rPr>
              <a:t> </a:t>
            </a:r>
            <a:r>
              <a:rPr sz="2400" b="1" dirty="0">
                <a:solidFill>
                  <a:srgbClr val="001F5F"/>
                </a:solidFill>
                <a:latin typeface="Constantia"/>
                <a:cs typeface="Constantia"/>
              </a:rPr>
              <a:t>of</a:t>
            </a:r>
            <a:r>
              <a:rPr sz="2400" b="1" spc="25" dirty="0">
                <a:solidFill>
                  <a:srgbClr val="001F5F"/>
                </a:solidFill>
                <a:latin typeface="Constantia"/>
                <a:cs typeface="Constantia"/>
              </a:rPr>
              <a:t> </a:t>
            </a:r>
            <a:r>
              <a:rPr sz="2400" b="1" dirty="0">
                <a:solidFill>
                  <a:srgbClr val="001F5F"/>
                </a:solidFill>
                <a:latin typeface="Constantia"/>
                <a:cs typeface="Constantia"/>
              </a:rPr>
              <a:t>the</a:t>
            </a:r>
            <a:r>
              <a:rPr sz="2400" b="1" spc="-70" dirty="0">
                <a:solidFill>
                  <a:srgbClr val="001F5F"/>
                </a:solidFill>
                <a:latin typeface="Constantia"/>
                <a:cs typeface="Constantia"/>
              </a:rPr>
              <a:t> </a:t>
            </a:r>
            <a:r>
              <a:rPr sz="2400" b="1" spc="-20" dirty="0">
                <a:solidFill>
                  <a:srgbClr val="001F5F"/>
                </a:solidFill>
                <a:latin typeface="Constantia"/>
                <a:cs typeface="Constantia"/>
              </a:rPr>
              <a:t>Farm</a:t>
            </a:r>
            <a:endParaRPr sz="2400">
              <a:latin typeface="Constantia"/>
              <a:cs typeface="Constantia"/>
            </a:endParaRPr>
          </a:p>
          <a:p>
            <a:pPr>
              <a:lnSpc>
                <a:spcPct val="100000"/>
              </a:lnSpc>
              <a:spcBef>
                <a:spcPts val="1110"/>
              </a:spcBef>
              <a:buClr>
                <a:srgbClr val="001F5F"/>
              </a:buClr>
              <a:buFont typeface="Constantia"/>
              <a:buAutoNum type="arabicPeriod" startAt="5"/>
            </a:pPr>
            <a:endParaRPr sz="2400">
              <a:latin typeface="Constantia"/>
              <a:cs typeface="Constantia"/>
            </a:endParaRPr>
          </a:p>
          <a:p>
            <a:pPr marL="362585" lvl="1" indent="-349885">
              <a:lnSpc>
                <a:spcPct val="100000"/>
              </a:lnSpc>
              <a:spcBef>
                <a:spcPts val="5"/>
              </a:spcBef>
              <a:buClr>
                <a:srgbClr val="0AD0D9"/>
              </a:buClr>
              <a:buSzPct val="93750"/>
              <a:buFont typeface="Segoe UI Symbol"/>
              <a:buChar char="⚫"/>
              <a:tabLst>
                <a:tab pos="362585" algn="l"/>
              </a:tabLst>
            </a:pPr>
            <a:r>
              <a:rPr sz="2400" dirty="0">
                <a:latin typeface="Constantia"/>
                <a:cs typeface="Constantia"/>
              </a:rPr>
              <a:t>Crop</a:t>
            </a:r>
            <a:r>
              <a:rPr sz="2400" spc="-135" dirty="0">
                <a:latin typeface="Constantia"/>
                <a:cs typeface="Constantia"/>
              </a:rPr>
              <a:t> </a:t>
            </a:r>
            <a:r>
              <a:rPr sz="2400" spc="-10" dirty="0">
                <a:latin typeface="Constantia"/>
                <a:cs typeface="Constantia"/>
              </a:rPr>
              <a:t>Centered</a:t>
            </a:r>
            <a:r>
              <a:rPr sz="2400" spc="-65" dirty="0">
                <a:latin typeface="Constantia"/>
                <a:cs typeface="Constantia"/>
              </a:rPr>
              <a:t> </a:t>
            </a:r>
            <a:r>
              <a:rPr sz="2400" spc="-25" dirty="0">
                <a:latin typeface="Constantia"/>
                <a:cs typeface="Constantia"/>
              </a:rPr>
              <a:t>FS</a:t>
            </a:r>
            <a:endParaRPr sz="2400">
              <a:latin typeface="Constantia"/>
              <a:cs typeface="Constantia"/>
            </a:endParaRPr>
          </a:p>
          <a:p>
            <a:pPr marL="362585" lvl="1" indent="-349885">
              <a:lnSpc>
                <a:spcPct val="100000"/>
              </a:lnSpc>
              <a:spcBef>
                <a:spcPts val="580"/>
              </a:spcBef>
              <a:buClr>
                <a:srgbClr val="0AD0D9"/>
              </a:buClr>
              <a:buSzPct val="93750"/>
              <a:buFont typeface="Segoe UI Symbol"/>
              <a:buChar char="⚫"/>
              <a:tabLst>
                <a:tab pos="362585" algn="l"/>
              </a:tabLst>
            </a:pPr>
            <a:r>
              <a:rPr sz="2400" spc="-10" dirty="0">
                <a:latin typeface="Constantia"/>
                <a:cs typeface="Constantia"/>
              </a:rPr>
              <a:t>Livestock</a:t>
            </a:r>
            <a:r>
              <a:rPr sz="2400" spc="-90" dirty="0">
                <a:latin typeface="Constantia"/>
                <a:cs typeface="Constantia"/>
              </a:rPr>
              <a:t> </a:t>
            </a:r>
            <a:r>
              <a:rPr sz="2400" spc="-10" dirty="0">
                <a:latin typeface="Constantia"/>
                <a:cs typeface="Constantia"/>
              </a:rPr>
              <a:t>Centered</a:t>
            </a:r>
            <a:r>
              <a:rPr sz="2400" spc="-35" dirty="0">
                <a:latin typeface="Constantia"/>
                <a:cs typeface="Constantia"/>
              </a:rPr>
              <a:t> </a:t>
            </a:r>
            <a:r>
              <a:rPr sz="2400" dirty="0">
                <a:latin typeface="Constantia"/>
                <a:cs typeface="Constantia"/>
              </a:rPr>
              <a:t>FS</a:t>
            </a:r>
            <a:r>
              <a:rPr sz="2400" spc="-80" dirty="0">
                <a:latin typeface="Constantia"/>
                <a:cs typeface="Constantia"/>
              </a:rPr>
              <a:t> </a:t>
            </a:r>
            <a:r>
              <a:rPr sz="2400" dirty="0">
                <a:latin typeface="Constantia"/>
                <a:cs typeface="Constantia"/>
              </a:rPr>
              <a:t>(ruminants,</a:t>
            </a:r>
            <a:r>
              <a:rPr sz="2400" spc="-85" dirty="0">
                <a:latin typeface="Constantia"/>
                <a:cs typeface="Constantia"/>
              </a:rPr>
              <a:t> </a:t>
            </a:r>
            <a:r>
              <a:rPr sz="2400" spc="-20" dirty="0">
                <a:latin typeface="Constantia"/>
                <a:cs typeface="Constantia"/>
              </a:rPr>
              <a:t>non-</a:t>
            </a:r>
            <a:r>
              <a:rPr sz="2400" spc="-10" dirty="0">
                <a:latin typeface="Constantia"/>
                <a:cs typeface="Constantia"/>
              </a:rPr>
              <a:t>ruminants)</a:t>
            </a:r>
            <a:endParaRPr sz="2400">
              <a:latin typeface="Constantia"/>
              <a:cs typeface="Constantia"/>
            </a:endParaRPr>
          </a:p>
          <a:p>
            <a:pPr marL="362585" lvl="1" indent="-349885">
              <a:lnSpc>
                <a:spcPct val="100000"/>
              </a:lnSpc>
              <a:spcBef>
                <a:spcPts val="585"/>
              </a:spcBef>
              <a:buClr>
                <a:srgbClr val="0AD0D9"/>
              </a:buClr>
              <a:buSzPct val="93750"/>
              <a:buFont typeface="Segoe UI Symbol"/>
              <a:buChar char="⚫"/>
              <a:tabLst>
                <a:tab pos="362585" algn="l"/>
              </a:tabLst>
            </a:pPr>
            <a:r>
              <a:rPr sz="2400" spc="-10" dirty="0">
                <a:latin typeface="Constantia"/>
                <a:cs typeface="Constantia"/>
              </a:rPr>
              <a:t>Integrated</a:t>
            </a:r>
            <a:r>
              <a:rPr sz="2400" spc="-75" dirty="0">
                <a:latin typeface="Constantia"/>
                <a:cs typeface="Constantia"/>
              </a:rPr>
              <a:t> </a:t>
            </a:r>
            <a:r>
              <a:rPr sz="2400" dirty="0">
                <a:latin typeface="Constantia"/>
                <a:cs typeface="Constantia"/>
              </a:rPr>
              <a:t>Crop</a:t>
            </a:r>
            <a:r>
              <a:rPr sz="2400" spc="-140" dirty="0">
                <a:latin typeface="Constantia"/>
                <a:cs typeface="Constantia"/>
              </a:rPr>
              <a:t> </a:t>
            </a:r>
            <a:r>
              <a:rPr sz="2400" dirty="0">
                <a:latin typeface="Constantia"/>
                <a:cs typeface="Constantia"/>
              </a:rPr>
              <a:t>+</a:t>
            </a:r>
            <a:r>
              <a:rPr sz="2400" spc="-100" dirty="0">
                <a:latin typeface="Constantia"/>
                <a:cs typeface="Constantia"/>
              </a:rPr>
              <a:t> </a:t>
            </a:r>
            <a:r>
              <a:rPr sz="2400" spc="-10" dirty="0">
                <a:latin typeface="Constantia"/>
                <a:cs typeface="Constantia"/>
              </a:rPr>
              <a:t>Livestock</a:t>
            </a:r>
            <a:r>
              <a:rPr sz="2400" spc="-90" dirty="0">
                <a:latin typeface="Constantia"/>
                <a:cs typeface="Constantia"/>
              </a:rPr>
              <a:t> </a:t>
            </a:r>
            <a:r>
              <a:rPr sz="2400" spc="-25" dirty="0">
                <a:latin typeface="Constantia"/>
                <a:cs typeface="Constantia"/>
              </a:rPr>
              <a:t>FS</a:t>
            </a:r>
            <a:endParaRPr sz="2400">
              <a:latin typeface="Constantia"/>
              <a:cs typeface="Constantia"/>
            </a:endParaRPr>
          </a:p>
          <a:p>
            <a:pPr marL="362585" lvl="1" indent="-349885">
              <a:lnSpc>
                <a:spcPct val="100000"/>
              </a:lnSpc>
              <a:spcBef>
                <a:spcPts val="560"/>
              </a:spcBef>
              <a:buClr>
                <a:srgbClr val="0AD0D9"/>
              </a:buClr>
              <a:buSzPct val="93750"/>
              <a:buFont typeface="Segoe UI Symbol"/>
              <a:buChar char="⚫"/>
              <a:tabLst>
                <a:tab pos="362585" algn="l"/>
              </a:tabLst>
            </a:pPr>
            <a:r>
              <a:rPr sz="2400" spc="-10" dirty="0">
                <a:latin typeface="Constantia"/>
                <a:cs typeface="Constantia"/>
              </a:rPr>
              <a:t>Integrated</a:t>
            </a:r>
            <a:r>
              <a:rPr sz="2400" spc="-65" dirty="0">
                <a:latin typeface="Constantia"/>
                <a:cs typeface="Constantia"/>
              </a:rPr>
              <a:t> </a:t>
            </a:r>
            <a:r>
              <a:rPr sz="2400" dirty="0">
                <a:latin typeface="Constantia"/>
                <a:cs typeface="Constantia"/>
              </a:rPr>
              <a:t>Crop</a:t>
            </a:r>
            <a:r>
              <a:rPr sz="2400" spc="-135" dirty="0">
                <a:latin typeface="Constantia"/>
                <a:cs typeface="Constantia"/>
              </a:rPr>
              <a:t> </a:t>
            </a:r>
            <a:r>
              <a:rPr sz="2400" dirty="0">
                <a:latin typeface="Constantia"/>
                <a:cs typeface="Constantia"/>
              </a:rPr>
              <a:t>+</a:t>
            </a:r>
            <a:r>
              <a:rPr sz="2400" spc="-130" dirty="0">
                <a:latin typeface="Constantia"/>
                <a:cs typeface="Constantia"/>
              </a:rPr>
              <a:t> </a:t>
            </a:r>
            <a:r>
              <a:rPr sz="2400" spc="-10" dirty="0">
                <a:latin typeface="Constantia"/>
                <a:cs typeface="Constantia"/>
              </a:rPr>
              <a:t>Aquaculture</a:t>
            </a:r>
            <a:r>
              <a:rPr sz="2400" spc="-120" dirty="0">
                <a:latin typeface="Constantia"/>
                <a:cs typeface="Constantia"/>
              </a:rPr>
              <a:t> </a:t>
            </a:r>
            <a:r>
              <a:rPr sz="2400" spc="-25" dirty="0">
                <a:latin typeface="Constantia"/>
                <a:cs typeface="Constantia"/>
              </a:rPr>
              <a:t>FS</a:t>
            </a:r>
            <a:endParaRPr sz="2400">
              <a:latin typeface="Constantia"/>
              <a:cs typeface="Constantia"/>
            </a:endParaRPr>
          </a:p>
          <a:p>
            <a:pPr marL="286385" lvl="1" indent="-273685">
              <a:lnSpc>
                <a:spcPct val="100000"/>
              </a:lnSpc>
              <a:spcBef>
                <a:spcPts val="580"/>
              </a:spcBef>
              <a:buClr>
                <a:srgbClr val="0AD0D9"/>
              </a:buClr>
              <a:buSzPct val="93750"/>
              <a:buFont typeface="Segoe UI Symbol"/>
              <a:buChar char="⚫"/>
              <a:tabLst>
                <a:tab pos="286385" algn="l"/>
              </a:tabLst>
            </a:pPr>
            <a:r>
              <a:rPr sz="2400" spc="-10" dirty="0">
                <a:latin typeface="Constantia"/>
                <a:cs typeface="Constantia"/>
              </a:rPr>
              <a:t>Integrated</a:t>
            </a:r>
            <a:r>
              <a:rPr sz="2400" spc="-80" dirty="0">
                <a:latin typeface="Constantia"/>
                <a:cs typeface="Constantia"/>
              </a:rPr>
              <a:t> </a:t>
            </a:r>
            <a:r>
              <a:rPr sz="2400" spc="-10" dirty="0">
                <a:latin typeface="Constantia"/>
                <a:cs typeface="Constantia"/>
              </a:rPr>
              <a:t>Livestock</a:t>
            </a:r>
            <a:r>
              <a:rPr sz="2400" spc="-95" dirty="0">
                <a:latin typeface="Constantia"/>
                <a:cs typeface="Constantia"/>
              </a:rPr>
              <a:t> </a:t>
            </a:r>
            <a:r>
              <a:rPr sz="2400" dirty="0">
                <a:latin typeface="Constantia"/>
                <a:cs typeface="Constantia"/>
              </a:rPr>
              <a:t>+</a:t>
            </a:r>
            <a:r>
              <a:rPr sz="2400" spc="-140" dirty="0">
                <a:latin typeface="Constantia"/>
                <a:cs typeface="Constantia"/>
              </a:rPr>
              <a:t> </a:t>
            </a:r>
            <a:r>
              <a:rPr sz="2400" spc="-10" dirty="0">
                <a:latin typeface="Constantia"/>
                <a:cs typeface="Constantia"/>
              </a:rPr>
              <a:t>Aquaculture</a:t>
            </a:r>
            <a:r>
              <a:rPr sz="2400" spc="-130" dirty="0">
                <a:latin typeface="Constantia"/>
                <a:cs typeface="Constantia"/>
              </a:rPr>
              <a:t> </a:t>
            </a:r>
            <a:r>
              <a:rPr sz="2400" spc="-25" dirty="0">
                <a:latin typeface="Constantia"/>
                <a:cs typeface="Constantia"/>
              </a:rPr>
              <a:t>FS</a:t>
            </a:r>
            <a:endParaRPr sz="2400">
              <a:latin typeface="Constantia"/>
              <a:cs typeface="Constantia"/>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144000" cy="6858000"/>
          </a:xfrm>
          <a:prstGeom prst="rect">
            <a:avLst/>
          </a:prstGeom>
        </p:spPr>
      </p:pic>
      <p:grpSp>
        <p:nvGrpSpPr>
          <p:cNvPr id="3" name="object 3"/>
          <p:cNvGrpSpPr/>
          <p:nvPr/>
        </p:nvGrpSpPr>
        <p:grpSpPr>
          <a:xfrm>
            <a:off x="-830" y="0"/>
            <a:ext cx="9145905" cy="6858000"/>
            <a:chOff x="-830" y="0"/>
            <a:chExt cx="9145905" cy="6858000"/>
          </a:xfrm>
        </p:grpSpPr>
        <p:pic>
          <p:nvPicPr>
            <p:cNvPr id="4" name="object 4"/>
            <p:cNvPicPr/>
            <p:nvPr/>
          </p:nvPicPr>
          <p:blipFill>
            <a:blip r:embed="rId3" cstate="print"/>
            <a:stretch>
              <a:fillRect/>
            </a:stretch>
          </p:blipFill>
          <p:spPr>
            <a:xfrm>
              <a:off x="0" y="0"/>
              <a:ext cx="9144000" cy="1027262"/>
            </a:xfrm>
            <a:prstGeom prst="rect">
              <a:avLst/>
            </a:prstGeom>
          </p:spPr>
        </p:pic>
        <p:pic>
          <p:nvPicPr>
            <p:cNvPr id="5" name="object 5"/>
            <p:cNvPicPr/>
            <p:nvPr/>
          </p:nvPicPr>
          <p:blipFill>
            <a:blip r:embed="rId4" cstate="print"/>
            <a:stretch>
              <a:fillRect/>
            </a:stretch>
          </p:blipFill>
          <p:spPr>
            <a:xfrm>
              <a:off x="-830" y="0"/>
              <a:ext cx="9145719" cy="6857999"/>
            </a:xfrm>
            <a:prstGeom prst="rect">
              <a:avLst/>
            </a:prstGeom>
          </p:spPr>
        </p:pic>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90244" y="561911"/>
            <a:ext cx="8141334" cy="5832475"/>
          </a:xfrm>
          <a:prstGeom prst="rect">
            <a:avLst/>
          </a:prstGeom>
        </p:spPr>
        <p:txBody>
          <a:bodyPr vert="horz" wrap="square" lIns="0" tIns="12700" rIns="0" bIns="0" rtlCol="0">
            <a:spAutoFit/>
          </a:bodyPr>
          <a:lstStyle/>
          <a:p>
            <a:pPr marL="382270" indent="-369570">
              <a:lnSpc>
                <a:spcPct val="100000"/>
              </a:lnSpc>
              <a:spcBef>
                <a:spcPts val="100"/>
              </a:spcBef>
              <a:buAutoNum type="arabicPeriod" startAt="6"/>
              <a:tabLst>
                <a:tab pos="382270" algn="l"/>
              </a:tabLst>
            </a:pPr>
            <a:r>
              <a:rPr sz="2800" spc="-75" dirty="0">
                <a:solidFill>
                  <a:srgbClr val="001F5F"/>
                </a:solidFill>
                <a:latin typeface="Times New Roman"/>
                <a:cs typeface="Times New Roman"/>
              </a:rPr>
              <a:t>Evolving</a:t>
            </a:r>
            <a:r>
              <a:rPr sz="2800" spc="-85" dirty="0">
                <a:solidFill>
                  <a:srgbClr val="001F5F"/>
                </a:solidFill>
                <a:latin typeface="Times New Roman"/>
                <a:cs typeface="Times New Roman"/>
              </a:rPr>
              <a:t> </a:t>
            </a:r>
            <a:r>
              <a:rPr sz="2800" spc="-25" dirty="0">
                <a:solidFill>
                  <a:srgbClr val="001F5F"/>
                </a:solidFill>
                <a:latin typeface="Times New Roman"/>
                <a:cs typeface="Times New Roman"/>
              </a:rPr>
              <a:t>Type</a:t>
            </a:r>
            <a:r>
              <a:rPr sz="2800" spc="-70" dirty="0">
                <a:solidFill>
                  <a:srgbClr val="001F5F"/>
                </a:solidFill>
                <a:latin typeface="Times New Roman"/>
                <a:cs typeface="Times New Roman"/>
              </a:rPr>
              <a:t> </a:t>
            </a:r>
            <a:r>
              <a:rPr sz="2800" dirty="0">
                <a:solidFill>
                  <a:srgbClr val="001F5F"/>
                </a:solidFill>
                <a:latin typeface="Times New Roman"/>
                <a:cs typeface="Times New Roman"/>
              </a:rPr>
              <a:t>of</a:t>
            </a:r>
            <a:r>
              <a:rPr sz="2800" spc="195" dirty="0">
                <a:solidFill>
                  <a:srgbClr val="001F5F"/>
                </a:solidFill>
                <a:latin typeface="Times New Roman"/>
                <a:cs typeface="Times New Roman"/>
              </a:rPr>
              <a:t> </a:t>
            </a:r>
            <a:r>
              <a:rPr sz="2800" dirty="0">
                <a:solidFill>
                  <a:srgbClr val="001F5F"/>
                </a:solidFill>
                <a:latin typeface="Times New Roman"/>
                <a:cs typeface="Times New Roman"/>
              </a:rPr>
              <a:t>Farming</a:t>
            </a:r>
            <a:r>
              <a:rPr sz="2800" spc="-80" dirty="0">
                <a:solidFill>
                  <a:srgbClr val="001F5F"/>
                </a:solidFill>
                <a:latin typeface="Times New Roman"/>
                <a:cs typeface="Times New Roman"/>
              </a:rPr>
              <a:t> </a:t>
            </a:r>
            <a:r>
              <a:rPr sz="2800" spc="-10" dirty="0">
                <a:solidFill>
                  <a:srgbClr val="001F5F"/>
                </a:solidFill>
                <a:latin typeface="Times New Roman"/>
                <a:cs typeface="Times New Roman"/>
              </a:rPr>
              <a:t>System</a:t>
            </a:r>
            <a:endParaRPr sz="2800">
              <a:latin typeface="Times New Roman"/>
              <a:cs typeface="Times New Roman"/>
            </a:endParaRPr>
          </a:p>
          <a:p>
            <a:pPr>
              <a:lnSpc>
                <a:spcPct val="100000"/>
              </a:lnSpc>
              <a:spcBef>
                <a:spcPts val="1485"/>
              </a:spcBef>
              <a:buClr>
                <a:srgbClr val="001F5F"/>
              </a:buClr>
              <a:buFont typeface="Times New Roman"/>
              <a:buAutoNum type="arabicPeriod" startAt="6"/>
            </a:pPr>
            <a:endParaRPr sz="2800">
              <a:latin typeface="Times New Roman"/>
              <a:cs typeface="Times New Roman"/>
            </a:endParaRPr>
          </a:p>
          <a:p>
            <a:pPr marL="286385" lvl="1" indent="-285750">
              <a:lnSpc>
                <a:spcPct val="100000"/>
              </a:lnSpc>
              <a:buClr>
                <a:srgbClr val="0AD0D9"/>
              </a:buClr>
              <a:buSzPct val="91071"/>
              <a:buFont typeface="Segoe UI Symbol"/>
              <a:buChar char="⚫"/>
              <a:tabLst>
                <a:tab pos="286385" algn="l"/>
              </a:tabLst>
            </a:pPr>
            <a:r>
              <a:rPr sz="2800" dirty="0">
                <a:latin typeface="Times New Roman"/>
                <a:cs typeface="Times New Roman"/>
              </a:rPr>
              <a:t>Recreational</a:t>
            </a:r>
            <a:r>
              <a:rPr sz="2800" spc="55" dirty="0">
                <a:latin typeface="Times New Roman"/>
                <a:cs typeface="Times New Roman"/>
              </a:rPr>
              <a:t> </a:t>
            </a:r>
            <a:r>
              <a:rPr sz="2800" spc="70" dirty="0">
                <a:latin typeface="Times New Roman"/>
                <a:cs typeface="Times New Roman"/>
              </a:rPr>
              <a:t>or</a:t>
            </a:r>
            <a:r>
              <a:rPr sz="2800" spc="90" dirty="0">
                <a:latin typeface="Times New Roman"/>
                <a:cs typeface="Times New Roman"/>
              </a:rPr>
              <a:t> </a:t>
            </a:r>
            <a:r>
              <a:rPr sz="2800" dirty="0">
                <a:latin typeface="Times New Roman"/>
                <a:cs typeface="Times New Roman"/>
              </a:rPr>
              <a:t>hobby</a:t>
            </a:r>
            <a:r>
              <a:rPr sz="2800" spc="75" dirty="0">
                <a:latin typeface="Times New Roman"/>
                <a:cs typeface="Times New Roman"/>
              </a:rPr>
              <a:t> </a:t>
            </a:r>
            <a:r>
              <a:rPr sz="2800" dirty="0">
                <a:latin typeface="Times New Roman"/>
                <a:cs typeface="Times New Roman"/>
              </a:rPr>
              <a:t>farming</a:t>
            </a:r>
            <a:r>
              <a:rPr sz="2800" spc="85" dirty="0">
                <a:latin typeface="Times New Roman"/>
                <a:cs typeface="Times New Roman"/>
              </a:rPr>
              <a:t> </a:t>
            </a:r>
            <a:r>
              <a:rPr sz="2800" spc="-370" dirty="0">
                <a:latin typeface="Times New Roman"/>
                <a:cs typeface="Times New Roman"/>
              </a:rPr>
              <a:t>FS</a:t>
            </a:r>
            <a:endParaRPr sz="2800">
              <a:latin typeface="Times New Roman"/>
              <a:cs typeface="Times New Roman"/>
            </a:endParaRPr>
          </a:p>
          <a:p>
            <a:pPr marL="287020" marR="708660" lvl="1" indent="-274320">
              <a:lnSpc>
                <a:spcPct val="100000"/>
              </a:lnSpc>
              <a:spcBef>
                <a:spcPts val="680"/>
              </a:spcBef>
              <a:buSzPct val="96226"/>
              <a:buChar char="⚫"/>
              <a:tabLst>
                <a:tab pos="287020" algn="l"/>
                <a:tab pos="375285" algn="l"/>
              </a:tabLst>
            </a:pPr>
            <a:r>
              <a:rPr sz="2650" dirty="0">
                <a:solidFill>
                  <a:srgbClr val="0AD0D9"/>
                </a:solidFill>
                <a:latin typeface="Segoe UI Symbol"/>
                <a:cs typeface="Segoe UI Symbol"/>
              </a:rPr>
              <a:t>	</a:t>
            </a:r>
            <a:r>
              <a:rPr sz="2800" dirty="0">
                <a:latin typeface="Times New Roman"/>
                <a:cs typeface="Times New Roman"/>
              </a:rPr>
              <a:t>Agrotourism-oriented</a:t>
            </a:r>
            <a:r>
              <a:rPr sz="2800" spc="125" dirty="0">
                <a:latin typeface="Times New Roman"/>
                <a:cs typeface="Times New Roman"/>
              </a:rPr>
              <a:t> </a:t>
            </a:r>
            <a:r>
              <a:rPr sz="2800" spc="-345" dirty="0">
                <a:latin typeface="Times New Roman"/>
                <a:cs typeface="Times New Roman"/>
              </a:rPr>
              <a:t>FS</a:t>
            </a:r>
            <a:r>
              <a:rPr sz="2800" spc="95" dirty="0">
                <a:latin typeface="Times New Roman"/>
                <a:cs typeface="Times New Roman"/>
              </a:rPr>
              <a:t> </a:t>
            </a:r>
            <a:r>
              <a:rPr sz="2800" dirty="0">
                <a:latin typeface="Times New Roman"/>
                <a:cs typeface="Times New Roman"/>
              </a:rPr>
              <a:t>–</a:t>
            </a:r>
            <a:r>
              <a:rPr sz="2800" spc="95" dirty="0">
                <a:latin typeface="Times New Roman"/>
                <a:cs typeface="Times New Roman"/>
              </a:rPr>
              <a:t> </a:t>
            </a:r>
            <a:r>
              <a:rPr sz="2800" spc="65" dirty="0">
                <a:latin typeface="Times New Roman"/>
                <a:cs typeface="Times New Roman"/>
              </a:rPr>
              <a:t>farm</a:t>
            </a:r>
            <a:r>
              <a:rPr sz="2800" spc="90" dirty="0">
                <a:latin typeface="Times New Roman"/>
                <a:cs typeface="Times New Roman"/>
              </a:rPr>
              <a:t> </a:t>
            </a:r>
            <a:r>
              <a:rPr sz="2800" spc="50" dirty="0">
                <a:latin typeface="Times New Roman"/>
                <a:cs typeface="Times New Roman"/>
              </a:rPr>
              <a:t>resort</a:t>
            </a:r>
            <a:r>
              <a:rPr sz="2800" spc="120" dirty="0">
                <a:latin typeface="Times New Roman"/>
                <a:cs typeface="Times New Roman"/>
              </a:rPr>
              <a:t> </a:t>
            </a:r>
            <a:r>
              <a:rPr sz="2800" spc="80" dirty="0">
                <a:latin typeface="Times New Roman"/>
                <a:cs typeface="Times New Roman"/>
              </a:rPr>
              <a:t>and</a:t>
            </a:r>
            <a:r>
              <a:rPr sz="2800" spc="95" dirty="0">
                <a:latin typeface="Times New Roman"/>
                <a:cs typeface="Times New Roman"/>
              </a:rPr>
              <a:t> </a:t>
            </a:r>
            <a:r>
              <a:rPr sz="2800" spc="-20" dirty="0">
                <a:latin typeface="Times New Roman"/>
                <a:cs typeface="Times New Roman"/>
              </a:rPr>
              <a:t>open </a:t>
            </a:r>
            <a:r>
              <a:rPr sz="2800" spc="90" dirty="0">
                <a:latin typeface="Times New Roman"/>
                <a:cs typeface="Times New Roman"/>
              </a:rPr>
              <a:t>farm-</a:t>
            </a:r>
            <a:r>
              <a:rPr sz="2800" spc="-20" dirty="0">
                <a:latin typeface="Times New Roman"/>
                <a:cs typeface="Times New Roman"/>
              </a:rPr>
              <a:t>level</a:t>
            </a:r>
            <a:r>
              <a:rPr sz="2800" spc="-120" dirty="0">
                <a:latin typeface="Times New Roman"/>
                <a:cs typeface="Times New Roman"/>
              </a:rPr>
              <a:t> </a:t>
            </a:r>
            <a:r>
              <a:rPr sz="2800" spc="-10" dirty="0">
                <a:latin typeface="Times New Roman"/>
                <a:cs typeface="Times New Roman"/>
              </a:rPr>
              <a:t>marketing</a:t>
            </a:r>
            <a:endParaRPr sz="2800">
              <a:latin typeface="Times New Roman"/>
              <a:cs typeface="Times New Roman"/>
            </a:endParaRPr>
          </a:p>
          <a:p>
            <a:pPr>
              <a:lnSpc>
                <a:spcPct val="100000"/>
              </a:lnSpc>
              <a:spcBef>
                <a:spcPts val="1485"/>
              </a:spcBef>
            </a:pPr>
            <a:endParaRPr sz="2800">
              <a:latin typeface="Times New Roman"/>
              <a:cs typeface="Times New Roman"/>
            </a:endParaRPr>
          </a:p>
          <a:p>
            <a:pPr marL="382270" indent="-369570">
              <a:lnSpc>
                <a:spcPct val="100000"/>
              </a:lnSpc>
              <a:buAutoNum type="arabicPeriod" startAt="7"/>
              <a:tabLst>
                <a:tab pos="382270" algn="l"/>
              </a:tabLst>
            </a:pPr>
            <a:r>
              <a:rPr sz="2800" spc="-10" dirty="0">
                <a:solidFill>
                  <a:srgbClr val="001F5F"/>
                </a:solidFill>
                <a:latin typeface="Times New Roman"/>
                <a:cs typeface="Times New Roman"/>
              </a:rPr>
              <a:t>Specialized</a:t>
            </a:r>
            <a:r>
              <a:rPr sz="2800" spc="-45" dirty="0">
                <a:solidFill>
                  <a:srgbClr val="001F5F"/>
                </a:solidFill>
                <a:latin typeface="Times New Roman"/>
                <a:cs typeface="Times New Roman"/>
              </a:rPr>
              <a:t> </a:t>
            </a:r>
            <a:r>
              <a:rPr sz="2800" dirty="0">
                <a:solidFill>
                  <a:srgbClr val="001F5F"/>
                </a:solidFill>
                <a:latin typeface="Times New Roman"/>
                <a:cs typeface="Times New Roman"/>
              </a:rPr>
              <a:t>Farming</a:t>
            </a:r>
            <a:r>
              <a:rPr sz="2800" spc="-45" dirty="0">
                <a:solidFill>
                  <a:srgbClr val="001F5F"/>
                </a:solidFill>
                <a:latin typeface="Times New Roman"/>
                <a:cs typeface="Times New Roman"/>
              </a:rPr>
              <a:t> </a:t>
            </a:r>
            <a:r>
              <a:rPr sz="2800" spc="-10" dirty="0">
                <a:solidFill>
                  <a:srgbClr val="001F5F"/>
                </a:solidFill>
                <a:latin typeface="Times New Roman"/>
                <a:cs typeface="Times New Roman"/>
              </a:rPr>
              <a:t>System</a:t>
            </a:r>
            <a:endParaRPr sz="2800">
              <a:latin typeface="Times New Roman"/>
              <a:cs typeface="Times New Roman"/>
            </a:endParaRPr>
          </a:p>
          <a:p>
            <a:pPr>
              <a:lnSpc>
                <a:spcPct val="100000"/>
              </a:lnSpc>
              <a:spcBef>
                <a:spcPts val="1485"/>
              </a:spcBef>
              <a:buClr>
                <a:srgbClr val="001F5F"/>
              </a:buClr>
              <a:buFont typeface="Times New Roman"/>
              <a:buAutoNum type="arabicPeriod" startAt="7"/>
            </a:pPr>
            <a:endParaRPr sz="2800">
              <a:latin typeface="Times New Roman"/>
              <a:cs typeface="Times New Roman"/>
            </a:endParaRPr>
          </a:p>
          <a:p>
            <a:pPr marL="287020" marR="641350" lvl="1" indent="-274320">
              <a:lnSpc>
                <a:spcPct val="100000"/>
              </a:lnSpc>
              <a:buClr>
                <a:srgbClr val="0AD0D9"/>
              </a:buClr>
              <a:buSzPct val="94642"/>
              <a:buFont typeface="Segoe UI Symbol"/>
              <a:buChar char="⚫"/>
              <a:tabLst>
                <a:tab pos="287020" algn="l"/>
                <a:tab pos="375285" algn="l"/>
              </a:tabLst>
            </a:pPr>
            <a:r>
              <a:rPr sz="2800" dirty="0">
                <a:latin typeface="Times New Roman"/>
                <a:cs typeface="Times New Roman"/>
              </a:rPr>
              <a:t>	Production</a:t>
            </a:r>
            <a:r>
              <a:rPr sz="2800" spc="85" dirty="0">
                <a:latin typeface="Times New Roman"/>
                <a:cs typeface="Times New Roman"/>
              </a:rPr>
              <a:t> </a:t>
            </a:r>
            <a:r>
              <a:rPr sz="2800" dirty="0">
                <a:latin typeface="Times New Roman"/>
                <a:cs typeface="Times New Roman"/>
              </a:rPr>
              <a:t>of</a:t>
            </a:r>
            <a:r>
              <a:rPr sz="2800" spc="370" dirty="0">
                <a:latin typeface="Times New Roman"/>
                <a:cs typeface="Times New Roman"/>
              </a:rPr>
              <a:t> </a:t>
            </a:r>
            <a:r>
              <a:rPr sz="2800" dirty="0">
                <a:latin typeface="Times New Roman"/>
                <a:cs typeface="Times New Roman"/>
              </a:rPr>
              <a:t>high</a:t>
            </a:r>
            <a:r>
              <a:rPr sz="2800" spc="105" dirty="0">
                <a:latin typeface="Times New Roman"/>
                <a:cs typeface="Times New Roman"/>
              </a:rPr>
              <a:t> </a:t>
            </a:r>
            <a:r>
              <a:rPr sz="2800" dirty="0">
                <a:latin typeface="Times New Roman"/>
                <a:cs typeface="Times New Roman"/>
              </a:rPr>
              <a:t>value</a:t>
            </a:r>
            <a:r>
              <a:rPr sz="2800" spc="105" dirty="0">
                <a:latin typeface="Times New Roman"/>
                <a:cs typeface="Times New Roman"/>
              </a:rPr>
              <a:t> </a:t>
            </a:r>
            <a:r>
              <a:rPr sz="2800" dirty="0">
                <a:latin typeface="Times New Roman"/>
                <a:cs typeface="Times New Roman"/>
              </a:rPr>
              <a:t>cutflowers</a:t>
            </a:r>
            <a:r>
              <a:rPr sz="2800" spc="114" dirty="0">
                <a:latin typeface="Times New Roman"/>
                <a:cs typeface="Times New Roman"/>
              </a:rPr>
              <a:t> </a:t>
            </a:r>
            <a:r>
              <a:rPr sz="2800" spc="65" dirty="0">
                <a:latin typeface="Times New Roman"/>
                <a:cs typeface="Times New Roman"/>
              </a:rPr>
              <a:t>(anthurium, </a:t>
            </a:r>
            <a:r>
              <a:rPr sz="2800" dirty="0">
                <a:latin typeface="Times New Roman"/>
                <a:cs typeface="Times New Roman"/>
              </a:rPr>
              <a:t>orchids,</a:t>
            </a:r>
            <a:r>
              <a:rPr sz="2800" spc="105" dirty="0">
                <a:latin typeface="Times New Roman"/>
                <a:cs typeface="Times New Roman"/>
              </a:rPr>
              <a:t> </a:t>
            </a:r>
            <a:r>
              <a:rPr sz="2800" spc="-10" dirty="0">
                <a:latin typeface="Times New Roman"/>
                <a:cs typeface="Times New Roman"/>
              </a:rPr>
              <a:t>etc.)</a:t>
            </a:r>
            <a:endParaRPr sz="2800">
              <a:latin typeface="Times New Roman"/>
              <a:cs typeface="Times New Roman"/>
            </a:endParaRPr>
          </a:p>
          <a:p>
            <a:pPr marL="287020" marR="5080" lvl="1" indent="-274320">
              <a:lnSpc>
                <a:spcPct val="100000"/>
              </a:lnSpc>
              <a:spcBef>
                <a:spcPts val="680"/>
              </a:spcBef>
              <a:buClr>
                <a:srgbClr val="0AD0D9"/>
              </a:buClr>
              <a:buSzPct val="94642"/>
              <a:buFont typeface="Segoe UI Symbol"/>
              <a:buChar char="⚫"/>
              <a:tabLst>
                <a:tab pos="287020" algn="l"/>
                <a:tab pos="375285" algn="l"/>
              </a:tabLst>
            </a:pPr>
            <a:r>
              <a:rPr sz="2800" dirty="0">
                <a:latin typeface="Times New Roman"/>
                <a:cs typeface="Times New Roman"/>
              </a:rPr>
              <a:t>	Aquaculture</a:t>
            </a:r>
            <a:r>
              <a:rPr sz="2800" spc="175" dirty="0">
                <a:latin typeface="Times New Roman"/>
                <a:cs typeface="Times New Roman"/>
              </a:rPr>
              <a:t> </a:t>
            </a:r>
            <a:r>
              <a:rPr sz="2800" dirty="0">
                <a:latin typeface="Times New Roman"/>
                <a:cs typeface="Times New Roman"/>
              </a:rPr>
              <a:t>–</a:t>
            </a:r>
            <a:r>
              <a:rPr sz="2800" spc="170" dirty="0">
                <a:latin typeface="Times New Roman"/>
                <a:cs typeface="Times New Roman"/>
              </a:rPr>
              <a:t> </a:t>
            </a:r>
            <a:r>
              <a:rPr sz="2800" dirty="0">
                <a:latin typeface="Times New Roman"/>
                <a:cs typeface="Times New Roman"/>
              </a:rPr>
              <a:t>fingerlings</a:t>
            </a:r>
            <a:r>
              <a:rPr sz="2800" spc="215" dirty="0">
                <a:latin typeface="Times New Roman"/>
                <a:cs typeface="Times New Roman"/>
              </a:rPr>
              <a:t> </a:t>
            </a:r>
            <a:r>
              <a:rPr sz="2800" dirty="0">
                <a:latin typeface="Times New Roman"/>
                <a:cs typeface="Times New Roman"/>
              </a:rPr>
              <a:t>production,</a:t>
            </a:r>
            <a:r>
              <a:rPr sz="2800" spc="215" dirty="0">
                <a:latin typeface="Times New Roman"/>
                <a:cs typeface="Times New Roman"/>
              </a:rPr>
              <a:t> </a:t>
            </a:r>
            <a:r>
              <a:rPr sz="2800" spc="80" dirty="0">
                <a:latin typeface="Times New Roman"/>
                <a:cs typeface="Times New Roman"/>
              </a:rPr>
              <a:t>aquarium</a:t>
            </a:r>
            <a:r>
              <a:rPr sz="2800" spc="195" dirty="0">
                <a:latin typeface="Times New Roman"/>
                <a:cs typeface="Times New Roman"/>
              </a:rPr>
              <a:t> </a:t>
            </a:r>
            <a:r>
              <a:rPr sz="2800" spc="-10" dirty="0">
                <a:latin typeface="Times New Roman"/>
                <a:cs typeface="Times New Roman"/>
              </a:rPr>
              <a:t>fish, </a:t>
            </a:r>
            <a:r>
              <a:rPr sz="2800" spc="-20" dirty="0">
                <a:latin typeface="Times New Roman"/>
                <a:cs typeface="Times New Roman"/>
              </a:rPr>
              <a:t>etc.</a:t>
            </a:r>
            <a:endParaRPr sz="2800">
              <a:latin typeface="Times New Roman"/>
              <a:cs typeface="Times New Roman"/>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465772" rIns="0" bIns="0" rtlCol="0">
            <a:spAutoFit/>
          </a:bodyPr>
          <a:lstStyle/>
          <a:p>
            <a:pPr marL="43815">
              <a:lnSpc>
                <a:spcPct val="100000"/>
              </a:lnSpc>
              <a:spcBef>
                <a:spcPts val="100"/>
              </a:spcBef>
            </a:pPr>
            <a:r>
              <a:rPr sz="3200" dirty="0"/>
              <a:t>General</a:t>
            </a:r>
            <a:r>
              <a:rPr sz="3200" spc="-40" dirty="0"/>
              <a:t> Types</a:t>
            </a:r>
            <a:r>
              <a:rPr sz="3200" spc="-35" dirty="0"/>
              <a:t> </a:t>
            </a:r>
            <a:r>
              <a:rPr sz="3200" dirty="0"/>
              <a:t>of</a:t>
            </a:r>
            <a:r>
              <a:rPr sz="3200" spc="285" dirty="0"/>
              <a:t> </a:t>
            </a:r>
            <a:r>
              <a:rPr sz="3200" dirty="0"/>
              <a:t>Farming</a:t>
            </a:r>
            <a:r>
              <a:rPr sz="3200" spc="-25" dirty="0"/>
              <a:t> </a:t>
            </a:r>
            <a:r>
              <a:rPr sz="3200" spc="-45" dirty="0"/>
              <a:t>System:</a:t>
            </a:r>
            <a:endParaRPr sz="3200"/>
          </a:p>
        </p:txBody>
      </p:sp>
      <p:sp>
        <p:nvSpPr>
          <p:cNvPr id="3" name="object 3"/>
          <p:cNvSpPr txBox="1"/>
          <p:nvPr/>
        </p:nvSpPr>
        <p:spPr>
          <a:xfrm>
            <a:off x="868044" y="1334007"/>
            <a:ext cx="7581900" cy="4053204"/>
          </a:xfrm>
          <a:prstGeom prst="rect">
            <a:avLst/>
          </a:prstGeom>
        </p:spPr>
        <p:txBody>
          <a:bodyPr vert="horz" wrap="square" lIns="0" tIns="86360" rIns="0" bIns="0" rtlCol="0">
            <a:spAutoFit/>
          </a:bodyPr>
          <a:lstStyle/>
          <a:p>
            <a:pPr marL="469265" indent="-456565">
              <a:lnSpc>
                <a:spcPct val="100000"/>
              </a:lnSpc>
              <a:spcBef>
                <a:spcPts val="680"/>
              </a:spcBef>
              <a:buClr>
                <a:srgbClr val="0AD0D9"/>
              </a:buClr>
              <a:buSzPct val="93750"/>
              <a:buAutoNum type="arabicPeriod"/>
              <a:tabLst>
                <a:tab pos="469265" algn="l"/>
              </a:tabLst>
            </a:pPr>
            <a:r>
              <a:rPr sz="2400" spc="-10" dirty="0">
                <a:solidFill>
                  <a:srgbClr val="001F5F"/>
                </a:solidFill>
                <a:latin typeface="Times New Roman"/>
                <a:cs typeface="Times New Roman"/>
              </a:rPr>
              <a:t>Lowland</a:t>
            </a:r>
            <a:r>
              <a:rPr sz="2400" spc="-75" dirty="0">
                <a:solidFill>
                  <a:srgbClr val="001F5F"/>
                </a:solidFill>
                <a:latin typeface="Times New Roman"/>
                <a:cs typeface="Times New Roman"/>
              </a:rPr>
              <a:t> </a:t>
            </a:r>
            <a:r>
              <a:rPr sz="2400" dirty="0">
                <a:solidFill>
                  <a:srgbClr val="001F5F"/>
                </a:solidFill>
                <a:latin typeface="Times New Roman"/>
                <a:cs typeface="Times New Roman"/>
              </a:rPr>
              <a:t>Farming</a:t>
            </a:r>
            <a:r>
              <a:rPr sz="2400" spc="-75" dirty="0">
                <a:solidFill>
                  <a:srgbClr val="001F5F"/>
                </a:solidFill>
                <a:latin typeface="Times New Roman"/>
                <a:cs typeface="Times New Roman"/>
              </a:rPr>
              <a:t> </a:t>
            </a:r>
            <a:r>
              <a:rPr sz="2400" spc="-10" dirty="0">
                <a:solidFill>
                  <a:srgbClr val="001F5F"/>
                </a:solidFill>
                <a:latin typeface="Times New Roman"/>
                <a:cs typeface="Times New Roman"/>
              </a:rPr>
              <a:t>System</a:t>
            </a:r>
            <a:endParaRPr sz="2400">
              <a:latin typeface="Times New Roman"/>
              <a:cs typeface="Times New Roman"/>
            </a:endParaRPr>
          </a:p>
          <a:p>
            <a:pPr marL="12700" marR="175260" indent="533400">
              <a:lnSpc>
                <a:spcPct val="100000"/>
              </a:lnSpc>
              <a:spcBef>
                <a:spcPts val="585"/>
              </a:spcBef>
            </a:pPr>
            <a:r>
              <a:rPr sz="2400" spc="165" dirty="0">
                <a:latin typeface="Times New Roman"/>
                <a:cs typeface="Times New Roman"/>
              </a:rPr>
              <a:t>-</a:t>
            </a:r>
            <a:r>
              <a:rPr sz="2400" spc="95" dirty="0">
                <a:latin typeface="Times New Roman"/>
                <a:cs typeface="Times New Roman"/>
              </a:rPr>
              <a:t> </a:t>
            </a:r>
            <a:r>
              <a:rPr sz="2400" dirty="0">
                <a:latin typeface="Times New Roman"/>
                <a:cs typeface="Times New Roman"/>
              </a:rPr>
              <a:t>generally</a:t>
            </a:r>
            <a:r>
              <a:rPr sz="2400" spc="45" dirty="0">
                <a:latin typeface="Times New Roman"/>
                <a:cs typeface="Times New Roman"/>
              </a:rPr>
              <a:t> </a:t>
            </a:r>
            <a:r>
              <a:rPr sz="2400" dirty="0">
                <a:latin typeface="Times New Roman"/>
                <a:cs typeface="Times New Roman"/>
              </a:rPr>
              <a:t>refers</a:t>
            </a:r>
            <a:r>
              <a:rPr sz="2400" spc="75" dirty="0">
                <a:latin typeface="Times New Roman"/>
                <a:cs typeface="Times New Roman"/>
              </a:rPr>
              <a:t> </a:t>
            </a:r>
            <a:r>
              <a:rPr sz="2400" dirty="0">
                <a:latin typeface="Times New Roman"/>
                <a:cs typeface="Times New Roman"/>
              </a:rPr>
              <a:t>to</a:t>
            </a:r>
            <a:r>
              <a:rPr sz="2400" spc="100" dirty="0">
                <a:latin typeface="Times New Roman"/>
                <a:cs typeface="Times New Roman"/>
              </a:rPr>
              <a:t> </a:t>
            </a:r>
            <a:r>
              <a:rPr sz="2400" spc="55" dirty="0">
                <a:latin typeface="Times New Roman"/>
                <a:cs typeface="Times New Roman"/>
              </a:rPr>
              <a:t>crop</a:t>
            </a:r>
            <a:r>
              <a:rPr sz="2400" spc="80" dirty="0">
                <a:latin typeface="Times New Roman"/>
                <a:cs typeface="Times New Roman"/>
              </a:rPr>
              <a:t> </a:t>
            </a:r>
            <a:r>
              <a:rPr sz="2400" spc="60" dirty="0">
                <a:latin typeface="Times New Roman"/>
                <a:cs typeface="Times New Roman"/>
              </a:rPr>
              <a:t>or</a:t>
            </a:r>
            <a:r>
              <a:rPr sz="2400" spc="95" dirty="0">
                <a:latin typeface="Times New Roman"/>
                <a:cs typeface="Times New Roman"/>
              </a:rPr>
              <a:t> </a:t>
            </a:r>
            <a:r>
              <a:rPr sz="2400" dirty="0">
                <a:latin typeface="Times New Roman"/>
                <a:cs typeface="Times New Roman"/>
              </a:rPr>
              <a:t>animals</a:t>
            </a:r>
            <a:r>
              <a:rPr sz="2400" spc="95" dirty="0">
                <a:latin typeface="Times New Roman"/>
                <a:cs typeface="Times New Roman"/>
              </a:rPr>
              <a:t> </a:t>
            </a:r>
            <a:r>
              <a:rPr sz="2400" dirty="0">
                <a:latin typeface="Times New Roman"/>
                <a:cs typeface="Times New Roman"/>
              </a:rPr>
              <a:t>(including</a:t>
            </a:r>
            <a:r>
              <a:rPr sz="2400" spc="80" dirty="0">
                <a:latin typeface="Times New Roman"/>
                <a:cs typeface="Times New Roman"/>
              </a:rPr>
              <a:t> </a:t>
            </a:r>
            <a:r>
              <a:rPr sz="2400" spc="-20" dirty="0">
                <a:latin typeface="Times New Roman"/>
                <a:cs typeface="Times New Roman"/>
              </a:rPr>
              <a:t>fish) </a:t>
            </a:r>
            <a:r>
              <a:rPr sz="2400" spc="50" dirty="0">
                <a:latin typeface="Times New Roman"/>
                <a:cs typeface="Times New Roman"/>
              </a:rPr>
              <a:t>production</a:t>
            </a:r>
            <a:r>
              <a:rPr sz="2400" spc="-30" dirty="0">
                <a:latin typeface="Times New Roman"/>
                <a:cs typeface="Times New Roman"/>
              </a:rPr>
              <a:t> </a:t>
            </a:r>
            <a:r>
              <a:rPr sz="2400" spc="55" dirty="0">
                <a:latin typeface="Times New Roman"/>
                <a:cs typeface="Times New Roman"/>
              </a:rPr>
              <a:t>in</a:t>
            </a:r>
            <a:r>
              <a:rPr sz="2400" spc="15" dirty="0">
                <a:latin typeface="Times New Roman"/>
                <a:cs typeface="Times New Roman"/>
              </a:rPr>
              <a:t> </a:t>
            </a:r>
            <a:r>
              <a:rPr sz="2400" dirty="0">
                <a:latin typeface="Times New Roman"/>
                <a:cs typeface="Times New Roman"/>
              </a:rPr>
              <a:t>paddy</a:t>
            </a:r>
            <a:r>
              <a:rPr sz="2400" spc="20" dirty="0">
                <a:latin typeface="Times New Roman"/>
                <a:cs typeface="Times New Roman"/>
              </a:rPr>
              <a:t> </a:t>
            </a:r>
            <a:r>
              <a:rPr sz="2400" spc="-10" dirty="0">
                <a:latin typeface="Times New Roman"/>
                <a:cs typeface="Times New Roman"/>
              </a:rPr>
              <a:t>fields</a:t>
            </a:r>
            <a:r>
              <a:rPr sz="2400" spc="-35" dirty="0">
                <a:latin typeface="Times New Roman"/>
                <a:cs typeface="Times New Roman"/>
              </a:rPr>
              <a:t> </a:t>
            </a:r>
            <a:r>
              <a:rPr sz="2400" spc="60" dirty="0">
                <a:latin typeface="Times New Roman"/>
                <a:cs typeface="Times New Roman"/>
              </a:rPr>
              <a:t>or</a:t>
            </a:r>
            <a:r>
              <a:rPr sz="2400" spc="10" dirty="0">
                <a:latin typeface="Times New Roman"/>
                <a:cs typeface="Times New Roman"/>
              </a:rPr>
              <a:t> </a:t>
            </a:r>
            <a:r>
              <a:rPr sz="2400" dirty="0">
                <a:latin typeface="Times New Roman"/>
                <a:cs typeface="Times New Roman"/>
              </a:rPr>
              <a:t>swampy</a:t>
            </a:r>
            <a:r>
              <a:rPr sz="2400" spc="55" dirty="0">
                <a:latin typeface="Times New Roman"/>
                <a:cs typeface="Times New Roman"/>
              </a:rPr>
              <a:t> </a:t>
            </a:r>
            <a:r>
              <a:rPr sz="2400" dirty="0">
                <a:latin typeface="Times New Roman"/>
                <a:cs typeface="Times New Roman"/>
              </a:rPr>
              <a:t>areas,</a:t>
            </a:r>
            <a:r>
              <a:rPr sz="2400" spc="40" dirty="0">
                <a:latin typeface="Times New Roman"/>
                <a:cs typeface="Times New Roman"/>
              </a:rPr>
              <a:t> </a:t>
            </a:r>
            <a:r>
              <a:rPr sz="2400" spc="50" dirty="0">
                <a:latin typeface="Times New Roman"/>
                <a:cs typeface="Times New Roman"/>
              </a:rPr>
              <a:t>where</a:t>
            </a:r>
            <a:r>
              <a:rPr sz="2400" spc="25" dirty="0">
                <a:latin typeface="Times New Roman"/>
                <a:cs typeface="Times New Roman"/>
              </a:rPr>
              <a:t> </a:t>
            </a:r>
            <a:r>
              <a:rPr sz="2400" spc="60" dirty="0">
                <a:latin typeface="Times New Roman"/>
                <a:cs typeface="Times New Roman"/>
              </a:rPr>
              <a:t>there</a:t>
            </a:r>
            <a:r>
              <a:rPr sz="2400" spc="5" dirty="0">
                <a:latin typeface="Times New Roman"/>
                <a:cs typeface="Times New Roman"/>
              </a:rPr>
              <a:t> </a:t>
            </a:r>
            <a:r>
              <a:rPr sz="2400" spc="-25" dirty="0">
                <a:latin typeface="Times New Roman"/>
                <a:cs typeface="Times New Roman"/>
              </a:rPr>
              <a:t>is </a:t>
            </a:r>
            <a:r>
              <a:rPr sz="2400" spc="50" dirty="0">
                <a:latin typeface="Times New Roman"/>
                <a:cs typeface="Times New Roman"/>
              </a:rPr>
              <a:t>a</a:t>
            </a:r>
            <a:r>
              <a:rPr sz="2400" spc="10" dirty="0">
                <a:latin typeface="Times New Roman"/>
                <a:cs typeface="Times New Roman"/>
              </a:rPr>
              <a:t> </a:t>
            </a:r>
            <a:r>
              <a:rPr sz="2400" dirty="0">
                <a:latin typeface="Times New Roman"/>
                <a:cs typeface="Times New Roman"/>
              </a:rPr>
              <a:t>continuous</a:t>
            </a:r>
            <a:r>
              <a:rPr sz="2400" spc="15" dirty="0">
                <a:latin typeface="Times New Roman"/>
                <a:cs typeface="Times New Roman"/>
              </a:rPr>
              <a:t> </a:t>
            </a:r>
            <a:r>
              <a:rPr sz="2400" spc="55" dirty="0">
                <a:latin typeface="Times New Roman"/>
                <a:cs typeface="Times New Roman"/>
              </a:rPr>
              <a:t>or</a:t>
            </a:r>
            <a:r>
              <a:rPr sz="2400" dirty="0">
                <a:latin typeface="Times New Roman"/>
                <a:cs typeface="Times New Roman"/>
              </a:rPr>
              <a:t> </a:t>
            </a:r>
            <a:r>
              <a:rPr sz="2400" spc="50" dirty="0">
                <a:latin typeface="Times New Roman"/>
                <a:cs typeface="Times New Roman"/>
              </a:rPr>
              <a:t>regular</a:t>
            </a:r>
            <a:r>
              <a:rPr sz="2400" spc="-5" dirty="0">
                <a:latin typeface="Times New Roman"/>
                <a:cs typeface="Times New Roman"/>
              </a:rPr>
              <a:t> </a:t>
            </a:r>
            <a:r>
              <a:rPr sz="2400" dirty="0">
                <a:latin typeface="Times New Roman"/>
                <a:cs typeface="Times New Roman"/>
              </a:rPr>
              <a:t>availability</a:t>
            </a:r>
            <a:r>
              <a:rPr sz="2400" spc="15" dirty="0">
                <a:latin typeface="Times New Roman"/>
                <a:cs typeface="Times New Roman"/>
              </a:rPr>
              <a:t> </a:t>
            </a:r>
            <a:r>
              <a:rPr sz="2400" dirty="0">
                <a:latin typeface="Times New Roman"/>
                <a:cs typeface="Times New Roman"/>
              </a:rPr>
              <a:t>of</a:t>
            </a:r>
            <a:r>
              <a:rPr sz="2400" spc="220" dirty="0">
                <a:latin typeface="Times New Roman"/>
                <a:cs typeface="Times New Roman"/>
              </a:rPr>
              <a:t> </a:t>
            </a:r>
            <a:r>
              <a:rPr sz="2400" dirty="0">
                <a:latin typeface="Times New Roman"/>
                <a:cs typeface="Times New Roman"/>
              </a:rPr>
              <a:t>water.</a:t>
            </a:r>
            <a:r>
              <a:rPr sz="2400" spc="15" dirty="0">
                <a:latin typeface="Times New Roman"/>
                <a:cs typeface="Times New Roman"/>
              </a:rPr>
              <a:t> </a:t>
            </a:r>
            <a:r>
              <a:rPr sz="2400" dirty="0">
                <a:latin typeface="Times New Roman"/>
                <a:cs typeface="Times New Roman"/>
              </a:rPr>
              <a:t>(i.e.</a:t>
            </a:r>
            <a:r>
              <a:rPr sz="2400" spc="-5" dirty="0">
                <a:latin typeface="Times New Roman"/>
                <a:cs typeface="Times New Roman"/>
              </a:rPr>
              <a:t> </a:t>
            </a:r>
            <a:r>
              <a:rPr sz="2400" spc="-10" dirty="0">
                <a:latin typeface="Times New Roman"/>
                <a:cs typeface="Times New Roman"/>
              </a:rPr>
              <a:t>lowland rice)</a:t>
            </a:r>
            <a:endParaRPr sz="2400">
              <a:latin typeface="Times New Roman"/>
              <a:cs typeface="Times New Roman"/>
            </a:endParaRPr>
          </a:p>
          <a:p>
            <a:pPr>
              <a:lnSpc>
                <a:spcPct val="100000"/>
              </a:lnSpc>
              <a:spcBef>
                <a:spcPts val="1285"/>
              </a:spcBef>
            </a:pPr>
            <a:endParaRPr sz="2400">
              <a:latin typeface="Times New Roman"/>
              <a:cs typeface="Times New Roman"/>
            </a:endParaRPr>
          </a:p>
          <a:p>
            <a:pPr marL="328930" indent="-316230">
              <a:lnSpc>
                <a:spcPct val="100000"/>
              </a:lnSpc>
              <a:buAutoNum type="arabicPeriod" startAt="2"/>
              <a:tabLst>
                <a:tab pos="328930" algn="l"/>
              </a:tabLst>
            </a:pPr>
            <a:r>
              <a:rPr sz="2400" dirty="0">
                <a:solidFill>
                  <a:srgbClr val="001F5F"/>
                </a:solidFill>
                <a:latin typeface="Times New Roman"/>
                <a:cs typeface="Times New Roman"/>
              </a:rPr>
              <a:t>Upland</a:t>
            </a:r>
            <a:r>
              <a:rPr sz="2400" spc="55" dirty="0">
                <a:solidFill>
                  <a:srgbClr val="001F5F"/>
                </a:solidFill>
                <a:latin typeface="Times New Roman"/>
                <a:cs typeface="Times New Roman"/>
              </a:rPr>
              <a:t> </a:t>
            </a:r>
            <a:r>
              <a:rPr sz="2400" dirty="0">
                <a:solidFill>
                  <a:srgbClr val="001F5F"/>
                </a:solidFill>
                <a:latin typeface="Times New Roman"/>
                <a:cs typeface="Times New Roman"/>
              </a:rPr>
              <a:t>Farming</a:t>
            </a:r>
            <a:r>
              <a:rPr sz="2400" spc="50" dirty="0">
                <a:solidFill>
                  <a:srgbClr val="001F5F"/>
                </a:solidFill>
                <a:latin typeface="Times New Roman"/>
                <a:cs typeface="Times New Roman"/>
              </a:rPr>
              <a:t> </a:t>
            </a:r>
            <a:r>
              <a:rPr sz="2400" spc="-10" dirty="0">
                <a:solidFill>
                  <a:srgbClr val="001F5F"/>
                </a:solidFill>
                <a:latin typeface="Times New Roman"/>
                <a:cs typeface="Times New Roman"/>
              </a:rPr>
              <a:t>System</a:t>
            </a:r>
            <a:endParaRPr sz="2400">
              <a:latin typeface="Times New Roman"/>
              <a:cs typeface="Times New Roman"/>
            </a:endParaRPr>
          </a:p>
          <a:p>
            <a:pPr marL="12700" marR="5080" indent="609600">
              <a:lnSpc>
                <a:spcPct val="100000"/>
              </a:lnSpc>
              <a:spcBef>
                <a:spcPts val="585"/>
              </a:spcBef>
            </a:pPr>
            <a:r>
              <a:rPr sz="2400" spc="165" dirty="0">
                <a:latin typeface="Times New Roman"/>
                <a:cs typeface="Times New Roman"/>
              </a:rPr>
              <a:t>-</a:t>
            </a:r>
            <a:r>
              <a:rPr sz="2400" spc="75" dirty="0">
                <a:latin typeface="Times New Roman"/>
                <a:cs typeface="Times New Roman"/>
              </a:rPr>
              <a:t> </a:t>
            </a:r>
            <a:r>
              <a:rPr sz="2400" dirty="0">
                <a:latin typeface="Times New Roman"/>
                <a:cs typeface="Times New Roman"/>
              </a:rPr>
              <a:t>refers</a:t>
            </a:r>
            <a:r>
              <a:rPr sz="2400" spc="30" dirty="0">
                <a:latin typeface="Times New Roman"/>
                <a:cs typeface="Times New Roman"/>
              </a:rPr>
              <a:t> </a:t>
            </a:r>
            <a:r>
              <a:rPr sz="2400" dirty="0">
                <a:latin typeface="Times New Roman"/>
                <a:cs typeface="Times New Roman"/>
              </a:rPr>
              <a:t>to</a:t>
            </a:r>
            <a:r>
              <a:rPr sz="2400" spc="75" dirty="0">
                <a:latin typeface="Times New Roman"/>
                <a:cs typeface="Times New Roman"/>
              </a:rPr>
              <a:t> </a:t>
            </a:r>
            <a:r>
              <a:rPr sz="2400" dirty="0">
                <a:latin typeface="Times New Roman"/>
                <a:cs typeface="Times New Roman"/>
              </a:rPr>
              <a:t>the</a:t>
            </a:r>
            <a:r>
              <a:rPr sz="2400" spc="75" dirty="0">
                <a:latin typeface="Times New Roman"/>
                <a:cs typeface="Times New Roman"/>
              </a:rPr>
              <a:t> </a:t>
            </a:r>
            <a:r>
              <a:rPr sz="2400" dirty="0">
                <a:latin typeface="Times New Roman"/>
                <a:cs typeface="Times New Roman"/>
              </a:rPr>
              <a:t>growing</a:t>
            </a:r>
            <a:r>
              <a:rPr sz="2400" spc="90" dirty="0">
                <a:latin typeface="Times New Roman"/>
                <a:cs typeface="Times New Roman"/>
              </a:rPr>
              <a:t> </a:t>
            </a:r>
            <a:r>
              <a:rPr sz="2400" dirty="0">
                <a:latin typeface="Times New Roman"/>
                <a:cs typeface="Times New Roman"/>
              </a:rPr>
              <a:t>of</a:t>
            </a:r>
            <a:r>
              <a:rPr sz="2400" spc="285" dirty="0">
                <a:latin typeface="Times New Roman"/>
                <a:cs typeface="Times New Roman"/>
              </a:rPr>
              <a:t> </a:t>
            </a:r>
            <a:r>
              <a:rPr sz="2400" dirty="0">
                <a:latin typeface="Times New Roman"/>
                <a:cs typeface="Times New Roman"/>
              </a:rPr>
              <a:t>crops</a:t>
            </a:r>
            <a:r>
              <a:rPr sz="2400" spc="55" dirty="0">
                <a:latin typeface="Times New Roman"/>
                <a:cs typeface="Times New Roman"/>
              </a:rPr>
              <a:t> </a:t>
            </a:r>
            <a:r>
              <a:rPr sz="2400" spc="190" dirty="0">
                <a:latin typeface="Times New Roman"/>
                <a:cs typeface="Times New Roman"/>
              </a:rPr>
              <a:t>and/</a:t>
            </a:r>
            <a:r>
              <a:rPr sz="2400" spc="85" dirty="0">
                <a:latin typeface="Times New Roman"/>
                <a:cs typeface="Times New Roman"/>
              </a:rPr>
              <a:t> </a:t>
            </a:r>
            <a:r>
              <a:rPr sz="2400" spc="60" dirty="0">
                <a:latin typeface="Times New Roman"/>
                <a:cs typeface="Times New Roman"/>
              </a:rPr>
              <a:t>or </a:t>
            </a:r>
            <a:r>
              <a:rPr sz="2400" dirty="0">
                <a:latin typeface="Times New Roman"/>
                <a:cs typeface="Times New Roman"/>
              </a:rPr>
              <a:t>animals</a:t>
            </a:r>
            <a:r>
              <a:rPr sz="2400" spc="75" dirty="0">
                <a:latin typeface="Times New Roman"/>
                <a:cs typeface="Times New Roman"/>
              </a:rPr>
              <a:t> </a:t>
            </a:r>
            <a:r>
              <a:rPr sz="2400" spc="30" dirty="0">
                <a:latin typeface="Times New Roman"/>
                <a:cs typeface="Times New Roman"/>
              </a:rPr>
              <a:t>in </a:t>
            </a:r>
            <a:r>
              <a:rPr sz="2400" spc="-10" dirty="0">
                <a:latin typeface="Times New Roman"/>
                <a:cs typeface="Times New Roman"/>
              </a:rPr>
              <a:t>relatively</a:t>
            </a:r>
            <a:r>
              <a:rPr sz="2400" spc="40" dirty="0">
                <a:latin typeface="Times New Roman"/>
                <a:cs typeface="Times New Roman"/>
              </a:rPr>
              <a:t> </a:t>
            </a:r>
            <a:r>
              <a:rPr sz="2400" dirty="0">
                <a:latin typeface="Times New Roman"/>
                <a:cs typeface="Times New Roman"/>
              </a:rPr>
              <a:t>flat</a:t>
            </a:r>
            <a:r>
              <a:rPr sz="2400" spc="45" dirty="0">
                <a:latin typeface="Times New Roman"/>
                <a:cs typeface="Times New Roman"/>
              </a:rPr>
              <a:t> </a:t>
            </a:r>
            <a:r>
              <a:rPr sz="2400" spc="60" dirty="0">
                <a:latin typeface="Times New Roman"/>
                <a:cs typeface="Times New Roman"/>
              </a:rPr>
              <a:t>or</a:t>
            </a:r>
            <a:r>
              <a:rPr sz="2400" spc="90" dirty="0">
                <a:latin typeface="Times New Roman"/>
                <a:cs typeface="Times New Roman"/>
              </a:rPr>
              <a:t> </a:t>
            </a:r>
            <a:r>
              <a:rPr sz="2400" dirty="0">
                <a:latin typeface="Times New Roman"/>
                <a:cs typeface="Times New Roman"/>
              </a:rPr>
              <a:t>plain</a:t>
            </a:r>
            <a:r>
              <a:rPr sz="2400" spc="50" dirty="0">
                <a:latin typeface="Times New Roman"/>
                <a:cs typeface="Times New Roman"/>
              </a:rPr>
              <a:t> </a:t>
            </a:r>
            <a:r>
              <a:rPr sz="2400" dirty="0">
                <a:latin typeface="Times New Roman"/>
                <a:cs typeface="Times New Roman"/>
              </a:rPr>
              <a:t>areas</a:t>
            </a:r>
            <a:r>
              <a:rPr sz="2400" spc="75" dirty="0">
                <a:latin typeface="Times New Roman"/>
                <a:cs typeface="Times New Roman"/>
              </a:rPr>
              <a:t> </a:t>
            </a:r>
            <a:r>
              <a:rPr sz="2400" spc="50" dirty="0">
                <a:latin typeface="Times New Roman"/>
                <a:cs typeface="Times New Roman"/>
              </a:rPr>
              <a:t>where</a:t>
            </a:r>
            <a:r>
              <a:rPr sz="2400" spc="65" dirty="0">
                <a:latin typeface="Times New Roman"/>
                <a:cs typeface="Times New Roman"/>
              </a:rPr>
              <a:t> </a:t>
            </a:r>
            <a:r>
              <a:rPr sz="2400" dirty="0">
                <a:latin typeface="Times New Roman"/>
                <a:cs typeface="Times New Roman"/>
              </a:rPr>
              <a:t>water</a:t>
            </a:r>
            <a:r>
              <a:rPr sz="2400" spc="80" dirty="0">
                <a:latin typeface="Times New Roman"/>
                <a:cs typeface="Times New Roman"/>
              </a:rPr>
              <a:t> </a:t>
            </a:r>
            <a:r>
              <a:rPr sz="2400" dirty="0">
                <a:latin typeface="Times New Roman"/>
                <a:cs typeface="Times New Roman"/>
              </a:rPr>
              <a:t>is</a:t>
            </a:r>
            <a:r>
              <a:rPr sz="2400" spc="55" dirty="0">
                <a:latin typeface="Times New Roman"/>
                <a:cs typeface="Times New Roman"/>
              </a:rPr>
              <a:t> </a:t>
            </a:r>
            <a:r>
              <a:rPr sz="2400" dirty="0">
                <a:latin typeface="Times New Roman"/>
                <a:cs typeface="Times New Roman"/>
              </a:rPr>
              <a:t>not</a:t>
            </a:r>
            <a:r>
              <a:rPr sz="2400" spc="80" dirty="0">
                <a:latin typeface="Times New Roman"/>
                <a:cs typeface="Times New Roman"/>
              </a:rPr>
              <a:t> </a:t>
            </a:r>
            <a:r>
              <a:rPr sz="2400" spc="-10" dirty="0">
                <a:latin typeface="Times New Roman"/>
                <a:cs typeface="Times New Roman"/>
              </a:rPr>
              <a:t>regularly </a:t>
            </a:r>
            <a:r>
              <a:rPr sz="2400" dirty="0">
                <a:latin typeface="Times New Roman"/>
                <a:cs typeface="Times New Roman"/>
              </a:rPr>
              <a:t>available</a:t>
            </a:r>
            <a:r>
              <a:rPr sz="2400" spc="145" dirty="0">
                <a:latin typeface="Times New Roman"/>
                <a:cs typeface="Times New Roman"/>
              </a:rPr>
              <a:t> </a:t>
            </a:r>
            <a:r>
              <a:rPr sz="2400" dirty="0">
                <a:latin typeface="Times New Roman"/>
                <a:cs typeface="Times New Roman"/>
              </a:rPr>
              <a:t>except</a:t>
            </a:r>
            <a:r>
              <a:rPr sz="2400" spc="95" dirty="0">
                <a:latin typeface="Times New Roman"/>
                <a:cs typeface="Times New Roman"/>
              </a:rPr>
              <a:t> </a:t>
            </a:r>
            <a:r>
              <a:rPr sz="2400" spc="65" dirty="0">
                <a:latin typeface="Times New Roman"/>
                <a:cs typeface="Times New Roman"/>
              </a:rPr>
              <a:t>through</a:t>
            </a:r>
            <a:r>
              <a:rPr sz="2400" spc="125" dirty="0">
                <a:latin typeface="Times New Roman"/>
                <a:cs typeface="Times New Roman"/>
              </a:rPr>
              <a:t> </a:t>
            </a:r>
            <a:r>
              <a:rPr sz="2400" dirty="0">
                <a:latin typeface="Times New Roman"/>
                <a:cs typeface="Times New Roman"/>
              </a:rPr>
              <a:t>precipitation</a:t>
            </a:r>
            <a:r>
              <a:rPr sz="2400" spc="85" dirty="0">
                <a:latin typeface="Times New Roman"/>
                <a:cs typeface="Times New Roman"/>
              </a:rPr>
              <a:t> </a:t>
            </a:r>
            <a:r>
              <a:rPr sz="2400" dirty="0">
                <a:latin typeface="Times New Roman"/>
                <a:cs typeface="Times New Roman"/>
              </a:rPr>
              <a:t>(rainfall)</a:t>
            </a:r>
            <a:r>
              <a:rPr sz="2400" spc="100" dirty="0">
                <a:latin typeface="Times New Roman"/>
                <a:cs typeface="Times New Roman"/>
              </a:rPr>
              <a:t> </a:t>
            </a:r>
            <a:r>
              <a:rPr sz="2400" spc="60" dirty="0">
                <a:latin typeface="Times New Roman"/>
                <a:cs typeface="Times New Roman"/>
              </a:rPr>
              <a:t>or</a:t>
            </a:r>
            <a:r>
              <a:rPr sz="2400" spc="125" dirty="0">
                <a:latin typeface="Times New Roman"/>
                <a:cs typeface="Times New Roman"/>
              </a:rPr>
              <a:t> </a:t>
            </a:r>
            <a:r>
              <a:rPr sz="2400" spc="-10" dirty="0">
                <a:latin typeface="Times New Roman"/>
                <a:cs typeface="Times New Roman"/>
              </a:rPr>
              <a:t>irrigation</a:t>
            </a:r>
            <a:endParaRPr sz="2400">
              <a:latin typeface="Times New Roman"/>
              <a:cs typeface="Times New Roman"/>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144000" cy="6858000"/>
          </a:xfrm>
          <a:prstGeom prst="rect">
            <a:avLst/>
          </a:prstGeom>
        </p:spPr>
      </p:pic>
      <p:grpSp>
        <p:nvGrpSpPr>
          <p:cNvPr id="3" name="object 3"/>
          <p:cNvGrpSpPr/>
          <p:nvPr/>
        </p:nvGrpSpPr>
        <p:grpSpPr>
          <a:xfrm>
            <a:off x="-830" y="-1"/>
            <a:ext cx="9145905" cy="6858000"/>
            <a:chOff x="-830" y="-1"/>
            <a:chExt cx="9145905" cy="6858000"/>
          </a:xfrm>
        </p:grpSpPr>
        <p:pic>
          <p:nvPicPr>
            <p:cNvPr id="4" name="object 4"/>
            <p:cNvPicPr/>
            <p:nvPr/>
          </p:nvPicPr>
          <p:blipFill>
            <a:blip r:embed="rId3" cstate="print"/>
            <a:stretch>
              <a:fillRect/>
            </a:stretch>
          </p:blipFill>
          <p:spPr>
            <a:xfrm>
              <a:off x="0" y="0"/>
              <a:ext cx="9144000" cy="1027262"/>
            </a:xfrm>
            <a:prstGeom prst="rect">
              <a:avLst/>
            </a:prstGeom>
          </p:spPr>
        </p:pic>
        <p:pic>
          <p:nvPicPr>
            <p:cNvPr id="5" name="object 5"/>
            <p:cNvPicPr/>
            <p:nvPr/>
          </p:nvPicPr>
          <p:blipFill>
            <a:blip r:embed="rId4" cstate="print"/>
            <a:stretch>
              <a:fillRect/>
            </a:stretch>
          </p:blipFill>
          <p:spPr>
            <a:xfrm>
              <a:off x="-830" y="-1"/>
              <a:ext cx="9145719" cy="6840475"/>
            </a:xfrm>
            <a:prstGeom prst="rect">
              <a:avLst/>
            </a:prstGeom>
          </p:spPr>
        </p:pic>
        <p:sp>
          <p:nvSpPr>
            <p:cNvPr id="6" name="object 6"/>
            <p:cNvSpPr/>
            <p:nvPr/>
          </p:nvSpPr>
          <p:spPr>
            <a:xfrm>
              <a:off x="0" y="6840217"/>
              <a:ext cx="9144000" cy="17780"/>
            </a:xfrm>
            <a:custGeom>
              <a:avLst/>
              <a:gdLst/>
              <a:ahLst/>
              <a:cxnLst/>
              <a:rect l="l" t="t" r="r" b="b"/>
              <a:pathLst>
                <a:path w="9144000" h="17779">
                  <a:moveTo>
                    <a:pt x="9144000" y="0"/>
                  </a:moveTo>
                  <a:lnTo>
                    <a:pt x="0" y="0"/>
                  </a:lnTo>
                  <a:lnTo>
                    <a:pt x="0" y="17782"/>
                  </a:lnTo>
                  <a:lnTo>
                    <a:pt x="9144000" y="17782"/>
                  </a:lnTo>
                  <a:lnTo>
                    <a:pt x="9144000" y="0"/>
                  </a:lnTo>
                  <a:close/>
                </a:path>
              </a:pathLst>
            </a:custGeom>
            <a:solidFill>
              <a:srgbClr val="000000"/>
            </a:solidFill>
          </p:spPr>
          <p:txBody>
            <a:bodyPr wrap="square" lIns="0" tIns="0" rIns="0" bIns="0" rtlCol="0"/>
            <a:lstStyle/>
            <a:p>
              <a:endParaRPr/>
            </a:p>
          </p:txBody>
        </p:sp>
      </p:gr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30" y="0"/>
            <a:ext cx="9145905" cy="4214495"/>
            <a:chOff x="-830" y="0"/>
            <a:chExt cx="9145905" cy="4214495"/>
          </a:xfrm>
        </p:grpSpPr>
        <p:pic>
          <p:nvPicPr>
            <p:cNvPr id="3" name="object 3"/>
            <p:cNvPicPr/>
            <p:nvPr/>
          </p:nvPicPr>
          <p:blipFill>
            <a:blip r:embed="rId2" cstate="print"/>
            <a:stretch>
              <a:fillRect/>
            </a:stretch>
          </p:blipFill>
          <p:spPr>
            <a:xfrm>
              <a:off x="322579" y="208279"/>
              <a:ext cx="4648454" cy="4005834"/>
            </a:xfrm>
            <a:prstGeom prst="rect">
              <a:avLst/>
            </a:prstGeom>
          </p:spPr>
        </p:pic>
        <p:pic>
          <p:nvPicPr>
            <p:cNvPr id="4" name="object 4"/>
            <p:cNvPicPr/>
            <p:nvPr/>
          </p:nvPicPr>
          <p:blipFill>
            <a:blip r:embed="rId3" cstate="print"/>
            <a:stretch>
              <a:fillRect/>
            </a:stretch>
          </p:blipFill>
          <p:spPr>
            <a:xfrm>
              <a:off x="386079" y="271779"/>
              <a:ext cx="4467860" cy="3825240"/>
            </a:xfrm>
            <a:prstGeom prst="rect">
              <a:avLst/>
            </a:prstGeom>
          </p:spPr>
        </p:pic>
        <p:sp>
          <p:nvSpPr>
            <p:cNvPr id="5" name="object 5"/>
            <p:cNvSpPr/>
            <p:nvPr/>
          </p:nvSpPr>
          <p:spPr>
            <a:xfrm>
              <a:off x="367029" y="252729"/>
              <a:ext cx="4505960" cy="3863340"/>
            </a:xfrm>
            <a:custGeom>
              <a:avLst/>
              <a:gdLst/>
              <a:ahLst/>
              <a:cxnLst/>
              <a:rect l="l" t="t" r="r" b="b"/>
              <a:pathLst>
                <a:path w="4505960" h="3863340">
                  <a:moveTo>
                    <a:pt x="0" y="3863340"/>
                  </a:moveTo>
                  <a:lnTo>
                    <a:pt x="4505960" y="3863340"/>
                  </a:lnTo>
                  <a:lnTo>
                    <a:pt x="4505960" y="0"/>
                  </a:lnTo>
                  <a:lnTo>
                    <a:pt x="0" y="0"/>
                  </a:lnTo>
                  <a:lnTo>
                    <a:pt x="0" y="3863340"/>
                  </a:lnTo>
                  <a:close/>
                </a:path>
              </a:pathLst>
            </a:custGeom>
            <a:ln w="38100">
              <a:solidFill>
                <a:srgbClr val="000000"/>
              </a:solidFill>
            </a:ln>
          </p:spPr>
          <p:txBody>
            <a:bodyPr wrap="square" lIns="0" tIns="0" rIns="0" bIns="0" rtlCol="0"/>
            <a:lstStyle/>
            <a:p>
              <a:endParaRPr/>
            </a:p>
          </p:txBody>
        </p:sp>
      </p:grpSp>
      <p:grpSp>
        <p:nvGrpSpPr>
          <p:cNvPr id="6" name="object 6"/>
          <p:cNvGrpSpPr/>
          <p:nvPr/>
        </p:nvGrpSpPr>
        <p:grpSpPr>
          <a:xfrm>
            <a:off x="4211320" y="231140"/>
            <a:ext cx="4798695" cy="6626859"/>
            <a:chOff x="4211320" y="231140"/>
            <a:chExt cx="4798695" cy="6626859"/>
          </a:xfrm>
        </p:grpSpPr>
        <p:pic>
          <p:nvPicPr>
            <p:cNvPr id="7" name="object 7"/>
            <p:cNvPicPr/>
            <p:nvPr/>
          </p:nvPicPr>
          <p:blipFill>
            <a:blip r:embed="rId4" cstate="print"/>
            <a:stretch>
              <a:fillRect/>
            </a:stretch>
          </p:blipFill>
          <p:spPr>
            <a:xfrm>
              <a:off x="4211320" y="6743700"/>
              <a:ext cx="4798314" cy="114299"/>
            </a:xfrm>
            <a:prstGeom prst="rect">
              <a:avLst/>
            </a:prstGeom>
          </p:spPr>
        </p:pic>
        <p:pic>
          <p:nvPicPr>
            <p:cNvPr id="8" name="object 8"/>
            <p:cNvPicPr/>
            <p:nvPr/>
          </p:nvPicPr>
          <p:blipFill>
            <a:blip r:embed="rId5" cstate="print"/>
            <a:stretch>
              <a:fillRect/>
            </a:stretch>
          </p:blipFill>
          <p:spPr>
            <a:xfrm>
              <a:off x="4226560" y="3563619"/>
              <a:ext cx="4770120" cy="3190238"/>
            </a:xfrm>
            <a:prstGeom prst="rect">
              <a:avLst/>
            </a:prstGeom>
          </p:spPr>
        </p:pic>
        <p:pic>
          <p:nvPicPr>
            <p:cNvPr id="9" name="object 9"/>
            <p:cNvPicPr/>
            <p:nvPr/>
          </p:nvPicPr>
          <p:blipFill>
            <a:blip r:embed="rId6" cstate="print"/>
            <a:stretch>
              <a:fillRect/>
            </a:stretch>
          </p:blipFill>
          <p:spPr>
            <a:xfrm>
              <a:off x="4986020" y="231140"/>
              <a:ext cx="3878833" cy="4369054"/>
            </a:xfrm>
            <a:prstGeom prst="rect">
              <a:avLst/>
            </a:prstGeom>
          </p:spPr>
        </p:pic>
      </p:gr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72819" y="579747"/>
            <a:ext cx="7588884" cy="1673860"/>
          </a:xfrm>
          <a:prstGeom prst="rect">
            <a:avLst/>
          </a:prstGeom>
        </p:spPr>
        <p:txBody>
          <a:bodyPr vert="horz" wrap="square" lIns="0" tIns="92710" rIns="0" bIns="0" rtlCol="0">
            <a:spAutoFit/>
          </a:bodyPr>
          <a:lstStyle/>
          <a:p>
            <a:pPr marL="12700">
              <a:lnSpc>
                <a:spcPct val="100000"/>
              </a:lnSpc>
              <a:spcBef>
                <a:spcPts val="730"/>
              </a:spcBef>
            </a:pPr>
            <a:r>
              <a:rPr sz="2600" spc="55" dirty="0"/>
              <a:t>3.</a:t>
            </a:r>
            <a:r>
              <a:rPr sz="2600" spc="120" dirty="0"/>
              <a:t> </a:t>
            </a:r>
            <a:r>
              <a:rPr sz="2600" dirty="0"/>
              <a:t>Agro-</a:t>
            </a:r>
            <a:r>
              <a:rPr sz="2600" spc="-10" dirty="0"/>
              <a:t>forestry</a:t>
            </a:r>
            <a:endParaRPr sz="2600"/>
          </a:p>
          <a:p>
            <a:pPr marL="12700" marR="5080" indent="762000">
              <a:lnSpc>
                <a:spcPct val="100000"/>
              </a:lnSpc>
              <a:spcBef>
                <a:spcPts val="585"/>
              </a:spcBef>
              <a:tabLst>
                <a:tab pos="1931670" algn="l"/>
              </a:tabLst>
            </a:pPr>
            <a:r>
              <a:rPr sz="2400" spc="165" dirty="0">
                <a:solidFill>
                  <a:srgbClr val="000000"/>
                </a:solidFill>
              </a:rPr>
              <a:t>-</a:t>
            </a:r>
            <a:r>
              <a:rPr sz="2400" spc="45" dirty="0">
                <a:solidFill>
                  <a:srgbClr val="000000"/>
                </a:solidFill>
              </a:rPr>
              <a:t> </a:t>
            </a:r>
            <a:r>
              <a:rPr sz="2400" spc="-25" dirty="0">
                <a:solidFill>
                  <a:srgbClr val="000000"/>
                </a:solidFill>
              </a:rPr>
              <a:t>involves</a:t>
            </a:r>
            <a:r>
              <a:rPr sz="2400" spc="35" dirty="0">
                <a:solidFill>
                  <a:srgbClr val="000000"/>
                </a:solidFill>
              </a:rPr>
              <a:t> </a:t>
            </a:r>
            <a:r>
              <a:rPr sz="2400" dirty="0">
                <a:solidFill>
                  <a:srgbClr val="000000"/>
                </a:solidFill>
              </a:rPr>
              <a:t>the</a:t>
            </a:r>
            <a:r>
              <a:rPr sz="2400" spc="45" dirty="0">
                <a:solidFill>
                  <a:srgbClr val="000000"/>
                </a:solidFill>
              </a:rPr>
              <a:t> </a:t>
            </a:r>
            <a:r>
              <a:rPr sz="2400" spc="55" dirty="0">
                <a:solidFill>
                  <a:srgbClr val="000000"/>
                </a:solidFill>
              </a:rPr>
              <a:t>culture</a:t>
            </a:r>
            <a:r>
              <a:rPr sz="2400" spc="25" dirty="0">
                <a:solidFill>
                  <a:srgbClr val="000000"/>
                </a:solidFill>
              </a:rPr>
              <a:t> </a:t>
            </a:r>
            <a:r>
              <a:rPr sz="2400" dirty="0">
                <a:solidFill>
                  <a:srgbClr val="000000"/>
                </a:solidFill>
              </a:rPr>
              <a:t>of</a:t>
            </a:r>
            <a:r>
              <a:rPr sz="2400" spc="265" dirty="0">
                <a:solidFill>
                  <a:srgbClr val="000000"/>
                </a:solidFill>
              </a:rPr>
              <a:t> </a:t>
            </a:r>
            <a:r>
              <a:rPr sz="2400" dirty="0">
                <a:solidFill>
                  <a:srgbClr val="000000"/>
                </a:solidFill>
              </a:rPr>
              <a:t>crops</a:t>
            </a:r>
            <a:r>
              <a:rPr sz="2400" spc="-5" dirty="0">
                <a:solidFill>
                  <a:srgbClr val="000000"/>
                </a:solidFill>
              </a:rPr>
              <a:t> </a:t>
            </a:r>
            <a:r>
              <a:rPr sz="2400" spc="65" dirty="0">
                <a:solidFill>
                  <a:srgbClr val="000000"/>
                </a:solidFill>
              </a:rPr>
              <a:t>and</a:t>
            </a:r>
            <a:r>
              <a:rPr sz="2400" spc="45" dirty="0">
                <a:solidFill>
                  <a:srgbClr val="000000"/>
                </a:solidFill>
              </a:rPr>
              <a:t> </a:t>
            </a:r>
            <a:r>
              <a:rPr sz="2400" dirty="0">
                <a:solidFill>
                  <a:srgbClr val="000000"/>
                </a:solidFill>
              </a:rPr>
              <a:t>animals</a:t>
            </a:r>
            <a:r>
              <a:rPr sz="2400" spc="40" dirty="0">
                <a:solidFill>
                  <a:srgbClr val="000000"/>
                </a:solidFill>
              </a:rPr>
              <a:t> </a:t>
            </a:r>
            <a:r>
              <a:rPr sz="2400" spc="55" dirty="0">
                <a:solidFill>
                  <a:srgbClr val="000000"/>
                </a:solidFill>
              </a:rPr>
              <a:t>in</a:t>
            </a:r>
            <a:r>
              <a:rPr sz="2400" spc="35" dirty="0">
                <a:solidFill>
                  <a:srgbClr val="000000"/>
                </a:solidFill>
              </a:rPr>
              <a:t> </a:t>
            </a:r>
            <a:r>
              <a:rPr sz="2400" spc="-25" dirty="0">
                <a:solidFill>
                  <a:srgbClr val="000000"/>
                </a:solidFill>
              </a:rPr>
              <a:t>any </a:t>
            </a:r>
            <a:r>
              <a:rPr sz="2400" dirty="0">
                <a:solidFill>
                  <a:srgbClr val="000000"/>
                </a:solidFill>
              </a:rPr>
              <a:t>combination,</a:t>
            </a:r>
            <a:r>
              <a:rPr sz="2400" spc="135" dirty="0">
                <a:solidFill>
                  <a:srgbClr val="000000"/>
                </a:solidFill>
              </a:rPr>
              <a:t> </a:t>
            </a:r>
            <a:r>
              <a:rPr sz="2400" dirty="0">
                <a:solidFill>
                  <a:srgbClr val="000000"/>
                </a:solidFill>
              </a:rPr>
              <a:t>together</a:t>
            </a:r>
            <a:r>
              <a:rPr sz="2400" spc="100" dirty="0">
                <a:solidFill>
                  <a:srgbClr val="000000"/>
                </a:solidFill>
              </a:rPr>
              <a:t> </a:t>
            </a:r>
            <a:r>
              <a:rPr sz="2400" dirty="0">
                <a:solidFill>
                  <a:srgbClr val="000000"/>
                </a:solidFill>
              </a:rPr>
              <a:t>with</a:t>
            </a:r>
            <a:r>
              <a:rPr sz="2400" spc="120" dirty="0">
                <a:solidFill>
                  <a:srgbClr val="000000"/>
                </a:solidFill>
              </a:rPr>
              <a:t> </a:t>
            </a:r>
            <a:r>
              <a:rPr sz="2400" spc="50" dirty="0">
                <a:solidFill>
                  <a:srgbClr val="000000"/>
                </a:solidFill>
              </a:rPr>
              <a:t>a</a:t>
            </a:r>
            <a:r>
              <a:rPr sz="2400" spc="105" dirty="0">
                <a:solidFill>
                  <a:srgbClr val="000000"/>
                </a:solidFill>
              </a:rPr>
              <a:t> </a:t>
            </a:r>
            <a:r>
              <a:rPr sz="2400" dirty="0">
                <a:solidFill>
                  <a:srgbClr val="000000"/>
                </a:solidFill>
              </a:rPr>
              <a:t>woody</a:t>
            </a:r>
            <a:r>
              <a:rPr sz="2400" spc="105" dirty="0">
                <a:solidFill>
                  <a:srgbClr val="000000"/>
                </a:solidFill>
              </a:rPr>
              <a:t> </a:t>
            </a:r>
            <a:r>
              <a:rPr sz="2400" dirty="0">
                <a:solidFill>
                  <a:srgbClr val="000000"/>
                </a:solidFill>
              </a:rPr>
              <a:t>perennial.</a:t>
            </a:r>
            <a:r>
              <a:rPr sz="2400" spc="80" dirty="0">
                <a:solidFill>
                  <a:srgbClr val="000000"/>
                </a:solidFill>
              </a:rPr>
              <a:t> </a:t>
            </a:r>
            <a:r>
              <a:rPr sz="2400" dirty="0">
                <a:solidFill>
                  <a:srgbClr val="000000"/>
                </a:solidFill>
              </a:rPr>
              <a:t>This</a:t>
            </a:r>
            <a:r>
              <a:rPr sz="2400" spc="100" dirty="0">
                <a:solidFill>
                  <a:srgbClr val="000000"/>
                </a:solidFill>
              </a:rPr>
              <a:t> </a:t>
            </a:r>
            <a:r>
              <a:rPr sz="2400" spc="-10" dirty="0">
                <a:solidFill>
                  <a:srgbClr val="000000"/>
                </a:solidFill>
              </a:rPr>
              <a:t>includes </a:t>
            </a:r>
            <a:r>
              <a:rPr sz="2400" dirty="0">
                <a:solidFill>
                  <a:srgbClr val="000000"/>
                </a:solidFill>
              </a:rPr>
              <a:t>areas</a:t>
            </a:r>
            <a:r>
              <a:rPr sz="2400" spc="204" dirty="0">
                <a:solidFill>
                  <a:srgbClr val="000000"/>
                </a:solidFill>
              </a:rPr>
              <a:t> </a:t>
            </a:r>
            <a:r>
              <a:rPr sz="2400" spc="40" dirty="0">
                <a:solidFill>
                  <a:srgbClr val="000000"/>
                </a:solidFill>
              </a:rPr>
              <a:t>whether</a:t>
            </a:r>
            <a:r>
              <a:rPr sz="2400" dirty="0">
                <a:solidFill>
                  <a:srgbClr val="000000"/>
                </a:solidFill>
              </a:rPr>
              <a:t>	flat</a:t>
            </a:r>
            <a:r>
              <a:rPr sz="2400" spc="-5" dirty="0">
                <a:solidFill>
                  <a:srgbClr val="000000"/>
                </a:solidFill>
              </a:rPr>
              <a:t> </a:t>
            </a:r>
            <a:r>
              <a:rPr sz="2400" spc="60" dirty="0">
                <a:solidFill>
                  <a:srgbClr val="000000"/>
                </a:solidFill>
              </a:rPr>
              <a:t>or</a:t>
            </a:r>
            <a:r>
              <a:rPr sz="2400" spc="-20" dirty="0">
                <a:solidFill>
                  <a:srgbClr val="000000"/>
                </a:solidFill>
              </a:rPr>
              <a:t> </a:t>
            </a:r>
            <a:r>
              <a:rPr sz="2400" spc="-10" dirty="0">
                <a:solidFill>
                  <a:srgbClr val="000000"/>
                </a:solidFill>
              </a:rPr>
              <a:t>sloping.</a:t>
            </a:r>
            <a:endParaRPr sz="2400"/>
          </a:p>
        </p:txBody>
      </p:sp>
      <p:sp>
        <p:nvSpPr>
          <p:cNvPr id="3" name="object 3"/>
          <p:cNvSpPr txBox="1"/>
          <p:nvPr/>
        </p:nvSpPr>
        <p:spPr>
          <a:xfrm>
            <a:off x="972819" y="2746375"/>
            <a:ext cx="7497445" cy="2726690"/>
          </a:xfrm>
          <a:prstGeom prst="rect">
            <a:avLst/>
          </a:prstGeom>
        </p:spPr>
        <p:txBody>
          <a:bodyPr vert="horz" wrap="square" lIns="0" tIns="12700" rIns="0" bIns="0" rtlCol="0">
            <a:spAutoFit/>
          </a:bodyPr>
          <a:lstStyle/>
          <a:p>
            <a:pPr marL="12700">
              <a:lnSpc>
                <a:spcPct val="100000"/>
              </a:lnSpc>
              <a:spcBef>
                <a:spcPts val="100"/>
              </a:spcBef>
            </a:pPr>
            <a:r>
              <a:rPr sz="2600" spc="55" dirty="0">
                <a:solidFill>
                  <a:srgbClr val="001F5F"/>
                </a:solidFill>
                <a:latin typeface="Times New Roman"/>
                <a:cs typeface="Times New Roman"/>
              </a:rPr>
              <a:t>4. </a:t>
            </a:r>
            <a:r>
              <a:rPr sz="2600" dirty="0">
                <a:solidFill>
                  <a:srgbClr val="001F5F"/>
                </a:solidFill>
                <a:latin typeface="Times New Roman"/>
                <a:cs typeface="Times New Roman"/>
              </a:rPr>
              <a:t>Highland</a:t>
            </a:r>
            <a:r>
              <a:rPr sz="2600" spc="5" dirty="0">
                <a:solidFill>
                  <a:srgbClr val="001F5F"/>
                </a:solidFill>
                <a:latin typeface="Times New Roman"/>
                <a:cs typeface="Times New Roman"/>
              </a:rPr>
              <a:t> </a:t>
            </a:r>
            <a:r>
              <a:rPr sz="2600" dirty="0">
                <a:solidFill>
                  <a:srgbClr val="001F5F"/>
                </a:solidFill>
                <a:latin typeface="Times New Roman"/>
                <a:cs typeface="Times New Roman"/>
              </a:rPr>
              <a:t>Farming</a:t>
            </a:r>
            <a:r>
              <a:rPr sz="2600" spc="-10" dirty="0">
                <a:solidFill>
                  <a:srgbClr val="001F5F"/>
                </a:solidFill>
                <a:latin typeface="Times New Roman"/>
                <a:cs typeface="Times New Roman"/>
              </a:rPr>
              <a:t> System</a:t>
            </a:r>
            <a:endParaRPr sz="2600">
              <a:latin typeface="Times New Roman"/>
              <a:cs typeface="Times New Roman"/>
            </a:endParaRPr>
          </a:p>
          <a:p>
            <a:pPr>
              <a:lnSpc>
                <a:spcPct val="100000"/>
              </a:lnSpc>
              <a:spcBef>
                <a:spcPts val="750"/>
              </a:spcBef>
            </a:pPr>
            <a:endParaRPr sz="2600">
              <a:latin typeface="Times New Roman"/>
              <a:cs typeface="Times New Roman"/>
            </a:endParaRPr>
          </a:p>
          <a:p>
            <a:pPr marL="12700" marR="5080" indent="762000">
              <a:lnSpc>
                <a:spcPct val="100000"/>
              </a:lnSpc>
              <a:tabLst>
                <a:tab pos="1051560" algn="l"/>
              </a:tabLst>
            </a:pPr>
            <a:r>
              <a:rPr sz="2400" spc="114" dirty="0">
                <a:latin typeface="Times New Roman"/>
                <a:cs typeface="Times New Roman"/>
              </a:rPr>
              <a:t>-</a:t>
            </a:r>
            <a:r>
              <a:rPr sz="2400" dirty="0">
                <a:latin typeface="Times New Roman"/>
                <a:cs typeface="Times New Roman"/>
              </a:rPr>
              <a:t>	this</a:t>
            </a:r>
            <a:r>
              <a:rPr sz="2400" spc="70" dirty="0">
                <a:latin typeface="Times New Roman"/>
                <a:cs typeface="Times New Roman"/>
              </a:rPr>
              <a:t> </a:t>
            </a:r>
            <a:r>
              <a:rPr sz="2400" dirty="0">
                <a:latin typeface="Times New Roman"/>
                <a:cs typeface="Times New Roman"/>
              </a:rPr>
              <a:t>is</a:t>
            </a:r>
            <a:r>
              <a:rPr sz="2400" spc="90" dirty="0">
                <a:latin typeface="Times New Roman"/>
                <a:cs typeface="Times New Roman"/>
              </a:rPr>
              <a:t> </a:t>
            </a:r>
            <a:r>
              <a:rPr sz="2400" dirty="0">
                <a:latin typeface="Times New Roman"/>
                <a:cs typeface="Times New Roman"/>
              </a:rPr>
              <a:t>often</a:t>
            </a:r>
            <a:r>
              <a:rPr sz="2400" spc="60" dirty="0">
                <a:latin typeface="Times New Roman"/>
                <a:cs typeface="Times New Roman"/>
              </a:rPr>
              <a:t> </a:t>
            </a:r>
            <a:r>
              <a:rPr sz="2400" dirty="0">
                <a:latin typeface="Times New Roman"/>
                <a:cs typeface="Times New Roman"/>
              </a:rPr>
              <a:t>interchange</a:t>
            </a:r>
            <a:r>
              <a:rPr sz="2400" spc="90" dirty="0">
                <a:latin typeface="Times New Roman"/>
                <a:cs typeface="Times New Roman"/>
              </a:rPr>
              <a:t> </a:t>
            </a:r>
            <a:r>
              <a:rPr sz="2400" dirty="0">
                <a:latin typeface="Times New Roman"/>
                <a:cs typeface="Times New Roman"/>
              </a:rPr>
              <a:t>with</a:t>
            </a:r>
            <a:r>
              <a:rPr sz="2400" spc="55" dirty="0">
                <a:latin typeface="Times New Roman"/>
                <a:cs typeface="Times New Roman"/>
              </a:rPr>
              <a:t> </a:t>
            </a:r>
            <a:r>
              <a:rPr sz="2400" dirty="0">
                <a:latin typeface="Times New Roman"/>
                <a:cs typeface="Times New Roman"/>
              </a:rPr>
              <a:t>hilly</a:t>
            </a:r>
            <a:r>
              <a:rPr sz="2400" spc="55" dirty="0">
                <a:latin typeface="Times New Roman"/>
                <a:cs typeface="Times New Roman"/>
              </a:rPr>
              <a:t> </a:t>
            </a:r>
            <a:r>
              <a:rPr sz="2400" dirty="0">
                <a:latin typeface="Times New Roman"/>
                <a:cs typeface="Times New Roman"/>
              </a:rPr>
              <a:t>lands,</a:t>
            </a:r>
            <a:r>
              <a:rPr sz="2400" spc="114" dirty="0">
                <a:latin typeface="Times New Roman"/>
                <a:cs typeface="Times New Roman"/>
              </a:rPr>
              <a:t> </a:t>
            </a:r>
            <a:r>
              <a:rPr sz="2400" dirty="0">
                <a:latin typeface="Times New Roman"/>
                <a:cs typeface="Times New Roman"/>
              </a:rPr>
              <a:t>because</a:t>
            </a:r>
            <a:r>
              <a:rPr sz="2400" spc="75" dirty="0">
                <a:latin typeface="Times New Roman"/>
                <a:cs typeface="Times New Roman"/>
              </a:rPr>
              <a:t> </a:t>
            </a:r>
            <a:r>
              <a:rPr sz="2400" spc="-25" dirty="0">
                <a:latin typeface="Times New Roman"/>
                <a:cs typeface="Times New Roman"/>
              </a:rPr>
              <a:t>of </a:t>
            </a:r>
            <a:r>
              <a:rPr sz="2400" spc="50" dirty="0">
                <a:latin typeface="Times New Roman"/>
                <a:cs typeface="Times New Roman"/>
              </a:rPr>
              <a:t>their</a:t>
            </a:r>
            <a:r>
              <a:rPr sz="2400" spc="55" dirty="0">
                <a:latin typeface="Times New Roman"/>
                <a:cs typeface="Times New Roman"/>
              </a:rPr>
              <a:t> </a:t>
            </a:r>
            <a:r>
              <a:rPr sz="2400" dirty="0">
                <a:latin typeface="Times New Roman"/>
                <a:cs typeface="Times New Roman"/>
              </a:rPr>
              <a:t>similar</a:t>
            </a:r>
            <a:r>
              <a:rPr sz="2400" spc="35" dirty="0">
                <a:latin typeface="Times New Roman"/>
                <a:cs typeface="Times New Roman"/>
              </a:rPr>
              <a:t> </a:t>
            </a:r>
            <a:r>
              <a:rPr sz="2400" dirty="0">
                <a:latin typeface="Times New Roman"/>
                <a:cs typeface="Times New Roman"/>
              </a:rPr>
              <a:t>topographic</a:t>
            </a:r>
            <a:r>
              <a:rPr sz="2400" spc="55" dirty="0">
                <a:latin typeface="Times New Roman"/>
                <a:cs typeface="Times New Roman"/>
              </a:rPr>
              <a:t> </a:t>
            </a:r>
            <a:r>
              <a:rPr sz="2400" dirty="0">
                <a:latin typeface="Times New Roman"/>
                <a:cs typeface="Times New Roman"/>
              </a:rPr>
              <a:t>features,</a:t>
            </a:r>
            <a:r>
              <a:rPr sz="2400" spc="95" dirty="0">
                <a:latin typeface="Times New Roman"/>
                <a:cs typeface="Times New Roman"/>
              </a:rPr>
              <a:t> </a:t>
            </a:r>
            <a:r>
              <a:rPr sz="2400" spc="60" dirty="0">
                <a:latin typeface="Times New Roman"/>
                <a:cs typeface="Times New Roman"/>
              </a:rPr>
              <a:t>but</a:t>
            </a:r>
            <a:r>
              <a:rPr sz="2400" spc="90" dirty="0">
                <a:latin typeface="Times New Roman"/>
                <a:cs typeface="Times New Roman"/>
              </a:rPr>
              <a:t> </a:t>
            </a:r>
            <a:r>
              <a:rPr sz="2400" dirty="0">
                <a:latin typeface="Times New Roman"/>
                <a:cs typeface="Times New Roman"/>
              </a:rPr>
              <a:t>this</a:t>
            </a:r>
            <a:r>
              <a:rPr sz="2400" spc="55" dirty="0">
                <a:latin typeface="Times New Roman"/>
                <a:cs typeface="Times New Roman"/>
              </a:rPr>
              <a:t> </a:t>
            </a:r>
            <a:r>
              <a:rPr sz="2400" dirty="0">
                <a:latin typeface="Times New Roman"/>
                <a:cs typeface="Times New Roman"/>
              </a:rPr>
              <a:t>is</a:t>
            </a:r>
            <a:r>
              <a:rPr sz="2400" spc="75" dirty="0">
                <a:latin typeface="Times New Roman"/>
                <a:cs typeface="Times New Roman"/>
              </a:rPr>
              <a:t> </a:t>
            </a:r>
            <a:r>
              <a:rPr sz="2400" spc="-10" dirty="0">
                <a:latin typeface="Times New Roman"/>
                <a:cs typeface="Times New Roman"/>
              </a:rPr>
              <a:t>concerned </a:t>
            </a:r>
            <a:r>
              <a:rPr sz="2400" dirty="0">
                <a:latin typeface="Times New Roman"/>
                <a:cs typeface="Times New Roman"/>
              </a:rPr>
              <a:t>more</a:t>
            </a:r>
            <a:r>
              <a:rPr sz="2400" spc="100" dirty="0">
                <a:latin typeface="Times New Roman"/>
                <a:cs typeface="Times New Roman"/>
              </a:rPr>
              <a:t> </a:t>
            </a:r>
            <a:r>
              <a:rPr sz="2400" dirty="0">
                <a:latin typeface="Times New Roman"/>
                <a:cs typeface="Times New Roman"/>
              </a:rPr>
              <a:t>on</a:t>
            </a:r>
            <a:r>
              <a:rPr sz="2400" spc="110" dirty="0">
                <a:latin typeface="Times New Roman"/>
                <a:cs typeface="Times New Roman"/>
              </a:rPr>
              <a:t> </a:t>
            </a:r>
            <a:r>
              <a:rPr sz="2400" dirty="0">
                <a:latin typeface="Times New Roman"/>
                <a:cs typeface="Times New Roman"/>
              </a:rPr>
              <a:t>agricultural</a:t>
            </a:r>
            <a:r>
              <a:rPr sz="2400" spc="100" dirty="0">
                <a:latin typeface="Times New Roman"/>
                <a:cs typeface="Times New Roman"/>
              </a:rPr>
              <a:t> </a:t>
            </a:r>
            <a:r>
              <a:rPr sz="2400" dirty="0">
                <a:latin typeface="Times New Roman"/>
                <a:cs typeface="Times New Roman"/>
              </a:rPr>
              <a:t>areas</a:t>
            </a:r>
            <a:r>
              <a:rPr sz="2400" spc="120" dirty="0">
                <a:latin typeface="Times New Roman"/>
                <a:cs typeface="Times New Roman"/>
              </a:rPr>
              <a:t> </a:t>
            </a:r>
            <a:r>
              <a:rPr sz="2400" dirty="0">
                <a:latin typeface="Times New Roman"/>
                <a:cs typeface="Times New Roman"/>
              </a:rPr>
              <a:t>of</a:t>
            </a:r>
            <a:r>
              <a:rPr sz="2400" spc="370" dirty="0">
                <a:latin typeface="Times New Roman"/>
                <a:cs typeface="Times New Roman"/>
              </a:rPr>
              <a:t> </a:t>
            </a:r>
            <a:r>
              <a:rPr sz="2400" dirty="0">
                <a:latin typeface="Times New Roman"/>
                <a:cs typeface="Times New Roman"/>
              </a:rPr>
              <a:t>higher</a:t>
            </a:r>
            <a:r>
              <a:rPr sz="2400" spc="105" dirty="0">
                <a:latin typeface="Times New Roman"/>
                <a:cs typeface="Times New Roman"/>
              </a:rPr>
              <a:t> </a:t>
            </a:r>
            <a:r>
              <a:rPr sz="2400" dirty="0">
                <a:latin typeface="Times New Roman"/>
                <a:cs typeface="Times New Roman"/>
              </a:rPr>
              <a:t>elevation</a:t>
            </a:r>
            <a:r>
              <a:rPr sz="2400" spc="110" dirty="0">
                <a:latin typeface="Times New Roman"/>
                <a:cs typeface="Times New Roman"/>
              </a:rPr>
              <a:t> </a:t>
            </a:r>
            <a:r>
              <a:rPr sz="2400" dirty="0">
                <a:latin typeface="Times New Roman"/>
                <a:cs typeface="Times New Roman"/>
              </a:rPr>
              <a:t>of</a:t>
            </a:r>
            <a:r>
              <a:rPr sz="2400" spc="355" dirty="0">
                <a:latin typeface="Times New Roman"/>
                <a:cs typeface="Times New Roman"/>
              </a:rPr>
              <a:t> </a:t>
            </a:r>
            <a:r>
              <a:rPr sz="2400" dirty="0">
                <a:latin typeface="Times New Roman"/>
                <a:cs typeface="Times New Roman"/>
              </a:rPr>
              <a:t>at</a:t>
            </a:r>
            <a:r>
              <a:rPr sz="2400" spc="130" dirty="0">
                <a:latin typeface="Times New Roman"/>
                <a:cs typeface="Times New Roman"/>
              </a:rPr>
              <a:t> </a:t>
            </a:r>
            <a:r>
              <a:rPr sz="2400" spc="-10" dirty="0">
                <a:latin typeface="Times New Roman"/>
                <a:cs typeface="Times New Roman"/>
              </a:rPr>
              <a:t>least </a:t>
            </a:r>
            <a:r>
              <a:rPr sz="2400" spc="125" dirty="0">
                <a:latin typeface="Times New Roman"/>
                <a:cs typeface="Times New Roman"/>
              </a:rPr>
              <a:t>800-</a:t>
            </a:r>
            <a:r>
              <a:rPr sz="2400" spc="114" dirty="0">
                <a:latin typeface="Times New Roman"/>
                <a:cs typeface="Times New Roman"/>
              </a:rPr>
              <a:t>1000</a:t>
            </a:r>
            <a:r>
              <a:rPr sz="2400" spc="60" dirty="0">
                <a:latin typeface="Times New Roman"/>
                <a:cs typeface="Times New Roman"/>
              </a:rPr>
              <a:t> </a:t>
            </a:r>
            <a:r>
              <a:rPr sz="2400" spc="55" dirty="0">
                <a:latin typeface="Times New Roman"/>
                <a:cs typeface="Times New Roman"/>
              </a:rPr>
              <a:t>m</a:t>
            </a:r>
            <a:r>
              <a:rPr sz="2400" spc="25" dirty="0">
                <a:latin typeface="Times New Roman"/>
                <a:cs typeface="Times New Roman"/>
              </a:rPr>
              <a:t> </a:t>
            </a:r>
            <a:r>
              <a:rPr sz="2400" dirty="0">
                <a:latin typeface="Times New Roman"/>
                <a:cs typeface="Times New Roman"/>
              </a:rPr>
              <a:t>above</a:t>
            </a:r>
            <a:r>
              <a:rPr sz="2400" spc="60" dirty="0">
                <a:latin typeface="Times New Roman"/>
                <a:cs typeface="Times New Roman"/>
              </a:rPr>
              <a:t> </a:t>
            </a:r>
            <a:r>
              <a:rPr sz="2400" dirty="0">
                <a:latin typeface="Times New Roman"/>
                <a:cs typeface="Times New Roman"/>
              </a:rPr>
              <a:t>sea</a:t>
            </a:r>
            <a:r>
              <a:rPr sz="2400" spc="5" dirty="0">
                <a:latin typeface="Times New Roman"/>
                <a:cs typeface="Times New Roman"/>
              </a:rPr>
              <a:t> </a:t>
            </a:r>
            <a:r>
              <a:rPr sz="2400" spc="-40" dirty="0">
                <a:latin typeface="Times New Roman"/>
                <a:cs typeface="Times New Roman"/>
              </a:rPr>
              <a:t>levels.</a:t>
            </a:r>
            <a:r>
              <a:rPr sz="2400" spc="35" dirty="0">
                <a:latin typeface="Times New Roman"/>
                <a:cs typeface="Times New Roman"/>
              </a:rPr>
              <a:t> </a:t>
            </a:r>
            <a:r>
              <a:rPr sz="2400" spc="-10" dirty="0">
                <a:latin typeface="Times New Roman"/>
                <a:cs typeface="Times New Roman"/>
              </a:rPr>
              <a:t>These</a:t>
            </a:r>
            <a:r>
              <a:rPr sz="2400" spc="5" dirty="0">
                <a:latin typeface="Times New Roman"/>
                <a:cs typeface="Times New Roman"/>
              </a:rPr>
              <a:t> </a:t>
            </a:r>
            <a:r>
              <a:rPr sz="2400" spc="65" dirty="0">
                <a:latin typeface="Times New Roman"/>
                <a:cs typeface="Times New Roman"/>
              </a:rPr>
              <a:t>are</a:t>
            </a:r>
            <a:r>
              <a:rPr sz="2400" spc="40" dirty="0">
                <a:latin typeface="Times New Roman"/>
                <a:cs typeface="Times New Roman"/>
              </a:rPr>
              <a:t> </a:t>
            </a:r>
            <a:r>
              <a:rPr sz="2400" dirty="0">
                <a:latin typeface="Times New Roman"/>
                <a:cs typeface="Times New Roman"/>
              </a:rPr>
              <a:t>characterized</a:t>
            </a:r>
            <a:r>
              <a:rPr sz="2400" spc="-30" dirty="0">
                <a:latin typeface="Times New Roman"/>
                <a:cs typeface="Times New Roman"/>
              </a:rPr>
              <a:t> </a:t>
            </a:r>
            <a:r>
              <a:rPr sz="2400" spc="-20" dirty="0">
                <a:latin typeface="Times New Roman"/>
                <a:cs typeface="Times New Roman"/>
              </a:rPr>
              <a:t>with </a:t>
            </a:r>
            <a:r>
              <a:rPr sz="2400" spc="-10" dirty="0">
                <a:latin typeface="Times New Roman"/>
                <a:cs typeface="Times New Roman"/>
              </a:rPr>
              <a:t>relatively</a:t>
            </a:r>
            <a:r>
              <a:rPr sz="2400" spc="114" dirty="0">
                <a:latin typeface="Times New Roman"/>
                <a:cs typeface="Times New Roman"/>
              </a:rPr>
              <a:t> </a:t>
            </a:r>
            <a:r>
              <a:rPr sz="2400" dirty="0">
                <a:latin typeface="Times New Roman"/>
                <a:cs typeface="Times New Roman"/>
              </a:rPr>
              <a:t>lower</a:t>
            </a:r>
            <a:r>
              <a:rPr sz="2400" spc="140" dirty="0">
                <a:latin typeface="Times New Roman"/>
                <a:cs typeface="Times New Roman"/>
              </a:rPr>
              <a:t> </a:t>
            </a:r>
            <a:r>
              <a:rPr sz="2400" dirty="0">
                <a:latin typeface="Times New Roman"/>
                <a:cs typeface="Times New Roman"/>
              </a:rPr>
              <a:t>temperatures</a:t>
            </a:r>
            <a:r>
              <a:rPr sz="2400" spc="110" dirty="0">
                <a:latin typeface="Times New Roman"/>
                <a:cs typeface="Times New Roman"/>
              </a:rPr>
              <a:t> </a:t>
            </a:r>
            <a:r>
              <a:rPr sz="2400" spc="60" dirty="0">
                <a:latin typeface="Times New Roman"/>
                <a:cs typeface="Times New Roman"/>
              </a:rPr>
              <a:t>throughout</a:t>
            </a:r>
            <a:r>
              <a:rPr sz="2400" spc="170" dirty="0">
                <a:latin typeface="Times New Roman"/>
                <a:cs typeface="Times New Roman"/>
              </a:rPr>
              <a:t> </a:t>
            </a:r>
            <a:r>
              <a:rPr sz="2400" dirty="0">
                <a:latin typeface="Times New Roman"/>
                <a:cs typeface="Times New Roman"/>
              </a:rPr>
              <a:t>the</a:t>
            </a:r>
            <a:r>
              <a:rPr sz="2400" spc="130" dirty="0">
                <a:latin typeface="Times New Roman"/>
                <a:cs typeface="Times New Roman"/>
              </a:rPr>
              <a:t> </a:t>
            </a:r>
            <a:r>
              <a:rPr sz="2400" spc="-20" dirty="0">
                <a:latin typeface="Times New Roman"/>
                <a:cs typeface="Times New Roman"/>
              </a:rPr>
              <a:t>year</a:t>
            </a:r>
            <a:endParaRPr sz="2400">
              <a:latin typeface="Times New Roman"/>
              <a:cs typeface="Times New Roman"/>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72819" y="659828"/>
            <a:ext cx="7407275" cy="4490085"/>
          </a:xfrm>
          <a:prstGeom prst="rect">
            <a:avLst/>
          </a:prstGeom>
        </p:spPr>
        <p:txBody>
          <a:bodyPr vert="horz" wrap="square" lIns="0" tIns="12700" rIns="0" bIns="0" rtlCol="0">
            <a:spAutoFit/>
          </a:bodyPr>
          <a:lstStyle/>
          <a:p>
            <a:pPr marL="328930" indent="-316230">
              <a:lnSpc>
                <a:spcPct val="100000"/>
              </a:lnSpc>
              <a:spcBef>
                <a:spcPts val="100"/>
              </a:spcBef>
              <a:buAutoNum type="arabicPeriod" startAt="5"/>
              <a:tabLst>
                <a:tab pos="328930" algn="l"/>
              </a:tabLst>
            </a:pPr>
            <a:r>
              <a:rPr sz="2400" dirty="0">
                <a:solidFill>
                  <a:srgbClr val="001F5F"/>
                </a:solidFill>
                <a:latin typeface="Times New Roman"/>
                <a:cs typeface="Times New Roman"/>
              </a:rPr>
              <a:t>Dry</a:t>
            </a:r>
            <a:r>
              <a:rPr sz="2400" spc="30" dirty="0">
                <a:solidFill>
                  <a:srgbClr val="001F5F"/>
                </a:solidFill>
                <a:latin typeface="Times New Roman"/>
                <a:cs typeface="Times New Roman"/>
              </a:rPr>
              <a:t> </a:t>
            </a:r>
            <a:r>
              <a:rPr sz="2400" dirty="0">
                <a:solidFill>
                  <a:srgbClr val="001F5F"/>
                </a:solidFill>
                <a:latin typeface="Times New Roman"/>
                <a:cs typeface="Times New Roman"/>
              </a:rPr>
              <a:t>Farming</a:t>
            </a:r>
            <a:r>
              <a:rPr sz="2400" spc="15" dirty="0">
                <a:solidFill>
                  <a:srgbClr val="001F5F"/>
                </a:solidFill>
                <a:latin typeface="Times New Roman"/>
                <a:cs typeface="Times New Roman"/>
              </a:rPr>
              <a:t> </a:t>
            </a:r>
            <a:r>
              <a:rPr sz="2400" spc="65" dirty="0">
                <a:solidFill>
                  <a:srgbClr val="001F5F"/>
                </a:solidFill>
                <a:latin typeface="Times New Roman"/>
                <a:cs typeface="Times New Roman"/>
              </a:rPr>
              <a:t>or</a:t>
            </a:r>
            <a:r>
              <a:rPr sz="2400" spc="85" dirty="0">
                <a:solidFill>
                  <a:srgbClr val="001F5F"/>
                </a:solidFill>
                <a:latin typeface="Times New Roman"/>
                <a:cs typeface="Times New Roman"/>
              </a:rPr>
              <a:t> </a:t>
            </a:r>
            <a:r>
              <a:rPr sz="2400" dirty="0">
                <a:solidFill>
                  <a:srgbClr val="001F5F"/>
                </a:solidFill>
                <a:latin typeface="Times New Roman"/>
                <a:cs typeface="Times New Roman"/>
              </a:rPr>
              <a:t>Dryland</a:t>
            </a:r>
            <a:r>
              <a:rPr sz="2400" spc="40" dirty="0">
                <a:solidFill>
                  <a:srgbClr val="001F5F"/>
                </a:solidFill>
                <a:latin typeface="Times New Roman"/>
                <a:cs typeface="Times New Roman"/>
              </a:rPr>
              <a:t> </a:t>
            </a:r>
            <a:r>
              <a:rPr sz="2400" dirty="0">
                <a:solidFill>
                  <a:srgbClr val="001F5F"/>
                </a:solidFill>
                <a:latin typeface="Times New Roman"/>
                <a:cs typeface="Times New Roman"/>
              </a:rPr>
              <a:t>Farming</a:t>
            </a:r>
            <a:r>
              <a:rPr sz="2400" spc="15" dirty="0">
                <a:solidFill>
                  <a:srgbClr val="001F5F"/>
                </a:solidFill>
                <a:latin typeface="Times New Roman"/>
                <a:cs typeface="Times New Roman"/>
              </a:rPr>
              <a:t> </a:t>
            </a:r>
            <a:r>
              <a:rPr sz="2400" spc="-10" dirty="0">
                <a:solidFill>
                  <a:srgbClr val="001F5F"/>
                </a:solidFill>
                <a:latin typeface="Times New Roman"/>
                <a:cs typeface="Times New Roman"/>
              </a:rPr>
              <a:t>System</a:t>
            </a:r>
            <a:endParaRPr sz="2400">
              <a:latin typeface="Times New Roman"/>
              <a:cs typeface="Times New Roman"/>
            </a:endParaRPr>
          </a:p>
          <a:p>
            <a:pPr>
              <a:lnSpc>
                <a:spcPct val="100000"/>
              </a:lnSpc>
              <a:spcBef>
                <a:spcPts val="1280"/>
              </a:spcBef>
              <a:buClr>
                <a:srgbClr val="001F5F"/>
              </a:buClr>
              <a:buFont typeface="Times New Roman"/>
              <a:buAutoNum type="arabicPeriod" startAt="5"/>
            </a:pPr>
            <a:endParaRPr sz="2400">
              <a:latin typeface="Times New Roman"/>
              <a:cs typeface="Times New Roman"/>
            </a:endParaRPr>
          </a:p>
          <a:p>
            <a:pPr marL="12700" marR="154305" indent="838200">
              <a:lnSpc>
                <a:spcPct val="100000"/>
              </a:lnSpc>
              <a:spcBef>
                <a:spcPts val="5"/>
              </a:spcBef>
              <a:tabLst>
                <a:tab pos="1203960" algn="l"/>
              </a:tabLst>
            </a:pPr>
            <a:r>
              <a:rPr sz="2400" spc="125" dirty="0">
                <a:latin typeface="Times New Roman"/>
                <a:cs typeface="Times New Roman"/>
              </a:rPr>
              <a:t>-</a:t>
            </a:r>
            <a:r>
              <a:rPr sz="2400" dirty="0">
                <a:latin typeface="Times New Roman"/>
                <a:cs typeface="Times New Roman"/>
              </a:rPr>
              <a:t>	the</a:t>
            </a:r>
            <a:r>
              <a:rPr sz="2400" spc="145" dirty="0">
                <a:latin typeface="Times New Roman"/>
                <a:cs typeface="Times New Roman"/>
              </a:rPr>
              <a:t> </a:t>
            </a:r>
            <a:r>
              <a:rPr sz="2400" dirty="0">
                <a:latin typeface="Times New Roman"/>
                <a:cs typeface="Times New Roman"/>
              </a:rPr>
              <a:t>practice</a:t>
            </a:r>
            <a:r>
              <a:rPr sz="2400" spc="95" dirty="0">
                <a:latin typeface="Times New Roman"/>
                <a:cs typeface="Times New Roman"/>
              </a:rPr>
              <a:t> </a:t>
            </a:r>
            <a:r>
              <a:rPr sz="2400" dirty="0">
                <a:latin typeface="Times New Roman"/>
                <a:cs typeface="Times New Roman"/>
              </a:rPr>
              <a:t>of</a:t>
            </a:r>
            <a:r>
              <a:rPr sz="2400" spc="370" dirty="0">
                <a:latin typeface="Times New Roman"/>
                <a:cs typeface="Times New Roman"/>
              </a:rPr>
              <a:t> </a:t>
            </a:r>
            <a:r>
              <a:rPr sz="2400" dirty="0">
                <a:latin typeface="Times New Roman"/>
                <a:cs typeface="Times New Roman"/>
              </a:rPr>
              <a:t>growing</a:t>
            </a:r>
            <a:r>
              <a:rPr sz="2400" spc="155" dirty="0">
                <a:latin typeface="Times New Roman"/>
                <a:cs typeface="Times New Roman"/>
              </a:rPr>
              <a:t> </a:t>
            </a:r>
            <a:r>
              <a:rPr sz="2400" dirty="0">
                <a:latin typeface="Times New Roman"/>
                <a:cs typeface="Times New Roman"/>
              </a:rPr>
              <a:t>profitable</a:t>
            </a:r>
            <a:r>
              <a:rPr sz="2400" spc="105" dirty="0">
                <a:latin typeface="Times New Roman"/>
                <a:cs typeface="Times New Roman"/>
              </a:rPr>
              <a:t> </a:t>
            </a:r>
            <a:r>
              <a:rPr sz="2400" dirty="0">
                <a:latin typeface="Times New Roman"/>
                <a:cs typeface="Times New Roman"/>
              </a:rPr>
              <a:t>crops</a:t>
            </a:r>
            <a:r>
              <a:rPr sz="2400" spc="120" dirty="0">
                <a:latin typeface="Times New Roman"/>
                <a:cs typeface="Times New Roman"/>
              </a:rPr>
              <a:t> </a:t>
            </a:r>
            <a:r>
              <a:rPr sz="2400" spc="-10" dirty="0">
                <a:latin typeface="Times New Roman"/>
                <a:cs typeface="Times New Roman"/>
              </a:rPr>
              <a:t>without </a:t>
            </a:r>
            <a:r>
              <a:rPr sz="2400" dirty="0">
                <a:latin typeface="Times New Roman"/>
                <a:cs typeface="Times New Roman"/>
              </a:rPr>
              <a:t>irrigation</a:t>
            </a:r>
            <a:r>
              <a:rPr sz="2400" spc="90" dirty="0">
                <a:latin typeface="Times New Roman"/>
                <a:cs typeface="Times New Roman"/>
              </a:rPr>
              <a:t> </a:t>
            </a:r>
            <a:r>
              <a:rPr sz="2400" spc="55" dirty="0">
                <a:latin typeface="Times New Roman"/>
                <a:cs typeface="Times New Roman"/>
              </a:rPr>
              <a:t>in</a:t>
            </a:r>
            <a:r>
              <a:rPr sz="2400" spc="110" dirty="0">
                <a:latin typeface="Times New Roman"/>
                <a:cs typeface="Times New Roman"/>
              </a:rPr>
              <a:t> </a:t>
            </a:r>
            <a:r>
              <a:rPr sz="2400" dirty="0">
                <a:latin typeface="Times New Roman"/>
                <a:cs typeface="Times New Roman"/>
              </a:rPr>
              <a:t>areas</a:t>
            </a:r>
            <a:r>
              <a:rPr sz="2400" spc="120" dirty="0">
                <a:latin typeface="Times New Roman"/>
                <a:cs typeface="Times New Roman"/>
              </a:rPr>
              <a:t> </a:t>
            </a:r>
            <a:r>
              <a:rPr sz="2400" dirty="0">
                <a:latin typeface="Times New Roman"/>
                <a:cs typeface="Times New Roman"/>
              </a:rPr>
              <a:t>which</a:t>
            </a:r>
            <a:r>
              <a:rPr sz="2400" spc="110" dirty="0">
                <a:latin typeface="Times New Roman"/>
                <a:cs typeface="Times New Roman"/>
              </a:rPr>
              <a:t> </a:t>
            </a:r>
            <a:r>
              <a:rPr sz="2400" dirty="0">
                <a:latin typeface="Times New Roman"/>
                <a:cs typeface="Times New Roman"/>
              </a:rPr>
              <a:t>receive</a:t>
            </a:r>
            <a:r>
              <a:rPr sz="2400" spc="75" dirty="0">
                <a:latin typeface="Times New Roman"/>
                <a:cs typeface="Times New Roman"/>
              </a:rPr>
              <a:t> </a:t>
            </a:r>
            <a:r>
              <a:rPr sz="2400" spc="85" dirty="0">
                <a:latin typeface="Times New Roman"/>
                <a:cs typeface="Times New Roman"/>
              </a:rPr>
              <a:t>an</a:t>
            </a:r>
            <a:r>
              <a:rPr sz="2400" spc="125" dirty="0">
                <a:latin typeface="Times New Roman"/>
                <a:cs typeface="Times New Roman"/>
              </a:rPr>
              <a:t> </a:t>
            </a:r>
            <a:r>
              <a:rPr sz="2400" spc="65" dirty="0">
                <a:latin typeface="Times New Roman"/>
                <a:cs typeface="Times New Roman"/>
              </a:rPr>
              <a:t>annual</a:t>
            </a:r>
            <a:r>
              <a:rPr sz="2400" spc="140" dirty="0">
                <a:latin typeface="Times New Roman"/>
                <a:cs typeface="Times New Roman"/>
              </a:rPr>
              <a:t> </a:t>
            </a:r>
            <a:r>
              <a:rPr sz="2400" dirty="0">
                <a:latin typeface="Times New Roman"/>
                <a:cs typeface="Times New Roman"/>
              </a:rPr>
              <a:t>rainfall</a:t>
            </a:r>
            <a:r>
              <a:rPr sz="2400" spc="85" dirty="0">
                <a:latin typeface="Times New Roman"/>
                <a:cs typeface="Times New Roman"/>
              </a:rPr>
              <a:t> </a:t>
            </a:r>
            <a:r>
              <a:rPr sz="2400" spc="-25" dirty="0">
                <a:latin typeface="Times New Roman"/>
                <a:cs typeface="Times New Roman"/>
              </a:rPr>
              <a:t>of </a:t>
            </a:r>
            <a:r>
              <a:rPr sz="2400" spc="85" dirty="0">
                <a:latin typeface="Times New Roman"/>
                <a:cs typeface="Times New Roman"/>
              </a:rPr>
              <a:t>500mm</a:t>
            </a:r>
            <a:r>
              <a:rPr sz="2400" spc="-10" dirty="0">
                <a:latin typeface="Times New Roman"/>
                <a:cs typeface="Times New Roman"/>
              </a:rPr>
              <a:t> </a:t>
            </a:r>
            <a:r>
              <a:rPr sz="2400" spc="60" dirty="0">
                <a:latin typeface="Times New Roman"/>
                <a:cs typeface="Times New Roman"/>
              </a:rPr>
              <a:t>or</a:t>
            </a:r>
            <a:r>
              <a:rPr sz="2400" spc="-5" dirty="0">
                <a:latin typeface="Times New Roman"/>
                <a:cs typeface="Times New Roman"/>
              </a:rPr>
              <a:t> </a:t>
            </a:r>
            <a:r>
              <a:rPr sz="2400" dirty="0">
                <a:latin typeface="Times New Roman"/>
                <a:cs typeface="Times New Roman"/>
              </a:rPr>
              <a:t>even</a:t>
            </a:r>
            <a:r>
              <a:rPr sz="2400" spc="-20" dirty="0">
                <a:latin typeface="Times New Roman"/>
                <a:cs typeface="Times New Roman"/>
              </a:rPr>
              <a:t> less</a:t>
            </a:r>
            <a:endParaRPr sz="2400">
              <a:latin typeface="Times New Roman"/>
              <a:cs typeface="Times New Roman"/>
            </a:endParaRPr>
          </a:p>
          <a:p>
            <a:pPr>
              <a:lnSpc>
                <a:spcPct val="100000"/>
              </a:lnSpc>
              <a:spcBef>
                <a:spcPts val="1285"/>
              </a:spcBef>
            </a:pPr>
            <a:endParaRPr sz="2400">
              <a:latin typeface="Times New Roman"/>
              <a:cs typeface="Times New Roman"/>
            </a:endParaRPr>
          </a:p>
          <a:p>
            <a:pPr marL="328930" indent="-316230">
              <a:lnSpc>
                <a:spcPct val="100000"/>
              </a:lnSpc>
              <a:buAutoNum type="arabicPeriod" startAt="6"/>
              <a:tabLst>
                <a:tab pos="328930" algn="l"/>
              </a:tabLst>
            </a:pPr>
            <a:r>
              <a:rPr sz="2400" dirty="0">
                <a:solidFill>
                  <a:srgbClr val="001F5F"/>
                </a:solidFill>
                <a:latin typeface="Times New Roman"/>
                <a:cs typeface="Times New Roman"/>
              </a:rPr>
              <a:t>Dry</a:t>
            </a:r>
            <a:r>
              <a:rPr sz="2400" spc="-10" dirty="0">
                <a:solidFill>
                  <a:srgbClr val="001F5F"/>
                </a:solidFill>
                <a:latin typeface="Times New Roman"/>
                <a:cs typeface="Times New Roman"/>
              </a:rPr>
              <a:t> </a:t>
            </a:r>
            <a:r>
              <a:rPr sz="2400" spc="60" dirty="0">
                <a:solidFill>
                  <a:srgbClr val="001F5F"/>
                </a:solidFill>
                <a:latin typeface="Times New Roman"/>
                <a:cs typeface="Times New Roman"/>
              </a:rPr>
              <a:t>land</a:t>
            </a:r>
            <a:r>
              <a:rPr sz="2400" spc="-15" dirty="0">
                <a:solidFill>
                  <a:srgbClr val="001F5F"/>
                </a:solidFill>
                <a:latin typeface="Times New Roman"/>
                <a:cs typeface="Times New Roman"/>
              </a:rPr>
              <a:t> </a:t>
            </a:r>
            <a:r>
              <a:rPr sz="2400" spc="-10" dirty="0">
                <a:solidFill>
                  <a:srgbClr val="001F5F"/>
                </a:solidFill>
                <a:latin typeface="Times New Roman"/>
                <a:cs typeface="Times New Roman"/>
              </a:rPr>
              <a:t>agriculture</a:t>
            </a:r>
            <a:endParaRPr sz="2400">
              <a:latin typeface="Times New Roman"/>
              <a:cs typeface="Times New Roman"/>
            </a:endParaRPr>
          </a:p>
          <a:p>
            <a:pPr>
              <a:lnSpc>
                <a:spcPct val="100000"/>
              </a:lnSpc>
              <a:spcBef>
                <a:spcPts val="1260"/>
              </a:spcBef>
            </a:pPr>
            <a:endParaRPr sz="2400">
              <a:latin typeface="Times New Roman"/>
              <a:cs typeface="Times New Roman"/>
            </a:endParaRPr>
          </a:p>
          <a:p>
            <a:pPr marL="12700" marR="5080" indent="762000">
              <a:lnSpc>
                <a:spcPct val="100000"/>
              </a:lnSpc>
            </a:pPr>
            <a:r>
              <a:rPr sz="2400" spc="175" dirty="0">
                <a:latin typeface="Times New Roman"/>
                <a:cs typeface="Times New Roman"/>
              </a:rPr>
              <a:t>-</a:t>
            </a:r>
            <a:r>
              <a:rPr sz="2400" spc="55" dirty="0">
                <a:latin typeface="Times New Roman"/>
                <a:cs typeface="Times New Roman"/>
              </a:rPr>
              <a:t> </a:t>
            </a:r>
            <a:r>
              <a:rPr sz="2400" dirty="0">
                <a:latin typeface="Times New Roman"/>
                <a:cs typeface="Times New Roman"/>
              </a:rPr>
              <a:t>the</a:t>
            </a:r>
            <a:r>
              <a:rPr sz="2400" spc="65" dirty="0">
                <a:latin typeface="Times New Roman"/>
                <a:cs typeface="Times New Roman"/>
              </a:rPr>
              <a:t> </a:t>
            </a:r>
            <a:r>
              <a:rPr sz="2400" dirty="0">
                <a:latin typeface="Times New Roman"/>
                <a:cs typeface="Times New Roman"/>
              </a:rPr>
              <a:t>cultivation</a:t>
            </a:r>
            <a:r>
              <a:rPr sz="2400" spc="35" dirty="0">
                <a:latin typeface="Times New Roman"/>
                <a:cs typeface="Times New Roman"/>
              </a:rPr>
              <a:t> </a:t>
            </a:r>
            <a:r>
              <a:rPr sz="2400" dirty="0">
                <a:latin typeface="Times New Roman"/>
                <a:cs typeface="Times New Roman"/>
              </a:rPr>
              <a:t>of</a:t>
            </a:r>
            <a:r>
              <a:rPr sz="2400" spc="290" dirty="0">
                <a:latin typeface="Times New Roman"/>
                <a:cs typeface="Times New Roman"/>
              </a:rPr>
              <a:t> </a:t>
            </a:r>
            <a:r>
              <a:rPr sz="2400" dirty="0">
                <a:latin typeface="Times New Roman"/>
                <a:cs typeface="Times New Roman"/>
              </a:rPr>
              <a:t>crops</a:t>
            </a:r>
            <a:r>
              <a:rPr sz="2400" spc="45" dirty="0">
                <a:latin typeface="Times New Roman"/>
                <a:cs typeface="Times New Roman"/>
              </a:rPr>
              <a:t> </a:t>
            </a:r>
            <a:r>
              <a:rPr sz="2400" dirty="0">
                <a:latin typeface="Times New Roman"/>
                <a:cs typeface="Times New Roman"/>
              </a:rPr>
              <a:t>entirely</a:t>
            </a:r>
            <a:r>
              <a:rPr sz="2400" spc="5" dirty="0">
                <a:latin typeface="Times New Roman"/>
                <a:cs typeface="Times New Roman"/>
              </a:rPr>
              <a:t> </a:t>
            </a:r>
            <a:r>
              <a:rPr sz="2400" spc="75" dirty="0">
                <a:latin typeface="Times New Roman"/>
                <a:cs typeface="Times New Roman"/>
              </a:rPr>
              <a:t>under</a:t>
            </a:r>
            <a:r>
              <a:rPr sz="2400" spc="80" dirty="0">
                <a:latin typeface="Times New Roman"/>
                <a:cs typeface="Times New Roman"/>
              </a:rPr>
              <a:t> </a:t>
            </a:r>
            <a:r>
              <a:rPr sz="2400" spc="-10" dirty="0">
                <a:latin typeface="Times New Roman"/>
                <a:cs typeface="Times New Roman"/>
              </a:rPr>
              <a:t>rainfed </a:t>
            </a:r>
            <a:r>
              <a:rPr sz="2400" dirty="0">
                <a:latin typeface="Times New Roman"/>
                <a:cs typeface="Times New Roman"/>
              </a:rPr>
              <a:t>condition,</a:t>
            </a:r>
            <a:r>
              <a:rPr sz="2400" spc="55" dirty="0">
                <a:latin typeface="Times New Roman"/>
                <a:cs typeface="Times New Roman"/>
              </a:rPr>
              <a:t> </a:t>
            </a:r>
            <a:r>
              <a:rPr sz="2400" dirty="0">
                <a:latin typeface="Times New Roman"/>
                <a:cs typeface="Times New Roman"/>
              </a:rPr>
              <a:t>with</a:t>
            </a:r>
            <a:r>
              <a:rPr sz="2400" spc="70" dirty="0">
                <a:latin typeface="Times New Roman"/>
                <a:cs typeface="Times New Roman"/>
              </a:rPr>
              <a:t> </a:t>
            </a:r>
            <a:r>
              <a:rPr sz="2400" spc="50" dirty="0">
                <a:latin typeface="Times New Roman"/>
                <a:cs typeface="Times New Roman"/>
              </a:rPr>
              <a:t>three</a:t>
            </a:r>
            <a:r>
              <a:rPr sz="2400" spc="60" dirty="0">
                <a:latin typeface="Times New Roman"/>
                <a:cs typeface="Times New Roman"/>
              </a:rPr>
              <a:t> </a:t>
            </a:r>
            <a:r>
              <a:rPr sz="2400" spc="114" dirty="0">
                <a:latin typeface="Times New Roman"/>
                <a:cs typeface="Times New Roman"/>
              </a:rPr>
              <a:t>groups/</a:t>
            </a:r>
            <a:r>
              <a:rPr sz="2400" spc="90" dirty="0">
                <a:latin typeface="Times New Roman"/>
                <a:cs typeface="Times New Roman"/>
              </a:rPr>
              <a:t> </a:t>
            </a:r>
            <a:r>
              <a:rPr sz="2400" spc="-10" dirty="0">
                <a:latin typeface="Times New Roman"/>
                <a:cs typeface="Times New Roman"/>
              </a:rPr>
              <a:t>classifications</a:t>
            </a:r>
            <a:r>
              <a:rPr sz="2400" spc="10" dirty="0">
                <a:latin typeface="Times New Roman"/>
                <a:cs typeface="Times New Roman"/>
              </a:rPr>
              <a:t> </a:t>
            </a:r>
            <a:r>
              <a:rPr sz="2400" dirty="0">
                <a:latin typeface="Times New Roman"/>
                <a:cs typeface="Times New Roman"/>
              </a:rPr>
              <a:t>on</a:t>
            </a:r>
            <a:r>
              <a:rPr sz="2400" spc="75" dirty="0">
                <a:latin typeface="Times New Roman"/>
                <a:cs typeface="Times New Roman"/>
              </a:rPr>
              <a:t> </a:t>
            </a:r>
            <a:r>
              <a:rPr sz="2400" dirty="0">
                <a:latin typeface="Times New Roman"/>
                <a:cs typeface="Times New Roman"/>
              </a:rPr>
              <a:t>the</a:t>
            </a:r>
            <a:r>
              <a:rPr sz="2400" spc="75" dirty="0">
                <a:latin typeface="Times New Roman"/>
                <a:cs typeface="Times New Roman"/>
              </a:rPr>
              <a:t> </a:t>
            </a:r>
            <a:r>
              <a:rPr sz="2400" dirty="0">
                <a:latin typeface="Times New Roman"/>
                <a:cs typeface="Times New Roman"/>
              </a:rPr>
              <a:t>basis</a:t>
            </a:r>
            <a:r>
              <a:rPr sz="2400" spc="80" dirty="0">
                <a:latin typeface="Times New Roman"/>
                <a:cs typeface="Times New Roman"/>
              </a:rPr>
              <a:t> </a:t>
            </a:r>
            <a:r>
              <a:rPr sz="2400" spc="-25" dirty="0">
                <a:latin typeface="Times New Roman"/>
                <a:cs typeface="Times New Roman"/>
              </a:rPr>
              <a:t>of </a:t>
            </a:r>
            <a:r>
              <a:rPr sz="2400" spc="65" dirty="0">
                <a:latin typeface="Times New Roman"/>
                <a:cs typeface="Times New Roman"/>
              </a:rPr>
              <a:t>annual</a:t>
            </a:r>
            <a:r>
              <a:rPr sz="2400" spc="45" dirty="0">
                <a:latin typeface="Times New Roman"/>
                <a:cs typeface="Times New Roman"/>
              </a:rPr>
              <a:t> </a:t>
            </a:r>
            <a:r>
              <a:rPr sz="2400" spc="-10" dirty="0">
                <a:latin typeface="Times New Roman"/>
                <a:cs typeface="Times New Roman"/>
              </a:rPr>
              <a:t>rainfall</a:t>
            </a:r>
            <a:endParaRPr sz="2400">
              <a:latin typeface="Times New Roman"/>
              <a:cs typeface="Times New Roman"/>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43267" y="564197"/>
            <a:ext cx="2849245" cy="513715"/>
          </a:xfrm>
          <a:prstGeom prst="rect">
            <a:avLst/>
          </a:prstGeom>
        </p:spPr>
        <p:txBody>
          <a:bodyPr vert="horz" wrap="square" lIns="0" tIns="12700" rIns="0" bIns="0" rtlCol="0">
            <a:spAutoFit/>
          </a:bodyPr>
          <a:lstStyle/>
          <a:p>
            <a:pPr marL="12700">
              <a:lnSpc>
                <a:spcPct val="100000"/>
              </a:lnSpc>
              <a:spcBef>
                <a:spcPts val="100"/>
              </a:spcBef>
            </a:pPr>
            <a:r>
              <a:rPr sz="3200" dirty="0"/>
              <a:t>Cropping</a:t>
            </a:r>
            <a:r>
              <a:rPr sz="3200" spc="235" dirty="0"/>
              <a:t> </a:t>
            </a:r>
            <a:r>
              <a:rPr sz="3200" spc="-50" dirty="0"/>
              <a:t>System</a:t>
            </a:r>
            <a:endParaRPr sz="3200"/>
          </a:p>
        </p:txBody>
      </p:sp>
      <p:sp>
        <p:nvSpPr>
          <p:cNvPr id="3" name="object 3"/>
          <p:cNvSpPr txBox="1"/>
          <p:nvPr/>
        </p:nvSpPr>
        <p:spPr>
          <a:xfrm>
            <a:off x="979169" y="1476692"/>
            <a:ext cx="7085330" cy="4290060"/>
          </a:xfrm>
          <a:prstGeom prst="rect">
            <a:avLst/>
          </a:prstGeom>
        </p:spPr>
        <p:txBody>
          <a:bodyPr vert="horz" wrap="square" lIns="0" tIns="52069" rIns="0" bIns="0" rtlCol="0">
            <a:spAutoFit/>
          </a:bodyPr>
          <a:lstStyle/>
          <a:p>
            <a:pPr marL="287020" marR="225425" indent="-274320" algn="just">
              <a:lnSpc>
                <a:spcPct val="90100"/>
              </a:lnSpc>
              <a:spcBef>
                <a:spcPts val="409"/>
              </a:spcBef>
              <a:buClr>
                <a:srgbClr val="0AD0D9"/>
              </a:buClr>
              <a:buSzPct val="94230"/>
              <a:buFont typeface="Wingdings"/>
              <a:buChar char=""/>
              <a:tabLst>
                <a:tab pos="287020" algn="l"/>
              </a:tabLst>
            </a:pPr>
            <a:r>
              <a:rPr sz="2600" spc="-50" dirty="0">
                <a:latin typeface="Times New Roman"/>
                <a:cs typeface="Times New Roman"/>
              </a:rPr>
              <a:t>Refers</a:t>
            </a:r>
            <a:r>
              <a:rPr sz="2600" spc="5" dirty="0">
                <a:latin typeface="Times New Roman"/>
                <a:cs typeface="Times New Roman"/>
              </a:rPr>
              <a:t> </a:t>
            </a:r>
            <a:r>
              <a:rPr sz="2600" dirty="0">
                <a:latin typeface="Times New Roman"/>
                <a:cs typeface="Times New Roman"/>
              </a:rPr>
              <a:t>to</a:t>
            </a:r>
            <a:r>
              <a:rPr sz="2600" spc="10" dirty="0">
                <a:latin typeface="Times New Roman"/>
                <a:cs typeface="Times New Roman"/>
              </a:rPr>
              <a:t> </a:t>
            </a:r>
            <a:r>
              <a:rPr sz="2600" spc="50" dirty="0">
                <a:latin typeface="Times New Roman"/>
                <a:cs typeface="Times New Roman"/>
              </a:rPr>
              <a:t>the</a:t>
            </a:r>
            <a:r>
              <a:rPr sz="2600" spc="10" dirty="0">
                <a:latin typeface="Times New Roman"/>
                <a:cs typeface="Times New Roman"/>
              </a:rPr>
              <a:t> </a:t>
            </a:r>
            <a:r>
              <a:rPr sz="2600" spc="70" dirty="0">
                <a:latin typeface="Times New Roman"/>
                <a:cs typeface="Times New Roman"/>
              </a:rPr>
              <a:t>pattern</a:t>
            </a:r>
            <a:r>
              <a:rPr sz="2600" spc="20" dirty="0">
                <a:latin typeface="Times New Roman"/>
                <a:cs typeface="Times New Roman"/>
              </a:rPr>
              <a:t> </a:t>
            </a:r>
            <a:r>
              <a:rPr sz="2600" spc="60" dirty="0">
                <a:latin typeface="Times New Roman"/>
                <a:cs typeface="Times New Roman"/>
              </a:rPr>
              <a:t>or</a:t>
            </a:r>
            <a:r>
              <a:rPr sz="2600" spc="-5" dirty="0">
                <a:latin typeface="Times New Roman"/>
                <a:cs typeface="Times New Roman"/>
              </a:rPr>
              <a:t> </a:t>
            </a:r>
            <a:r>
              <a:rPr sz="2600" spc="55" dirty="0">
                <a:latin typeface="Times New Roman"/>
                <a:cs typeface="Times New Roman"/>
              </a:rPr>
              <a:t>arrangement</a:t>
            </a:r>
            <a:r>
              <a:rPr sz="2600" spc="35" dirty="0">
                <a:latin typeface="Times New Roman"/>
                <a:cs typeface="Times New Roman"/>
              </a:rPr>
              <a:t> </a:t>
            </a:r>
            <a:r>
              <a:rPr sz="2600" dirty="0">
                <a:latin typeface="Times New Roman"/>
                <a:cs typeface="Times New Roman"/>
              </a:rPr>
              <a:t>of</a:t>
            </a:r>
            <a:r>
              <a:rPr sz="2600" spc="229" dirty="0">
                <a:latin typeface="Times New Roman"/>
                <a:cs typeface="Times New Roman"/>
              </a:rPr>
              <a:t> </a:t>
            </a:r>
            <a:r>
              <a:rPr sz="2600" dirty="0">
                <a:latin typeface="Times New Roman"/>
                <a:cs typeface="Times New Roman"/>
              </a:rPr>
              <a:t>crops</a:t>
            </a:r>
            <a:r>
              <a:rPr sz="2600" spc="10" dirty="0">
                <a:latin typeface="Times New Roman"/>
                <a:cs typeface="Times New Roman"/>
              </a:rPr>
              <a:t> </a:t>
            </a:r>
            <a:r>
              <a:rPr sz="2600" spc="-25" dirty="0">
                <a:latin typeface="Times New Roman"/>
                <a:cs typeface="Times New Roman"/>
              </a:rPr>
              <a:t>in </a:t>
            </a:r>
            <a:r>
              <a:rPr sz="2600" dirty="0">
                <a:latin typeface="Times New Roman"/>
                <a:cs typeface="Times New Roman"/>
              </a:rPr>
              <a:t>time</a:t>
            </a:r>
            <a:r>
              <a:rPr sz="2600" spc="25" dirty="0">
                <a:latin typeface="Times New Roman"/>
                <a:cs typeface="Times New Roman"/>
              </a:rPr>
              <a:t> </a:t>
            </a:r>
            <a:r>
              <a:rPr sz="2600" spc="75" dirty="0">
                <a:latin typeface="Times New Roman"/>
                <a:cs typeface="Times New Roman"/>
              </a:rPr>
              <a:t>and</a:t>
            </a:r>
            <a:r>
              <a:rPr sz="2600" spc="10" dirty="0">
                <a:latin typeface="Times New Roman"/>
                <a:cs typeface="Times New Roman"/>
              </a:rPr>
              <a:t> </a:t>
            </a:r>
            <a:r>
              <a:rPr sz="2600" dirty="0">
                <a:latin typeface="Times New Roman"/>
                <a:cs typeface="Times New Roman"/>
              </a:rPr>
              <a:t>space</a:t>
            </a:r>
            <a:r>
              <a:rPr sz="2600" spc="45" dirty="0">
                <a:latin typeface="Times New Roman"/>
                <a:cs typeface="Times New Roman"/>
              </a:rPr>
              <a:t> </a:t>
            </a:r>
            <a:r>
              <a:rPr sz="2600" dirty="0">
                <a:latin typeface="Times New Roman"/>
                <a:cs typeface="Times New Roman"/>
              </a:rPr>
              <a:t>as</a:t>
            </a:r>
            <a:r>
              <a:rPr sz="2600" spc="15" dirty="0">
                <a:latin typeface="Times New Roman"/>
                <a:cs typeface="Times New Roman"/>
              </a:rPr>
              <a:t> </a:t>
            </a:r>
            <a:r>
              <a:rPr sz="2600" dirty="0">
                <a:latin typeface="Times New Roman"/>
                <a:cs typeface="Times New Roman"/>
              </a:rPr>
              <a:t>well as</a:t>
            </a:r>
            <a:r>
              <a:rPr sz="2600" spc="20" dirty="0">
                <a:latin typeface="Times New Roman"/>
                <a:cs typeface="Times New Roman"/>
              </a:rPr>
              <a:t> </a:t>
            </a:r>
            <a:r>
              <a:rPr sz="2600" dirty="0">
                <a:latin typeface="Times New Roman"/>
                <a:cs typeface="Times New Roman"/>
              </a:rPr>
              <a:t>the</a:t>
            </a:r>
            <a:r>
              <a:rPr sz="2600" spc="30" dirty="0">
                <a:latin typeface="Times New Roman"/>
                <a:cs typeface="Times New Roman"/>
              </a:rPr>
              <a:t> </a:t>
            </a:r>
            <a:r>
              <a:rPr sz="2600" dirty="0">
                <a:latin typeface="Times New Roman"/>
                <a:cs typeface="Times New Roman"/>
              </a:rPr>
              <a:t>process</a:t>
            </a:r>
            <a:r>
              <a:rPr sz="2600" spc="10" dirty="0">
                <a:latin typeface="Times New Roman"/>
                <a:cs typeface="Times New Roman"/>
              </a:rPr>
              <a:t> </a:t>
            </a:r>
            <a:r>
              <a:rPr sz="2600" dirty="0">
                <a:latin typeface="Times New Roman"/>
                <a:cs typeface="Times New Roman"/>
              </a:rPr>
              <a:t>of</a:t>
            </a:r>
            <a:r>
              <a:rPr sz="2600" spc="240" dirty="0">
                <a:latin typeface="Times New Roman"/>
                <a:cs typeface="Times New Roman"/>
              </a:rPr>
              <a:t> </a:t>
            </a:r>
            <a:r>
              <a:rPr sz="2600" spc="-10" dirty="0">
                <a:latin typeface="Times New Roman"/>
                <a:cs typeface="Times New Roman"/>
              </a:rPr>
              <a:t>growing </a:t>
            </a:r>
            <a:r>
              <a:rPr sz="2600" spc="-20" dirty="0">
                <a:latin typeface="Times New Roman"/>
                <a:cs typeface="Times New Roman"/>
              </a:rPr>
              <a:t>them</a:t>
            </a:r>
            <a:endParaRPr sz="2600">
              <a:latin typeface="Times New Roman"/>
              <a:cs typeface="Times New Roman"/>
            </a:endParaRPr>
          </a:p>
          <a:p>
            <a:pPr>
              <a:lnSpc>
                <a:spcPct val="100000"/>
              </a:lnSpc>
              <a:spcBef>
                <a:spcPts val="1689"/>
              </a:spcBef>
              <a:buClr>
                <a:srgbClr val="0AD0D9"/>
              </a:buClr>
              <a:buFont typeface="Wingdings"/>
              <a:buChar char=""/>
            </a:pPr>
            <a:endParaRPr sz="2600">
              <a:latin typeface="Times New Roman"/>
              <a:cs typeface="Times New Roman"/>
            </a:endParaRPr>
          </a:p>
          <a:p>
            <a:pPr marL="12700">
              <a:lnSpc>
                <a:spcPct val="100000"/>
              </a:lnSpc>
            </a:pPr>
            <a:r>
              <a:rPr sz="3200" dirty="0">
                <a:solidFill>
                  <a:srgbClr val="001F5F"/>
                </a:solidFill>
                <a:latin typeface="Times New Roman"/>
                <a:cs typeface="Times New Roman"/>
              </a:rPr>
              <a:t>Polyculture</a:t>
            </a:r>
            <a:r>
              <a:rPr sz="3200" spc="-5" dirty="0">
                <a:solidFill>
                  <a:srgbClr val="001F5F"/>
                </a:solidFill>
                <a:latin typeface="Times New Roman"/>
                <a:cs typeface="Times New Roman"/>
              </a:rPr>
              <a:t> </a:t>
            </a:r>
            <a:r>
              <a:rPr sz="3200" dirty="0">
                <a:solidFill>
                  <a:srgbClr val="001F5F"/>
                </a:solidFill>
                <a:latin typeface="Times New Roman"/>
                <a:cs typeface="Times New Roman"/>
              </a:rPr>
              <a:t>Farming</a:t>
            </a:r>
            <a:r>
              <a:rPr sz="3200" spc="20" dirty="0">
                <a:solidFill>
                  <a:srgbClr val="001F5F"/>
                </a:solidFill>
                <a:latin typeface="Times New Roman"/>
                <a:cs typeface="Times New Roman"/>
              </a:rPr>
              <a:t> </a:t>
            </a:r>
            <a:r>
              <a:rPr sz="3200" spc="-10" dirty="0">
                <a:solidFill>
                  <a:srgbClr val="001F5F"/>
                </a:solidFill>
                <a:latin typeface="Times New Roman"/>
                <a:cs typeface="Times New Roman"/>
              </a:rPr>
              <a:t>System</a:t>
            </a:r>
            <a:endParaRPr sz="3200">
              <a:latin typeface="Times New Roman"/>
              <a:cs typeface="Times New Roman"/>
            </a:endParaRPr>
          </a:p>
          <a:p>
            <a:pPr>
              <a:lnSpc>
                <a:spcPct val="100000"/>
              </a:lnSpc>
              <a:spcBef>
                <a:spcPts val="1110"/>
              </a:spcBef>
            </a:pPr>
            <a:endParaRPr sz="3200">
              <a:latin typeface="Times New Roman"/>
              <a:cs typeface="Times New Roman"/>
            </a:endParaRPr>
          </a:p>
          <a:p>
            <a:pPr marL="495300" marR="5080" lvl="1" indent="-342900">
              <a:lnSpc>
                <a:spcPct val="100000"/>
              </a:lnSpc>
              <a:buFont typeface="Wingdings"/>
              <a:buChar char=""/>
              <a:tabLst>
                <a:tab pos="495300" algn="l"/>
                <a:tab pos="570865" algn="l"/>
              </a:tabLst>
            </a:pPr>
            <a:r>
              <a:rPr sz="2400" dirty="0">
                <a:latin typeface="Times New Roman"/>
                <a:cs typeface="Times New Roman"/>
              </a:rPr>
              <a:t>	</a:t>
            </a:r>
            <a:r>
              <a:rPr sz="2400" spc="-25" dirty="0">
                <a:latin typeface="Times New Roman"/>
                <a:cs typeface="Times New Roman"/>
              </a:rPr>
              <a:t>involves</a:t>
            </a:r>
            <a:r>
              <a:rPr sz="2400" spc="50" dirty="0">
                <a:latin typeface="Times New Roman"/>
                <a:cs typeface="Times New Roman"/>
              </a:rPr>
              <a:t> </a:t>
            </a:r>
            <a:r>
              <a:rPr sz="2400" dirty="0">
                <a:latin typeface="Times New Roman"/>
                <a:cs typeface="Times New Roman"/>
              </a:rPr>
              <a:t>the</a:t>
            </a:r>
            <a:r>
              <a:rPr sz="2400" spc="55" dirty="0">
                <a:latin typeface="Times New Roman"/>
                <a:cs typeface="Times New Roman"/>
              </a:rPr>
              <a:t> mixture</a:t>
            </a:r>
            <a:r>
              <a:rPr sz="2400" spc="35" dirty="0">
                <a:latin typeface="Times New Roman"/>
                <a:cs typeface="Times New Roman"/>
              </a:rPr>
              <a:t> </a:t>
            </a:r>
            <a:r>
              <a:rPr sz="2400" dirty="0">
                <a:latin typeface="Times New Roman"/>
                <a:cs typeface="Times New Roman"/>
              </a:rPr>
              <a:t>of</a:t>
            </a:r>
            <a:r>
              <a:rPr sz="2400" spc="280" dirty="0">
                <a:latin typeface="Times New Roman"/>
                <a:cs typeface="Times New Roman"/>
              </a:rPr>
              <a:t> </a:t>
            </a:r>
            <a:r>
              <a:rPr sz="2400" spc="75" dirty="0">
                <a:latin typeface="Times New Roman"/>
                <a:cs typeface="Times New Roman"/>
              </a:rPr>
              <a:t>annual</a:t>
            </a:r>
            <a:r>
              <a:rPr sz="2400" spc="50" dirty="0">
                <a:latin typeface="Times New Roman"/>
                <a:cs typeface="Times New Roman"/>
              </a:rPr>
              <a:t> </a:t>
            </a:r>
            <a:r>
              <a:rPr sz="2400" dirty="0">
                <a:latin typeface="Times New Roman"/>
                <a:cs typeface="Times New Roman"/>
              </a:rPr>
              <a:t>crops</a:t>
            </a:r>
            <a:r>
              <a:rPr sz="2400" spc="25" dirty="0">
                <a:latin typeface="Times New Roman"/>
                <a:cs typeface="Times New Roman"/>
              </a:rPr>
              <a:t> </a:t>
            </a:r>
            <a:r>
              <a:rPr sz="2400" dirty="0">
                <a:latin typeface="Times New Roman"/>
                <a:cs typeface="Times New Roman"/>
              </a:rPr>
              <a:t>with</a:t>
            </a:r>
            <a:r>
              <a:rPr sz="2400" spc="50" dirty="0">
                <a:latin typeface="Times New Roman"/>
                <a:cs typeface="Times New Roman"/>
              </a:rPr>
              <a:t> </a:t>
            </a:r>
            <a:r>
              <a:rPr sz="2400" spc="40" dirty="0">
                <a:latin typeface="Times New Roman"/>
                <a:cs typeface="Times New Roman"/>
              </a:rPr>
              <a:t>other </a:t>
            </a:r>
            <a:r>
              <a:rPr sz="2400" dirty="0">
                <a:latin typeface="Times New Roman"/>
                <a:cs typeface="Times New Roman"/>
              </a:rPr>
              <a:t>annuals,</a:t>
            </a:r>
            <a:r>
              <a:rPr sz="2400" spc="225" dirty="0">
                <a:latin typeface="Times New Roman"/>
                <a:cs typeface="Times New Roman"/>
              </a:rPr>
              <a:t> </a:t>
            </a:r>
            <a:r>
              <a:rPr sz="2400" spc="50" dirty="0">
                <a:latin typeface="Times New Roman"/>
                <a:cs typeface="Times New Roman"/>
              </a:rPr>
              <a:t>annuals</a:t>
            </a:r>
            <a:r>
              <a:rPr sz="2400" spc="210" dirty="0">
                <a:latin typeface="Times New Roman"/>
                <a:cs typeface="Times New Roman"/>
              </a:rPr>
              <a:t> </a:t>
            </a:r>
            <a:r>
              <a:rPr sz="2400" dirty="0">
                <a:latin typeface="Times New Roman"/>
                <a:cs typeface="Times New Roman"/>
              </a:rPr>
              <a:t>with</a:t>
            </a:r>
            <a:r>
              <a:rPr sz="2400" spc="140" dirty="0">
                <a:latin typeface="Times New Roman"/>
                <a:cs typeface="Times New Roman"/>
              </a:rPr>
              <a:t> </a:t>
            </a:r>
            <a:r>
              <a:rPr sz="2400" dirty="0">
                <a:latin typeface="Times New Roman"/>
                <a:cs typeface="Times New Roman"/>
              </a:rPr>
              <a:t>perennials,</a:t>
            </a:r>
            <a:r>
              <a:rPr sz="2400" spc="185" dirty="0">
                <a:latin typeface="Times New Roman"/>
                <a:cs typeface="Times New Roman"/>
              </a:rPr>
              <a:t> </a:t>
            </a:r>
            <a:r>
              <a:rPr sz="2400" spc="60" dirty="0">
                <a:latin typeface="Times New Roman"/>
                <a:cs typeface="Times New Roman"/>
              </a:rPr>
              <a:t>or</a:t>
            </a:r>
            <a:r>
              <a:rPr sz="2400" spc="195" dirty="0">
                <a:latin typeface="Times New Roman"/>
                <a:cs typeface="Times New Roman"/>
              </a:rPr>
              <a:t> </a:t>
            </a:r>
            <a:r>
              <a:rPr sz="2400" dirty="0">
                <a:latin typeface="Times New Roman"/>
                <a:cs typeface="Times New Roman"/>
              </a:rPr>
              <a:t>perennials</a:t>
            </a:r>
            <a:r>
              <a:rPr sz="2400" spc="130" dirty="0">
                <a:latin typeface="Times New Roman"/>
                <a:cs typeface="Times New Roman"/>
              </a:rPr>
              <a:t> </a:t>
            </a:r>
            <a:r>
              <a:rPr sz="2400" spc="-20" dirty="0">
                <a:latin typeface="Times New Roman"/>
                <a:cs typeface="Times New Roman"/>
              </a:rPr>
              <a:t>with </a:t>
            </a:r>
            <a:r>
              <a:rPr sz="2400" dirty="0">
                <a:latin typeface="Times New Roman"/>
                <a:cs typeface="Times New Roman"/>
              </a:rPr>
              <a:t>perennials,</a:t>
            </a:r>
            <a:r>
              <a:rPr sz="2400" spc="210" dirty="0">
                <a:latin typeface="Times New Roman"/>
                <a:cs typeface="Times New Roman"/>
              </a:rPr>
              <a:t> </a:t>
            </a:r>
            <a:r>
              <a:rPr sz="2400" spc="60" dirty="0">
                <a:latin typeface="Times New Roman"/>
                <a:cs typeface="Times New Roman"/>
              </a:rPr>
              <a:t>or</a:t>
            </a:r>
            <a:r>
              <a:rPr sz="2400" spc="195" dirty="0">
                <a:latin typeface="Times New Roman"/>
                <a:cs typeface="Times New Roman"/>
              </a:rPr>
              <a:t> </a:t>
            </a:r>
            <a:r>
              <a:rPr sz="2400" dirty="0">
                <a:latin typeface="Times New Roman"/>
                <a:cs typeface="Times New Roman"/>
              </a:rPr>
              <a:t>perennials</a:t>
            </a:r>
            <a:r>
              <a:rPr sz="2400" spc="170" dirty="0">
                <a:latin typeface="Times New Roman"/>
                <a:cs typeface="Times New Roman"/>
              </a:rPr>
              <a:t> </a:t>
            </a:r>
            <a:r>
              <a:rPr sz="2400" dirty="0">
                <a:latin typeface="Times New Roman"/>
                <a:cs typeface="Times New Roman"/>
              </a:rPr>
              <a:t>with</a:t>
            </a:r>
            <a:r>
              <a:rPr sz="2400" spc="200" dirty="0">
                <a:latin typeface="Times New Roman"/>
                <a:cs typeface="Times New Roman"/>
              </a:rPr>
              <a:t> </a:t>
            </a:r>
            <a:r>
              <a:rPr sz="2400" dirty="0">
                <a:latin typeface="Times New Roman"/>
                <a:cs typeface="Times New Roman"/>
              </a:rPr>
              <a:t>perennials</a:t>
            </a:r>
            <a:r>
              <a:rPr sz="2400" spc="165" dirty="0">
                <a:latin typeface="Times New Roman"/>
                <a:cs typeface="Times New Roman"/>
              </a:rPr>
              <a:t> </a:t>
            </a:r>
            <a:r>
              <a:rPr sz="2400" spc="55" dirty="0">
                <a:latin typeface="Times New Roman"/>
                <a:cs typeface="Times New Roman"/>
              </a:rPr>
              <a:t>in</a:t>
            </a:r>
            <a:r>
              <a:rPr sz="2400" spc="215" dirty="0">
                <a:latin typeface="Times New Roman"/>
                <a:cs typeface="Times New Roman"/>
              </a:rPr>
              <a:t> </a:t>
            </a:r>
            <a:r>
              <a:rPr sz="2400" spc="-10" dirty="0">
                <a:latin typeface="Times New Roman"/>
                <a:cs typeface="Times New Roman"/>
              </a:rPr>
              <a:t>spatial </a:t>
            </a:r>
            <a:r>
              <a:rPr sz="2400" spc="55" dirty="0">
                <a:latin typeface="Times New Roman"/>
                <a:cs typeface="Times New Roman"/>
              </a:rPr>
              <a:t>pattern</a:t>
            </a:r>
            <a:endParaRPr sz="2400">
              <a:latin typeface="Times New Roman"/>
              <a:cs typeface="Times New Roman"/>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32180" y="330200"/>
            <a:ext cx="3099054" cy="2019553"/>
          </a:xfrm>
          <a:prstGeom prst="rect">
            <a:avLst/>
          </a:prstGeom>
        </p:spPr>
      </p:pic>
      <p:sp>
        <p:nvSpPr>
          <p:cNvPr id="3" name="object 3"/>
          <p:cNvSpPr/>
          <p:nvPr/>
        </p:nvSpPr>
        <p:spPr>
          <a:xfrm>
            <a:off x="706120" y="104139"/>
            <a:ext cx="3553460" cy="2473960"/>
          </a:xfrm>
          <a:custGeom>
            <a:avLst/>
            <a:gdLst/>
            <a:ahLst/>
            <a:cxnLst/>
            <a:rect l="l" t="t" r="r" b="b"/>
            <a:pathLst>
              <a:path w="3553460" h="2473960">
                <a:moveTo>
                  <a:pt x="3370580" y="182880"/>
                </a:moveTo>
                <a:lnTo>
                  <a:pt x="182880" y="182880"/>
                </a:lnTo>
                <a:lnTo>
                  <a:pt x="182880" y="228600"/>
                </a:lnTo>
                <a:lnTo>
                  <a:pt x="182880" y="2245360"/>
                </a:lnTo>
                <a:lnTo>
                  <a:pt x="182880" y="2291080"/>
                </a:lnTo>
                <a:lnTo>
                  <a:pt x="3370580" y="2291080"/>
                </a:lnTo>
                <a:lnTo>
                  <a:pt x="3370580" y="2245360"/>
                </a:lnTo>
                <a:lnTo>
                  <a:pt x="3370580" y="228612"/>
                </a:lnTo>
                <a:lnTo>
                  <a:pt x="3324860" y="228612"/>
                </a:lnTo>
                <a:lnTo>
                  <a:pt x="3324860" y="2245360"/>
                </a:lnTo>
                <a:lnTo>
                  <a:pt x="228600" y="2245360"/>
                </a:lnTo>
                <a:lnTo>
                  <a:pt x="228600" y="228600"/>
                </a:lnTo>
                <a:lnTo>
                  <a:pt x="3370580" y="228600"/>
                </a:lnTo>
                <a:lnTo>
                  <a:pt x="3370580" y="182880"/>
                </a:lnTo>
                <a:close/>
              </a:path>
              <a:path w="3553460" h="2473960">
                <a:moveTo>
                  <a:pt x="3553460" y="0"/>
                </a:moveTo>
                <a:lnTo>
                  <a:pt x="3416300" y="0"/>
                </a:lnTo>
                <a:lnTo>
                  <a:pt x="3416300" y="137160"/>
                </a:lnTo>
                <a:lnTo>
                  <a:pt x="3416300" y="2336800"/>
                </a:lnTo>
                <a:lnTo>
                  <a:pt x="137160" y="2336800"/>
                </a:lnTo>
                <a:lnTo>
                  <a:pt x="137160" y="137160"/>
                </a:lnTo>
                <a:lnTo>
                  <a:pt x="3416300" y="137160"/>
                </a:lnTo>
                <a:lnTo>
                  <a:pt x="3416300" y="0"/>
                </a:lnTo>
                <a:lnTo>
                  <a:pt x="0" y="0"/>
                </a:lnTo>
                <a:lnTo>
                  <a:pt x="0" y="137160"/>
                </a:lnTo>
                <a:lnTo>
                  <a:pt x="0" y="2336800"/>
                </a:lnTo>
                <a:lnTo>
                  <a:pt x="0" y="2473960"/>
                </a:lnTo>
                <a:lnTo>
                  <a:pt x="3553460" y="2473960"/>
                </a:lnTo>
                <a:lnTo>
                  <a:pt x="3553460" y="2336800"/>
                </a:lnTo>
                <a:lnTo>
                  <a:pt x="3553460" y="137160"/>
                </a:lnTo>
                <a:lnTo>
                  <a:pt x="3553460" y="0"/>
                </a:lnTo>
                <a:close/>
              </a:path>
            </a:pathLst>
          </a:custGeom>
          <a:solidFill>
            <a:srgbClr val="000000"/>
          </a:solidFill>
        </p:spPr>
        <p:txBody>
          <a:bodyPr wrap="square" lIns="0" tIns="0" rIns="0" bIns="0" rtlCol="0"/>
          <a:lstStyle/>
          <a:p>
            <a:endParaRPr/>
          </a:p>
        </p:txBody>
      </p:sp>
      <p:grpSp>
        <p:nvGrpSpPr>
          <p:cNvPr id="4" name="object 4"/>
          <p:cNvGrpSpPr/>
          <p:nvPr/>
        </p:nvGrpSpPr>
        <p:grpSpPr>
          <a:xfrm>
            <a:off x="261620" y="3149600"/>
            <a:ext cx="4211955" cy="2987675"/>
            <a:chOff x="261620" y="3149600"/>
            <a:chExt cx="4211955" cy="2987675"/>
          </a:xfrm>
        </p:grpSpPr>
        <p:pic>
          <p:nvPicPr>
            <p:cNvPr id="5" name="object 5"/>
            <p:cNvPicPr/>
            <p:nvPr/>
          </p:nvPicPr>
          <p:blipFill>
            <a:blip r:embed="rId3" cstate="print"/>
            <a:stretch>
              <a:fillRect/>
            </a:stretch>
          </p:blipFill>
          <p:spPr>
            <a:xfrm>
              <a:off x="261620" y="3149600"/>
              <a:ext cx="4211574" cy="2987294"/>
            </a:xfrm>
            <a:prstGeom prst="rect">
              <a:avLst/>
            </a:prstGeom>
          </p:spPr>
        </p:pic>
        <p:pic>
          <p:nvPicPr>
            <p:cNvPr id="6" name="object 6"/>
            <p:cNvPicPr/>
            <p:nvPr/>
          </p:nvPicPr>
          <p:blipFill>
            <a:blip r:embed="rId4" cstate="print"/>
            <a:stretch>
              <a:fillRect/>
            </a:stretch>
          </p:blipFill>
          <p:spPr>
            <a:xfrm>
              <a:off x="325120" y="3213100"/>
              <a:ext cx="4030979" cy="2806700"/>
            </a:xfrm>
            <a:prstGeom prst="rect">
              <a:avLst/>
            </a:prstGeom>
          </p:spPr>
        </p:pic>
        <p:sp>
          <p:nvSpPr>
            <p:cNvPr id="7" name="object 7"/>
            <p:cNvSpPr/>
            <p:nvPr/>
          </p:nvSpPr>
          <p:spPr>
            <a:xfrm>
              <a:off x="306070" y="3194050"/>
              <a:ext cx="4069079" cy="2844800"/>
            </a:xfrm>
            <a:custGeom>
              <a:avLst/>
              <a:gdLst/>
              <a:ahLst/>
              <a:cxnLst/>
              <a:rect l="l" t="t" r="r" b="b"/>
              <a:pathLst>
                <a:path w="4069079" h="2844800">
                  <a:moveTo>
                    <a:pt x="0" y="2844800"/>
                  </a:moveTo>
                  <a:lnTo>
                    <a:pt x="4069079" y="2844800"/>
                  </a:lnTo>
                  <a:lnTo>
                    <a:pt x="4069079" y="0"/>
                  </a:lnTo>
                  <a:lnTo>
                    <a:pt x="0" y="0"/>
                  </a:lnTo>
                  <a:lnTo>
                    <a:pt x="0" y="2844800"/>
                  </a:lnTo>
                  <a:close/>
                </a:path>
              </a:pathLst>
            </a:custGeom>
            <a:ln w="38100">
              <a:solidFill>
                <a:srgbClr val="000000"/>
              </a:solidFill>
            </a:ln>
          </p:spPr>
          <p:txBody>
            <a:bodyPr wrap="square" lIns="0" tIns="0" rIns="0" bIns="0" rtlCol="0"/>
            <a:lstStyle/>
            <a:p>
              <a:endParaRPr/>
            </a:p>
          </p:txBody>
        </p:sp>
      </p:grpSp>
      <p:grpSp>
        <p:nvGrpSpPr>
          <p:cNvPr id="8" name="object 8"/>
          <p:cNvGrpSpPr/>
          <p:nvPr/>
        </p:nvGrpSpPr>
        <p:grpSpPr>
          <a:xfrm>
            <a:off x="4699000" y="243840"/>
            <a:ext cx="4305300" cy="2903220"/>
            <a:chOff x="4699000" y="243840"/>
            <a:chExt cx="4305300" cy="2903220"/>
          </a:xfrm>
        </p:grpSpPr>
        <p:pic>
          <p:nvPicPr>
            <p:cNvPr id="9" name="object 9"/>
            <p:cNvPicPr/>
            <p:nvPr/>
          </p:nvPicPr>
          <p:blipFill>
            <a:blip r:embed="rId5" cstate="print"/>
            <a:stretch>
              <a:fillRect/>
            </a:stretch>
          </p:blipFill>
          <p:spPr>
            <a:xfrm>
              <a:off x="4785360" y="330200"/>
              <a:ext cx="4130293" cy="2728214"/>
            </a:xfrm>
            <a:prstGeom prst="rect">
              <a:avLst/>
            </a:prstGeom>
          </p:spPr>
        </p:pic>
        <p:sp>
          <p:nvSpPr>
            <p:cNvPr id="10" name="object 10"/>
            <p:cNvSpPr/>
            <p:nvPr/>
          </p:nvSpPr>
          <p:spPr>
            <a:xfrm>
              <a:off x="4699000" y="243839"/>
              <a:ext cx="4305300" cy="2903220"/>
            </a:xfrm>
            <a:custGeom>
              <a:avLst/>
              <a:gdLst/>
              <a:ahLst/>
              <a:cxnLst/>
              <a:rect l="l" t="t" r="r" b="b"/>
              <a:pathLst>
                <a:path w="4305300" h="2903220">
                  <a:moveTo>
                    <a:pt x="4234180" y="71120"/>
                  </a:moveTo>
                  <a:lnTo>
                    <a:pt x="71120" y="71120"/>
                  </a:lnTo>
                  <a:lnTo>
                    <a:pt x="71120" y="88900"/>
                  </a:lnTo>
                  <a:lnTo>
                    <a:pt x="71120" y="2814320"/>
                  </a:lnTo>
                  <a:lnTo>
                    <a:pt x="71120" y="2832100"/>
                  </a:lnTo>
                  <a:lnTo>
                    <a:pt x="4234180" y="2832100"/>
                  </a:lnTo>
                  <a:lnTo>
                    <a:pt x="4234180" y="2814320"/>
                  </a:lnTo>
                  <a:lnTo>
                    <a:pt x="4234180" y="88912"/>
                  </a:lnTo>
                  <a:lnTo>
                    <a:pt x="4216400" y="88912"/>
                  </a:lnTo>
                  <a:lnTo>
                    <a:pt x="4216400" y="2814320"/>
                  </a:lnTo>
                  <a:lnTo>
                    <a:pt x="88900" y="2814320"/>
                  </a:lnTo>
                  <a:lnTo>
                    <a:pt x="88900" y="88900"/>
                  </a:lnTo>
                  <a:lnTo>
                    <a:pt x="4234180" y="88900"/>
                  </a:lnTo>
                  <a:lnTo>
                    <a:pt x="4234180" y="71120"/>
                  </a:lnTo>
                  <a:close/>
                </a:path>
                <a:path w="4305300" h="2903220">
                  <a:moveTo>
                    <a:pt x="4305300" y="0"/>
                  </a:moveTo>
                  <a:lnTo>
                    <a:pt x="4251960" y="0"/>
                  </a:lnTo>
                  <a:lnTo>
                    <a:pt x="4251960" y="53340"/>
                  </a:lnTo>
                  <a:lnTo>
                    <a:pt x="4251960" y="2849880"/>
                  </a:lnTo>
                  <a:lnTo>
                    <a:pt x="53340" y="2849880"/>
                  </a:lnTo>
                  <a:lnTo>
                    <a:pt x="53340" y="53340"/>
                  </a:lnTo>
                  <a:lnTo>
                    <a:pt x="4251960" y="53340"/>
                  </a:lnTo>
                  <a:lnTo>
                    <a:pt x="4251960" y="0"/>
                  </a:lnTo>
                  <a:lnTo>
                    <a:pt x="0" y="0"/>
                  </a:lnTo>
                  <a:lnTo>
                    <a:pt x="0" y="53340"/>
                  </a:lnTo>
                  <a:lnTo>
                    <a:pt x="0" y="2849880"/>
                  </a:lnTo>
                  <a:lnTo>
                    <a:pt x="0" y="2903220"/>
                  </a:lnTo>
                  <a:lnTo>
                    <a:pt x="4305300" y="2903220"/>
                  </a:lnTo>
                  <a:lnTo>
                    <a:pt x="4305300" y="2849880"/>
                  </a:lnTo>
                  <a:lnTo>
                    <a:pt x="4305300" y="53340"/>
                  </a:lnTo>
                  <a:lnTo>
                    <a:pt x="4305300" y="0"/>
                  </a:lnTo>
                  <a:close/>
                </a:path>
              </a:pathLst>
            </a:custGeom>
            <a:solidFill>
              <a:srgbClr val="000000"/>
            </a:solidFill>
          </p:spPr>
          <p:txBody>
            <a:bodyPr wrap="square" lIns="0" tIns="0" rIns="0" bIns="0" rtlCol="0"/>
            <a:lstStyle/>
            <a:p>
              <a:endParaRPr/>
            </a:p>
          </p:txBody>
        </p:sp>
      </p:grpSp>
      <p:grpSp>
        <p:nvGrpSpPr>
          <p:cNvPr id="11" name="object 11"/>
          <p:cNvGrpSpPr/>
          <p:nvPr/>
        </p:nvGrpSpPr>
        <p:grpSpPr>
          <a:xfrm>
            <a:off x="5059679" y="3411220"/>
            <a:ext cx="3944620" cy="3319779"/>
            <a:chOff x="5059679" y="3411220"/>
            <a:chExt cx="3944620" cy="3319779"/>
          </a:xfrm>
        </p:grpSpPr>
        <p:pic>
          <p:nvPicPr>
            <p:cNvPr id="12" name="object 12"/>
            <p:cNvPicPr/>
            <p:nvPr/>
          </p:nvPicPr>
          <p:blipFill>
            <a:blip r:embed="rId6" cstate="print"/>
            <a:stretch>
              <a:fillRect/>
            </a:stretch>
          </p:blipFill>
          <p:spPr>
            <a:xfrm>
              <a:off x="5146039" y="3497580"/>
              <a:ext cx="3769614" cy="3144774"/>
            </a:xfrm>
            <a:prstGeom prst="rect">
              <a:avLst/>
            </a:prstGeom>
          </p:spPr>
        </p:pic>
        <p:sp>
          <p:nvSpPr>
            <p:cNvPr id="13" name="object 13"/>
            <p:cNvSpPr/>
            <p:nvPr/>
          </p:nvSpPr>
          <p:spPr>
            <a:xfrm>
              <a:off x="5059680" y="3411219"/>
              <a:ext cx="3944620" cy="3319779"/>
            </a:xfrm>
            <a:custGeom>
              <a:avLst/>
              <a:gdLst/>
              <a:ahLst/>
              <a:cxnLst/>
              <a:rect l="l" t="t" r="r" b="b"/>
              <a:pathLst>
                <a:path w="3944620" h="3319779">
                  <a:moveTo>
                    <a:pt x="3873500" y="71120"/>
                  </a:moveTo>
                  <a:lnTo>
                    <a:pt x="3855720" y="71120"/>
                  </a:lnTo>
                  <a:lnTo>
                    <a:pt x="3855720" y="88900"/>
                  </a:lnTo>
                  <a:lnTo>
                    <a:pt x="3855720" y="3230880"/>
                  </a:lnTo>
                  <a:lnTo>
                    <a:pt x="88900" y="3230880"/>
                  </a:lnTo>
                  <a:lnTo>
                    <a:pt x="88900" y="88900"/>
                  </a:lnTo>
                  <a:lnTo>
                    <a:pt x="3855720" y="88900"/>
                  </a:lnTo>
                  <a:lnTo>
                    <a:pt x="3855720" y="71120"/>
                  </a:lnTo>
                  <a:lnTo>
                    <a:pt x="71120" y="71120"/>
                  </a:lnTo>
                  <a:lnTo>
                    <a:pt x="71120" y="88900"/>
                  </a:lnTo>
                  <a:lnTo>
                    <a:pt x="71120" y="3230880"/>
                  </a:lnTo>
                  <a:lnTo>
                    <a:pt x="71120" y="3248660"/>
                  </a:lnTo>
                  <a:lnTo>
                    <a:pt x="3873500" y="3248660"/>
                  </a:lnTo>
                  <a:lnTo>
                    <a:pt x="3873500" y="3230892"/>
                  </a:lnTo>
                  <a:lnTo>
                    <a:pt x="3873500" y="88900"/>
                  </a:lnTo>
                  <a:lnTo>
                    <a:pt x="3873500" y="71120"/>
                  </a:lnTo>
                  <a:close/>
                </a:path>
                <a:path w="3944620" h="3319779">
                  <a:moveTo>
                    <a:pt x="3944620" y="0"/>
                  </a:moveTo>
                  <a:lnTo>
                    <a:pt x="3891280" y="0"/>
                  </a:lnTo>
                  <a:lnTo>
                    <a:pt x="3891280" y="53340"/>
                  </a:lnTo>
                  <a:lnTo>
                    <a:pt x="3891280" y="3266440"/>
                  </a:lnTo>
                  <a:lnTo>
                    <a:pt x="53340" y="3266440"/>
                  </a:lnTo>
                  <a:lnTo>
                    <a:pt x="53340" y="53340"/>
                  </a:lnTo>
                  <a:lnTo>
                    <a:pt x="3891280" y="53340"/>
                  </a:lnTo>
                  <a:lnTo>
                    <a:pt x="3891280" y="0"/>
                  </a:lnTo>
                  <a:lnTo>
                    <a:pt x="0" y="0"/>
                  </a:lnTo>
                  <a:lnTo>
                    <a:pt x="0" y="53340"/>
                  </a:lnTo>
                  <a:lnTo>
                    <a:pt x="0" y="3266440"/>
                  </a:lnTo>
                  <a:lnTo>
                    <a:pt x="0" y="3319780"/>
                  </a:lnTo>
                  <a:lnTo>
                    <a:pt x="3944620" y="3319780"/>
                  </a:lnTo>
                  <a:lnTo>
                    <a:pt x="3944620" y="3266452"/>
                  </a:lnTo>
                  <a:lnTo>
                    <a:pt x="3944620" y="53340"/>
                  </a:lnTo>
                  <a:lnTo>
                    <a:pt x="3944620" y="0"/>
                  </a:lnTo>
                  <a:close/>
                </a:path>
              </a:pathLst>
            </a:custGeom>
            <a:solidFill>
              <a:srgbClr val="000000"/>
            </a:solidFill>
          </p:spPr>
          <p:txBody>
            <a:bodyPr wrap="square" lIns="0" tIns="0" rIns="0" bIns="0" rtlCol="0"/>
            <a:lstStyle/>
            <a:p>
              <a:endParaRPr/>
            </a:p>
          </p:txBody>
        </p:sp>
      </p:gr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2737" y="337820"/>
            <a:ext cx="2626360" cy="467359"/>
          </a:xfrm>
          <a:prstGeom prst="rect">
            <a:avLst/>
          </a:prstGeom>
        </p:spPr>
        <p:txBody>
          <a:bodyPr vert="horz" wrap="square" lIns="0" tIns="12700" rIns="0" bIns="0" rtlCol="0">
            <a:spAutoFit/>
          </a:bodyPr>
          <a:lstStyle/>
          <a:p>
            <a:pPr marL="12700">
              <a:lnSpc>
                <a:spcPct val="100000"/>
              </a:lnSpc>
              <a:spcBef>
                <a:spcPts val="100"/>
              </a:spcBef>
            </a:pPr>
            <a:r>
              <a:rPr sz="2900" dirty="0"/>
              <a:t>Cropping</a:t>
            </a:r>
            <a:r>
              <a:rPr sz="2900" spc="170" dirty="0"/>
              <a:t> </a:t>
            </a:r>
            <a:r>
              <a:rPr sz="2900" spc="-10" dirty="0"/>
              <a:t>Pattern</a:t>
            </a:r>
            <a:endParaRPr sz="2900"/>
          </a:p>
        </p:txBody>
      </p:sp>
      <p:sp>
        <p:nvSpPr>
          <p:cNvPr id="3" name="object 3"/>
          <p:cNvSpPr txBox="1"/>
          <p:nvPr/>
        </p:nvSpPr>
        <p:spPr>
          <a:xfrm>
            <a:off x="312737" y="1288631"/>
            <a:ext cx="8294370" cy="4594225"/>
          </a:xfrm>
          <a:prstGeom prst="rect">
            <a:avLst/>
          </a:prstGeom>
        </p:spPr>
        <p:txBody>
          <a:bodyPr vert="horz" wrap="square" lIns="0" tIns="34925" rIns="0" bIns="0" rtlCol="0">
            <a:spAutoFit/>
          </a:bodyPr>
          <a:lstStyle/>
          <a:p>
            <a:pPr marL="657860">
              <a:lnSpc>
                <a:spcPct val="100000"/>
              </a:lnSpc>
              <a:spcBef>
                <a:spcPts val="275"/>
              </a:spcBef>
            </a:pPr>
            <a:r>
              <a:rPr sz="2200" spc="150" dirty="0">
                <a:solidFill>
                  <a:srgbClr val="04607A"/>
                </a:solidFill>
                <a:latin typeface="Times New Roman"/>
                <a:cs typeface="Times New Roman"/>
              </a:rPr>
              <a:t>-</a:t>
            </a:r>
            <a:r>
              <a:rPr sz="2200" spc="15" dirty="0">
                <a:solidFill>
                  <a:srgbClr val="04607A"/>
                </a:solidFill>
                <a:latin typeface="Times New Roman"/>
                <a:cs typeface="Times New Roman"/>
              </a:rPr>
              <a:t> </a:t>
            </a:r>
            <a:r>
              <a:rPr sz="2200" dirty="0">
                <a:solidFill>
                  <a:srgbClr val="04607A"/>
                </a:solidFill>
                <a:latin typeface="Times New Roman"/>
                <a:cs typeface="Times New Roman"/>
              </a:rPr>
              <a:t>the</a:t>
            </a:r>
            <a:r>
              <a:rPr sz="2200" spc="15" dirty="0">
                <a:solidFill>
                  <a:srgbClr val="04607A"/>
                </a:solidFill>
                <a:latin typeface="Times New Roman"/>
                <a:cs typeface="Times New Roman"/>
              </a:rPr>
              <a:t> </a:t>
            </a:r>
            <a:r>
              <a:rPr sz="2200" dirty="0">
                <a:solidFill>
                  <a:srgbClr val="04607A"/>
                </a:solidFill>
                <a:latin typeface="Times New Roman"/>
                <a:cs typeface="Times New Roman"/>
              </a:rPr>
              <a:t>yearly</a:t>
            </a:r>
            <a:r>
              <a:rPr sz="2200" spc="20" dirty="0">
                <a:solidFill>
                  <a:srgbClr val="04607A"/>
                </a:solidFill>
                <a:latin typeface="Times New Roman"/>
                <a:cs typeface="Times New Roman"/>
              </a:rPr>
              <a:t> </a:t>
            </a:r>
            <a:r>
              <a:rPr sz="2200" dirty="0">
                <a:solidFill>
                  <a:srgbClr val="04607A"/>
                </a:solidFill>
                <a:latin typeface="Times New Roman"/>
                <a:cs typeface="Times New Roman"/>
              </a:rPr>
              <a:t>sequence</a:t>
            </a:r>
            <a:r>
              <a:rPr sz="2200" spc="25" dirty="0">
                <a:solidFill>
                  <a:srgbClr val="04607A"/>
                </a:solidFill>
                <a:latin typeface="Times New Roman"/>
                <a:cs typeface="Times New Roman"/>
              </a:rPr>
              <a:t> </a:t>
            </a:r>
            <a:r>
              <a:rPr sz="2200" spc="65" dirty="0">
                <a:solidFill>
                  <a:srgbClr val="04607A"/>
                </a:solidFill>
                <a:latin typeface="Times New Roman"/>
                <a:cs typeface="Times New Roman"/>
              </a:rPr>
              <a:t>and</a:t>
            </a:r>
            <a:r>
              <a:rPr sz="2200" spc="30" dirty="0">
                <a:solidFill>
                  <a:srgbClr val="04607A"/>
                </a:solidFill>
                <a:latin typeface="Times New Roman"/>
                <a:cs typeface="Times New Roman"/>
              </a:rPr>
              <a:t> </a:t>
            </a:r>
            <a:r>
              <a:rPr sz="2200" dirty="0">
                <a:solidFill>
                  <a:srgbClr val="04607A"/>
                </a:solidFill>
                <a:latin typeface="Times New Roman"/>
                <a:cs typeface="Times New Roman"/>
              </a:rPr>
              <a:t>spatial</a:t>
            </a:r>
            <a:r>
              <a:rPr sz="2200" spc="35" dirty="0">
                <a:solidFill>
                  <a:srgbClr val="04607A"/>
                </a:solidFill>
                <a:latin typeface="Times New Roman"/>
                <a:cs typeface="Times New Roman"/>
              </a:rPr>
              <a:t> </a:t>
            </a:r>
            <a:r>
              <a:rPr sz="2200" spc="45" dirty="0">
                <a:solidFill>
                  <a:srgbClr val="04607A"/>
                </a:solidFill>
                <a:latin typeface="Times New Roman"/>
                <a:cs typeface="Times New Roman"/>
              </a:rPr>
              <a:t>arrangement</a:t>
            </a:r>
            <a:r>
              <a:rPr sz="2200" spc="-5" dirty="0">
                <a:solidFill>
                  <a:srgbClr val="04607A"/>
                </a:solidFill>
                <a:latin typeface="Times New Roman"/>
                <a:cs typeface="Times New Roman"/>
              </a:rPr>
              <a:t> </a:t>
            </a:r>
            <a:r>
              <a:rPr sz="2200" dirty="0">
                <a:solidFill>
                  <a:srgbClr val="04607A"/>
                </a:solidFill>
                <a:latin typeface="Times New Roman"/>
                <a:cs typeface="Times New Roman"/>
              </a:rPr>
              <a:t>of</a:t>
            </a:r>
            <a:r>
              <a:rPr sz="2200" spc="215" dirty="0">
                <a:solidFill>
                  <a:srgbClr val="04607A"/>
                </a:solidFill>
                <a:latin typeface="Times New Roman"/>
                <a:cs typeface="Times New Roman"/>
              </a:rPr>
              <a:t> </a:t>
            </a:r>
            <a:r>
              <a:rPr sz="2200" dirty="0">
                <a:solidFill>
                  <a:srgbClr val="04607A"/>
                </a:solidFill>
                <a:latin typeface="Times New Roman"/>
                <a:cs typeface="Times New Roman"/>
              </a:rPr>
              <a:t>crops</a:t>
            </a:r>
            <a:r>
              <a:rPr sz="2200" spc="25" dirty="0">
                <a:solidFill>
                  <a:srgbClr val="04607A"/>
                </a:solidFill>
                <a:latin typeface="Times New Roman"/>
                <a:cs typeface="Times New Roman"/>
              </a:rPr>
              <a:t> </a:t>
            </a:r>
            <a:r>
              <a:rPr sz="2200" spc="55" dirty="0">
                <a:solidFill>
                  <a:srgbClr val="04607A"/>
                </a:solidFill>
                <a:latin typeface="Times New Roman"/>
                <a:cs typeface="Times New Roman"/>
              </a:rPr>
              <a:t>or</a:t>
            </a:r>
            <a:r>
              <a:rPr sz="2200" spc="20" dirty="0">
                <a:solidFill>
                  <a:srgbClr val="04607A"/>
                </a:solidFill>
                <a:latin typeface="Times New Roman"/>
                <a:cs typeface="Times New Roman"/>
              </a:rPr>
              <a:t> </a:t>
            </a:r>
            <a:r>
              <a:rPr sz="2200" dirty="0">
                <a:solidFill>
                  <a:srgbClr val="04607A"/>
                </a:solidFill>
                <a:latin typeface="Times New Roman"/>
                <a:cs typeface="Times New Roman"/>
              </a:rPr>
              <a:t>of</a:t>
            </a:r>
            <a:r>
              <a:rPr sz="2200" spc="210" dirty="0">
                <a:solidFill>
                  <a:srgbClr val="04607A"/>
                </a:solidFill>
                <a:latin typeface="Times New Roman"/>
                <a:cs typeface="Times New Roman"/>
              </a:rPr>
              <a:t> </a:t>
            </a:r>
            <a:r>
              <a:rPr sz="2200" spc="-10" dirty="0">
                <a:solidFill>
                  <a:srgbClr val="04607A"/>
                </a:solidFill>
                <a:latin typeface="Times New Roman"/>
                <a:cs typeface="Times New Roman"/>
              </a:rPr>
              <a:t>crops</a:t>
            </a:r>
            <a:endParaRPr sz="2200">
              <a:latin typeface="Times New Roman"/>
              <a:cs typeface="Times New Roman"/>
            </a:endParaRPr>
          </a:p>
          <a:p>
            <a:pPr marL="12700">
              <a:lnSpc>
                <a:spcPct val="100000"/>
              </a:lnSpc>
              <a:spcBef>
                <a:spcPts val="180"/>
              </a:spcBef>
            </a:pPr>
            <a:r>
              <a:rPr sz="2200" spc="65" dirty="0">
                <a:solidFill>
                  <a:srgbClr val="04607A"/>
                </a:solidFill>
                <a:latin typeface="Times New Roman"/>
                <a:cs typeface="Times New Roman"/>
              </a:rPr>
              <a:t>and</a:t>
            </a:r>
            <a:r>
              <a:rPr sz="2200" dirty="0">
                <a:solidFill>
                  <a:srgbClr val="04607A"/>
                </a:solidFill>
                <a:latin typeface="Times New Roman"/>
                <a:cs typeface="Times New Roman"/>
              </a:rPr>
              <a:t> fallows</a:t>
            </a:r>
            <a:r>
              <a:rPr sz="2200" spc="-30" dirty="0">
                <a:solidFill>
                  <a:srgbClr val="04607A"/>
                </a:solidFill>
                <a:latin typeface="Times New Roman"/>
                <a:cs typeface="Times New Roman"/>
              </a:rPr>
              <a:t> </a:t>
            </a:r>
            <a:r>
              <a:rPr sz="2200" dirty="0">
                <a:solidFill>
                  <a:srgbClr val="04607A"/>
                </a:solidFill>
                <a:latin typeface="Times New Roman"/>
                <a:cs typeface="Times New Roman"/>
              </a:rPr>
              <a:t>on</a:t>
            </a:r>
            <a:r>
              <a:rPr sz="2200" spc="5" dirty="0">
                <a:solidFill>
                  <a:srgbClr val="04607A"/>
                </a:solidFill>
                <a:latin typeface="Times New Roman"/>
                <a:cs typeface="Times New Roman"/>
              </a:rPr>
              <a:t> </a:t>
            </a:r>
            <a:r>
              <a:rPr sz="2200" dirty="0">
                <a:solidFill>
                  <a:srgbClr val="04607A"/>
                </a:solidFill>
                <a:latin typeface="Times New Roman"/>
                <a:cs typeface="Times New Roman"/>
              </a:rPr>
              <a:t>a</a:t>
            </a:r>
            <a:r>
              <a:rPr sz="2200" spc="-5" dirty="0">
                <a:solidFill>
                  <a:srgbClr val="04607A"/>
                </a:solidFill>
                <a:latin typeface="Times New Roman"/>
                <a:cs typeface="Times New Roman"/>
              </a:rPr>
              <a:t> </a:t>
            </a:r>
            <a:r>
              <a:rPr sz="2200" dirty="0">
                <a:solidFill>
                  <a:srgbClr val="04607A"/>
                </a:solidFill>
                <a:latin typeface="Times New Roman"/>
                <a:cs typeface="Times New Roman"/>
              </a:rPr>
              <a:t>given</a:t>
            </a:r>
            <a:r>
              <a:rPr sz="2200" spc="-15" dirty="0">
                <a:solidFill>
                  <a:srgbClr val="04607A"/>
                </a:solidFill>
                <a:latin typeface="Times New Roman"/>
                <a:cs typeface="Times New Roman"/>
              </a:rPr>
              <a:t> </a:t>
            </a:r>
            <a:r>
              <a:rPr sz="2200" spc="40" dirty="0">
                <a:solidFill>
                  <a:srgbClr val="04607A"/>
                </a:solidFill>
                <a:latin typeface="Times New Roman"/>
                <a:cs typeface="Times New Roman"/>
              </a:rPr>
              <a:t>area</a:t>
            </a:r>
            <a:endParaRPr sz="2200">
              <a:latin typeface="Times New Roman"/>
              <a:cs typeface="Times New Roman"/>
            </a:endParaRPr>
          </a:p>
          <a:p>
            <a:pPr>
              <a:lnSpc>
                <a:spcPct val="100000"/>
              </a:lnSpc>
            </a:pPr>
            <a:endParaRPr sz="2200">
              <a:latin typeface="Times New Roman"/>
              <a:cs typeface="Times New Roman"/>
            </a:endParaRPr>
          </a:p>
          <a:p>
            <a:pPr>
              <a:lnSpc>
                <a:spcPct val="100000"/>
              </a:lnSpc>
              <a:spcBef>
                <a:spcPts val="1730"/>
              </a:spcBef>
            </a:pPr>
            <a:endParaRPr sz="2200">
              <a:latin typeface="Times New Roman"/>
              <a:cs typeface="Times New Roman"/>
            </a:endParaRPr>
          </a:p>
          <a:p>
            <a:pPr marL="1094740" indent="-457200">
              <a:lnSpc>
                <a:spcPct val="100000"/>
              </a:lnSpc>
              <a:buClr>
                <a:srgbClr val="0AD0D9"/>
              </a:buClr>
              <a:buSzPct val="94642"/>
              <a:buAutoNum type="arabicPeriod"/>
              <a:tabLst>
                <a:tab pos="1094740" algn="l"/>
              </a:tabLst>
            </a:pPr>
            <a:r>
              <a:rPr sz="2800" spc="-10" dirty="0">
                <a:solidFill>
                  <a:srgbClr val="001F5F"/>
                </a:solidFill>
                <a:latin typeface="Times New Roman"/>
                <a:cs typeface="Times New Roman"/>
              </a:rPr>
              <a:t>Monocropping</a:t>
            </a:r>
            <a:endParaRPr sz="2800">
              <a:latin typeface="Times New Roman"/>
              <a:cs typeface="Times New Roman"/>
            </a:endParaRPr>
          </a:p>
          <a:p>
            <a:pPr marL="988060" lvl="1" indent="-350520">
              <a:lnSpc>
                <a:spcPct val="100000"/>
              </a:lnSpc>
              <a:spcBef>
                <a:spcPts val="600"/>
              </a:spcBef>
              <a:buClr>
                <a:srgbClr val="0AD0D9"/>
              </a:buClr>
              <a:buSzPct val="93750"/>
              <a:buFont typeface="Segoe UI Symbol"/>
              <a:buChar char="⚫"/>
              <a:tabLst>
                <a:tab pos="988060" algn="l"/>
              </a:tabLst>
            </a:pPr>
            <a:r>
              <a:rPr sz="2400" spc="50" dirty="0">
                <a:latin typeface="Times New Roman"/>
                <a:cs typeface="Times New Roman"/>
              </a:rPr>
              <a:t>a</a:t>
            </a:r>
            <a:r>
              <a:rPr sz="2400" spc="20" dirty="0">
                <a:latin typeface="Times New Roman"/>
                <a:cs typeface="Times New Roman"/>
              </a:rPr>
              <a:t> </a:t>
            </a:r>
            <a:r>
              <a:rPr sz="2400" dirty="0">
                <a:latin typeface="Times New Roman"/>
                <a:cs typeface="Times New Roman"/>
              </a:rPr>
              <a:t>method</a:t>
            </a:r>
            <a:r>
              <a:rPr sz="2400" spc="35" dirty="0">
                <a:latin typeface="Times New Roman"/>
                <a:cs typeface="Times New Roman"/>
              </a:rPr>
              <a:t> </a:t>
            </a:r>
            <a:r>
              <a:rPr sz="2400" dirty="0">
                <a:latin typeface="Times New Roman"/>
                <a:cs typeface="Times New Roman"/>
              </a:rPr>
              <a:t>of</a:t>
            </a:r>
            <a:r>
              <a:rPr sz="2400" spc="235" dirty="0">
                <a:latin typeface="Times New Roman"/>
                <a:cs typeface="Times New Roman"/>
              </a:rPr>
              <a:t> </a:t>
            </a:r>
            <a:r>
              <a:rPr sz="2400" spc="50" dirty="0">
                <a:latin typeface="Times New Roman"/>
                <a:cs typeface="Times New Roman"/>
              </a:rPr>
              <a:t>crop</a:t>
            </a:r>
            <a:r>
              <a:rPr sz="2400" spc="20" dirty="0">
                <a:latin typeface="Times New Roman"/>
                <a:cs typeface="Times New Roman"/>
              </a:rPr>
              <a:t> </a:t>
            </a:r>
            <a:r>
              <a:rPr sz="2400" spc="50" dirty="0">
                <a:latin typeface="Times New Roman"/>
                <a:cs typeface="Times New Roman"/>
              </a:rPr>
              <a:t>production</a:t>
            </a:r>
            <a:r>
              <a:rPr sz="2400" spc="5" dirty="0">
                <a:latin typeface="Times New Roman"/>
                <a:cs typeface="Times New Roman"/>
              </a:rPr>
              <a:t> </a:t>
            </a:r>
            <a:r>
              <a:rPr sz="2400" spc="55" dirty="0">
                <a:latin typeface="Times New Roman"/>
                <a:cs typeface="Times New Roman"/>
              </a:rPr>
              <a:t>in</a:t>
            </a:r>
            <a:r>
              <a:rPr sz="2400" spc="35" dirty="0">
                <a:latin typeface="Times New Roman"/>
                <a:cs typeface="Times New Roman"/>
              </a:rPr>
              <a:t> </a:t>
            </a:r>
            <a:r>
              <a:rPr sz="2400" dirty="0">
                <a:latin typeface="Times New Roman"/>
                <a:cs typeface="Times New Roman"/>
              </a:rPr>
              <a:t>which</a:t>
            </a:r>
            <a:r>
              <a:rPr sz="2400" spc="30" dirty="0">
                <a:latin typeface="Times New Roman"/>
                <a:cs typeface="Times New Roman"/>
              </a:rPr>
              <a:t> </a:t>
            </a:r>
            <a:r>
              <a:rPr sz="2400" dirty="0">
                <a:latin typeface="Times New Roman"/>
                <a:cs typeface="Times New Roman"/>
              </a:rPr>
              <a:t>only</a:t>
            </a:r>
            <a:r>
              <a:rPr sz="2400" spc="25" dirty="0">
                <a:latin typeface="Times New Roman"/>
                <a:cs typeface="Times New Roman"/>
              </a:rPr>
              <a:t> </a:t>
            </a:r>
            <a:r>
              <a:rPr sz="2400" dirty="0">
                <a:latin typeface="Times New Roman"/>
                <a:cs typeface="Times New Roman"/>
              </a:rPr>
              <a:t>one</a:t>
            </a:r>
            <a:r>
              <a:rPr sz="2400" spc="20" dirty="0">
                <a:latin typeface="Times New Roman"/>
                <a:cs typeface="Times New Roman"/>
              </a:rPr>
              <a:t> </a:t>
            </a:r>
            <a:r>
              <a:rPr sz="2400" spc="50" dirty="0">
                <a:latin typeface="Times New Roman"/>
                <a:cs typeface="Times New Roman"/>
              </a:rPr>
              <a:t>crop</a:t>
            </a:r>
            <a:r>
              <a:rPr sz="2400" spc="20" dirty="0">
                <a:latin typeface="Times New Roman"/>
                <a:cs typeface="Times New Roman"/>
              </a:rPr>
              <a:t> </a:t>
            </a:r>
            <a:r>
              <a:rPr sz="2400" spc="-25" dirty="0">
                <a:latin typeface="Times New Roman"/>
                <a:cs typeface="Times New Roman"/>
              </a:rPr>
              <a:t>is</a:t>
            </a:r>
            <a:endParaRPr sz="2400">
              <a:latin typeface="Times New Roman"/>
              <a:cs typeface="Times New Roman"/>
            </a:endParaRPr>
          </a:p>
          <a:p>
            <a:pPr marL="911860">
              <a:lnSpc>
                <a:spcPct val="100000"/>
              </a:lnSpc>
            </a:pPr>
            <a:r>
              <a:rPr sz="2400" spc="55" dirty="0">
                <a:latin typeface="Times New Roman"/>
                <a:cs typeface="Times New Roman"/>
              </a:rPr>
              <a:t>grown</a:t>
            </a:r>
            <a:r>
              <a:rPr sz="2400" spc="100" dirty="0">
                <a:latin typeface="Times New Roman"/>
                <a:cs typeface="Times New Roman"/>
              </a:rPr>
              <a:t> </a:t>
            </a:r>
            <a:r>
              <a:rPr sz="2400" dirty="0">
                <a:latin typeface="Times New Roman"/>
                <a:cs typeface="Times New Roman"/>
              </a:rPr>
              <a:t>annually</a:t>
            </a:r>
            <a:r>
              <a:rPr sz="2400" spc="95" dirty="0">
                <a:latin typeface="Times New Roman"/>
                <a:cs typeface="Times New Roman"/>
              </a:rPr>
              <a:t> </a:t>
            </a:r>
            <a:r>
              <a:rPr sz="2400" spc="50" dirty="0">
                <a:latin typeface="Times New Roman"/>
                <a:cs typeface="Times New Roman"/>
              </a:rPr>
              <a:t>in</a:t>
            </a:r>
            <a:r>
              <a:rPr sz="2400" spc="85" dirty="0">
                <a:latin typeface="Times New Roman"/>
                <a:cs typeface="Times New Roman"/>
              </a:rPr>
              <a:t> </a:t>
            </a:r>
            <a:r>
              <a:rPr sz="2400" dirty="0">
                <a:latin typeface="Times New Roman"/>
                <a:cs typeface="Times New Roman"/>
              </a:rPr>
              <a:t>the</a:t>
            </a:r>
            <a:r>
              <a:rPr sz="2400" spc="95" dirty="0">
                <a:latin typeface="Times New Roman"/>
                <a:cs typeface="Times New Roman"/>
              </a:rPr>
              <a:t> </a:t>
            </a:r>
            <a:r>
              <a:rPr sz="2400" dirty="0">
                <a:latin typeface="Times New Roman"/>
                <a:cs typeface="Times New Roman"/>
              </a:rPr>
              <a:t>same</a:t>
            </a:r>
            <a:r>
              <a:rPr sz="2400" spc="90" dirty="0">
                <a:latin typeface="Times New Roman"/>
                <a:cs typeface="Times New Roman"/>
              </a:rPr>
              <a:t> </a:t>
            </a:r>
            <a:r>
              <a:rPr sz="2400" dirty="0">
                <a:latin typeface="Times New Roman"/>
                <a:cs typeface="Times New Roman"/>
              </a:rPr>
              <a:t>parcel</a:t>
            </a:r>
            <a:r>
              <a:rPr sz="2400" spc="55" dirty="0">
                <a:latin typeface="Times New Roman"/>
                <a:cs typeface="Times New Roman"/>
              </a:rPr>
              <a:t> </a:t>
            </a:r>
            <a:r>
              <a:rPr sz="2400" dirty="0">
                <a:latin typeface="Times New Roman"/>
                <a:cs typeface="Times New Roman"/>
              </a:rPr>
              <a:t>of</a:t>
            </a:r>
            <a:r>
              <a:rPr sz="2400" spc="330" dirty="0">
                <a:latin typeface="Times New Roman"/>
                <a:cs typeface="Times New Roman"/>
              </a:rPr>
              <a:t> </a:t>
            </a:r>
            <a:r>
              <a:rPr sz="2400" spc="30" dirty="0">
                <a:latin typeface="Times New Roman"/>
                <a:cs typeface="Times New Roman"/>
              </a:rPr>
              <a:t>land</a:t>
            </a:r>
            <a:endParaRPr sz="2400">
              <a:latin typeface="Times New Roman"/>
              <a:cs typeface="Times New Roman"/>
            </a:endParaRPr>
          </a:p>
          <a:p>
            <a:pPr>
              <a:lnSpc>
                <a:spcPct val="100000"/>
              </a:lnSpc>
              <a:spcBef>
                <a:spcPts val="1345"/>
              </a:spcBef>
            </a:pPr>
            <a:endParaRPr sz="2400">
              <a:latin typeface="Times New Roman"/>
              <a:cs typeface="Times New Roman"/>
            </a:endParaRPr>
          </a:p>
          <a:p>
            <a:pPr marL="1007110" indent="-369570">
              <a:lnSpc>
                <a:spcPct val="100000"/>
              </a:lnSpc>
              <a:buAutoNum type="arabicPeriod" startAt="2"/>
              <a:tabLst>
                <a:tab pos="1007110" algn="l"/>
              </a:tabLst>
            </a:pPr>
            <a:r>
              <a:rPr sz="2800" dirty="0">
                <a:solidFill>
                  <a:srgbClr val="001F5F"/>
                </a:solidFill>
                <a:latin typeface="Times New Roman"/>
                <a:cs typeface="Times New Roman"/>
              </a:rPr>
              <a:t>Multiple</a:t>
            </a:r>
            <a:r>
              <a:rPr sz="2800" spc="114" dirty="0">
                <a:solidFill>
                  <a:srgbClr val="001F5F"/>
                </a:solidFill>
                <a:latin typeface="Times New Roman"/>
                <a:cs typeface="Times New Roman"/>
              </a:rPr>
              <a:t> </a:t>
            </a:r>
            <a:r>
              <a:rPr sz="2800" spc="-10" dirty="0">
                <a:solidFill>
                  <a:srgbClr val="001F5F"/>
                </a:solidFill>
                <a:latin typeface="Times New Roman"/>
                <a:cs typeface="Times New Roman"/>
              </a:rPr>
              <a:t>Cropping</a:t>
            </a:r>
            <a:endParaRPr sz="2800">
              <a:latin typeface="Times New Roman"/>
              <a:cs typeface="Times New Roman"/>
            </a:endParaRPr>
          </a:p>
          <a:p>
            <a:pPr marL="911860" marR="309245" lvl="1" indent="-274320">
              <a:lnSpc>
                <a:spcPct val="100000"/>
              </a:lnSpc>
              <a:spcBef>
                <a:spcPts val="600"/>
              </a:spcBef>
              <a:buChar char="⚫"/>
              <a:tabLst>
                <a:tab pos="911860" algn="l"/>
                <a:tab pos="988060" algn="l"/>
              </a:tabLst>
            </a:pPr>
            <a:r>
              <a:rPr sz="2250" dirty="0">
                <a:solidFill>
                  <a:srgbClr val="0AD0D9"/>
                </a:solidFill>
                <a:latin typeface="Segoe UI Symbol"/>
                <a:cs typeface="Segoe UI Symbol"/>
              </a:rPr>
              <a:t>	</a:t>
            </a:r>
            <a:r>
              <a:rPr sz="2400" dirty="0">
                <a:latin typeface="Times New Roman"/>
                <a:cs typeface="Times New Roman"/>
              </a:rPr>
              <a:t>growing</a:t>
            </a:r>
            <a:r>
              <a:rPr sz="2400" spc="70" dirty="0">
                <a:latin typeface="Times New Roman"/>
                <a:cs typeface="Times New Roman"/>
              </a:rPr>
              <a:t> </a:t>
            </a:r>
            <a:r>
              <a:rPr sz="2400" dirty="0">
                <a:latin typeface="Times New Roman"/>
                <a:cs typeface="Times New Roman"/>
              </a:rPr>
              <a:t>of</a:t>
            </a:r>
            <a:r>
              <a:rPr sz="2400" spc="260" dirty="0">
                <a:latin typeface="Times New Roman"/>
                <a:cs typeface="Times New Roman"/>
              </a:rPr>
              <a:t> </a:t>
            </a:r>
            <a:r>
              <a:rPr sz="2400" dirty="0">
                <a:latin typeface="Times New Roman"/>
                <a:cs typeface="Times New Roman"/>
              </a:rPr>
              <a:t>more</a:t>
            </a:r>
            <a:r>
              <a:rPr sz="2400" spc="65" dirty="0">
                <a:latin typeface="Times New Roman"/>
                <a:cs typeface="Times New Roman"/>
              </a:rPr>
              <a:t> </a:t>
            </a:r>
            <a:r>
              <a:rPr sz="2400" spc="75" dirty="0">
                <a:latin typeface="Times New Roman"/>
                <a:cs typeface="Times New Roman"/>
              </a:rPr>
              <a:t>than</a:t>
            </a:r>
            <a:r>
              <a:rPr sz="2400" spc="65" dirty="0">
                <a:latin typeface="Times New Roman"/>
                <a:cs typeface="Times New Roman"/>
              </a:rPr>
              <a:t> </a:t>
            </a:r>
            <a:r>
              <a:rPr sz="2400" dirty="0">
                <a:latin typeface="Times New Roman"/>
                <a:cs typeface="Times New Roman"/>
              </a:rPr>
              <a:t>one</a:t>
            </a:r>
            <a:r>
              <a:rPr sz="2400" spc="40" dirty="0">
                <a:latin typeface="Times New Roman"/>
                <a:cs typeface="Times New Roman"/>
              </a:rPr>
              <a:t> </a:t>
            </a:r>
            <a:r>
              <a:rPr sz="2400" spc="55" dirty="0">
                <a:latin typeface="Times New Roman"/>
                <a:cs typeface="Times New Roman"/>
              </a:rPr>
              <a:t>crop</a:t>
            </a:r>
            <a:r>
              <a:rPr sz="2400" spc="35" dirty="0">
                <a:latin typeface="Times New Roman"/>
                <a:cs typeface="Times New Roman"/>
              </a:rPr>
              <a:t> </a:t>
            </a:r>
            <a:r>
              <a:rPr sz="2400" dirty="0">
                <a:latin typeface="Times New Roman"/>
                <a:cs typeface="Times New Roman"/>
              </a:rPr>
              <a:t>on</a:t>
            </a:r>
            <a:r>
              <a:rPr sz="2400" spc="50" dirty="0">
                <a:latin typeface="Times New Roman"/>
                <a:cs typeface="Times New Roman"/>
              </a:rPr>
              <a:t> </a:t>
            </a:r>
            <a:r>
              <a:rPr sz="2400" dirty="0">
                <a:latin typeface="Times New Roman"/>
                <a:cs typeface="Times New Roman"/>
              </a:rPr>
              <a:t>the</a:t>
            </a:r>
            <a:r>
              <a:rPr sz="2400" spc="60" dirty="0">
                <a:latin typeface="Times New Roman"/>
                <a:cs typeface="Times New Roman"/>
              </a:rPr>
              <a:t> </a:t>
            </a:r>
            <a:r>
              <a:rPr sz="2400" dirty="0">
                <a:latin typeface="Times New Roman"/>
                <a:cs typeface="Times New Roman"/>
              </a:rPr>
              <a:t>same</a:t>
            </a:r>
            <a:r>
              <a:rPr sz="2400" spc="55" dirty="0">
                <a:latin typeface="Times New Roman"/>
                <a:cs typeface="Times New Roman"/>
              </a:rPr>
              <a:t> </a:t>
            </a:r>
            <a:r>
              <a:rPr sz="2400" spc="50" dirty="0">
                <a:latin typeface="Times New Roman"/>
                <a:cs typeface="Times New Roman"/>
              </a:rPr>
              <a:t>land</a:t>
            </a:r>
            <a:r>
              <a:rPr sz="2400" spc="35" dirty="0">
                <a:latin typeface="Times New Roman"/>
                <a:cs typeface="Times New Roman"/>
              </a:rPr>
              <a:t> </a:t>
            </a:r>
            <a:r>
              <a:rPr sz="2400" spc="55" dirty="0">
                <a:latin typeface="Times New Roman"/>
                <a:cs typeface="Times New Roman"/>
              </a:rPr>
              <a:t>in</a:t>
            </a:r>
            <a:r>
              <a:rPr sz="2400" spc="50" dirty="0">
                <a:latin typeface="Times New Roman"/>
                <a:cs typeface="Times New Roman"/>
              </a:rPr>
              <a:t> </a:t>
            </a:r>
            <a:r>
              <a:rPr sz="2400" spc="-25" dirty="0">
                <a:latin typeface="Times New Roman"/>
                <a:cs typeface="Times New Roman"/>
              </a:rPr>
              <a:t>one </a:t>
            </a:r>
            <a:r>
              <a:rPr sz="2400" spc="-20" dirty="0">
                <a:latin typeface="Times New Roman"/>
                <a:cs typeface="Times New Roman"/>
              </a:rPr>
              <a:t>year</a:t>
            </a:r>
            <a:endParaRPr sz="2400">
              <a:latin typeface="Times New Roman"/>
              <a:cs typeface="Times New Roman"/>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30" y="0"/>
            <a:ext cx="9145905" cy="6858000"/>
            <a:chOff x="-830" y="0"/>
            <a:chExt cx="9145905" cy="6858000"/>
          </a:xfrm>
        </p:grpSpPr>
        <p:pic>
          <p:nvPicPr>
            <p:cNvPr id="3" name="object 3"/>
            <p:cNvPicPr/>
            <p:nvPr/>
          </p:nvPicPr>
          <p:blipFill>
            <a:blip r:embed="rId2" cstate="print"/>
            <a:stretch>
              <a:fillRect/>
            </a:stretch>
          </p:blipFill>
          <p:spPr>
            <a:xfrm>
              <a:off x="325120" y="231140"/>
              <a:ext cx="4145534" cy="3523233"/>
            </a:xfrm>
            <a:prstGeom prst="rect">
              <a:avLst/>
            </a:prstGeom>
          </p:spPr>
        </p:pic>
        <p:pic>
          <p:nvPicPr>
            <p:cNvPr id="4" name="object 4"/>
            <p:cNvPicPr/>
            <p:nvPr/>
          </p:nvPicPr>
          <p:blipFill>
            <a:blip r:embed="rId3" cstate="print"/>
            <a:stretch>
              <a:fillRect/>
            </a:stretch>
          </p:blipFill>
          <p:spPr>
            <a:xfrm>
              <a:off x="388620" y="294640"/>
              <a:ext cx="3964940" cy="3342639"/>
            </a:xfrm>
            <a:prstGeom prst="rect">
              <a:avLst/>
            </a:prstGeom>
          </p:spPr>
        </p:pic>
        <p:sp>
          <p:nvSpPr>
            <p:cNvPr id="5" name="object 5"/>
            <p:cNvSpPr/>
            <p:nvPr/>
          </p:nvSpPr>
          <p:spPr>
            <a:xfrm>
              <a:off x="369570" y="275590"/>
              <a:ext cx="4003040" cy="3380740"/>
            </a:xfrm>
            <a:custGeom>
              <a:avLst/>
              <a:gdLst/>
              <a:ahLst/>
              <a:cxnLst/>
              <a:rect l="l" t="t" r="r" b="b"/>
              <a:pathLst>
                <a:path w="4003040" h="3380740">
                  <a:moveTo>
                    <a:pt x="0" y="3380739"/>
                  </a:moveTo>
                  <a:lnTo>
                    <a:pt x="4003040" y="3380739"/>
                  </a:lnTo>
                  <a:lnTo>
                    <a:pt x="4003040" y="0"/>
                  </a:lnTo>
                  <a:lnTo>
                    <a:pt x="0" y="0"/>
                  </a:lnTo>
                  <a:lnTo>
                    <a:pt x="0" y="3380739"/>
                  </a:lnTo>
                  <a:close/>
                </a:path>
              </a:pathLst>
            </a:custGeom>
            <a:ln w="38100">
              <a:solidFill>
                <a:srgbClr val="000000"/>
              </a:solidFill>
            </a:ln>
          </p:spPr>
          <p:txBody>
            <a:bodyPr wrap="square" lIns="0" tIns="0" rIns="0" bIns="0" rtlCol="0"/>
            <a:lstStyle/>
            <a:p>
              <a:endParaRPr/>
            </a:p>
          </p:txBody>
        </p:sp>
        <p:pic>
          <p:nvPicPr>
            <p:cNvPr id="6" name="object 6"/>
            <p:cNvPicPr/>
            <p:nvPr/>
          </p:nvPicPr>
          <p:blipFill>
            <a:blip r:embed="rId4" cstate="print"/>
            <a:stretch>
              <a:fillRect/>
            </a:stretch>
          </p:blipFill>
          <p:spPr>
            <a:xfrm>
              <a:off x="4556760" y="1955800"/>
              <a:ext cx="4330953" cy="4722114"/>
            </a:xfrm>
            <a:prstGeom prst="rect">
              <a:avLst/>
            </a:prstGeom>
          </p:spPr>
        </p:pic>
        <p:sp>
          <p:nvSpPr>
            <p:cNvPr id="7" name="object 7"/>
            <p:cNvSpPr/>
            <p:nvPr/>
          </p:nvSpPr>
          <p:spPr>
            <a:xfrm>
              <a:off x="4470400" y="1869439"/>
              <a:ext cx="4505960" cy="4897120"/>
            </a:xfrm>
            <a:custGeom>
              <a:avLst/>
              <a:gdLst/>
              <a:ahLst/>
              <a:cxnLst/>
              <a:rect l="l" t="t" r="r" b="b"/>
              <a:pathLst>
                <a:path w="4505959" h="4897120">
                  <a:moveTo>
                    <a:pt x="4434840" y="71120"/>
                  </a:moveTo>
                  <a:lnTo>
                    <a:pt x="4417060" y="71120"/>
                  </a:lnTo>
                  <a:lnTo>
                    <a:pt x="4417060" y="88900"/>
                  </a:lnTo>
                  <a:lnTo>
                    <a:pt x="4417060" y="4808220"/>
                  </a:lnTo>
                  <a:lnTo>
                    <a:pt x="88900" y="4808220"/>
                  </a:lnTo>
                  <a:lnTo>
                    <a:pt x="88900" y="88900"/>
                  </a:lnTo>
                  <a:lnTo>
                    <a:pt x="4417060" y="88900"/>
                  </a:lnTo>
                  <a:lnTo>
                    <a:pt x="4417060" y="71120"/>
                  </a:lnTo>
                  <a:lnTo>
                    <a:pt x="71120" y="71120"/>
                  </a:lnTo>
                  <a:lnTo>
                    <a:pt x="71120" y="88900"/>
                  </a:lnTo>
                  <a:lnTo>
                    <a:pt x="71120" y="4808220"/>
                  </a:lnTo>
                  <a:lnTo>
                    <a:pt x="71120" y="4826000"/>
                  </a:lnTo>
                  <a:lnTo>
                    <a:pt x="4434840" y="4826000"/>
                  </a:lnTo>
                  <a:lnTo>
                    <a:pt x="4434840" y="4808232"/>
                  </a:lnTo>
                  <a:lnTo>
                    <a:pt x="4434840" y="88900"/>
                  </a:lnTo>
                  <a:lnTo>
                    <a:pt x="4434840" y="71120"/>
                  </a:lnTo>
                  <a:close/>
                </a:path>
                <a:path w="4505959" h="4897120">
                  <a:moveTo>
                    <a:pt x="4505960" y="0"/>
                  </a:moveTo>
                  <a:lnTo>
                    <a:pt x="4452620" y="0"/>
                  </a:lnTo>
                  <a:lnTo>
                    <a:pt x="4452620" y="53340"/>
                  </a:lnTo>
                  <a:lnTo>
                    <a:pt x="4452620" y="4843780"/>
                  </a:lnTo>
                  <a:lnTo>
                    <a:pt x="53340" y="4843780"/>
                  </a:lnTo>
                  <a:lnTo>
                    <a:pt x="53340" y="53340"/>
                  </a:lnTo>
                  <a:lnTo>
                    <a:pt x="4452620" y="53340"/>
                  </a:lnTo>
                  <a:lnTo>
                    <a:pt x="4452620" y="0"/>
                  </a:lnTo>
                  <a:lnTo>
                    <a:pt x="0" y="0"/>
                  </a:lnTo>
                  <a:lnTo>
                    <a:pt x="0" y="53340"/>
                  </a:lnTo>
                  <a:lnTo>
                    <a:pt x="0" y="4843780"/>
                  </a:lnTo>
                  <a:lnTo>
                    <a:pt x="0" y="4897120"/>
                  </a:lnTo>
                  <a:lnTo>
                    <a:pt x="4505960" y="4897120"/>
                  </a:lnTo>
                  <a:lnTo>
                    <a:pt x="4505960" y="4843792"/>
                  </a:lnTo>
                  <a:lnTo>
                    <a:pt x="4505960" y="53340"/>
                  </a:lnTo>
                  <a:lnTo>
                    <a:pt x="4505960" y="0"/>
                  </a:lnTo>
                  <a:close/>
                </a:path>
              </a:pathLst>
            </a:custGeom>
            <a:solidFill>
              <a:srgbClr val="000000"/>
            </a:solidFill>
          </p:spPr>
          <p:txBody>
            <a:bodyPr wrap="square" lIns="0" tIns="0" rIns="0" bIns="0" rtlCol="0"/>
            <a:lstStyle/>
            <a:p>
              <a:endParaRPr/>
            </a:p>
          </p:txBody>
        </p:sp>
        <p:pic>
          <p:nvPicPr>
            <p:cNvPr id="8" name="object 8"/>
            <p:cNvPicPr/>
            <p:nvPr/>
          </p:nvPicPr>
          <p:blipFill>
            <a:blip r:embed="rId5" cstate="print"/>
            <a:stretch>
              <a:fillRect/>
            </a:stretch>
          </p:blipFill>
          <p:spPr>
            <a:xfrm>
              <a:off x="350520" y="3685540"/>
              <a:ext cx="4029710" cy="3172460"/>
            </a:xfrm>
            <a:prstGeom prst="rect">
              <a:avLst/>
            </a:prstGeom>
          </p:spPr>
        </p:pic>
        <p:pic>
          <p:nvPicPr>
            <p:cNvPr id="9" name="object 9"/>
            <p:cNvPicPr/>
            <p:nvPr/>
          </p:nvPicPr>
          <p:blipFill>
            <a:blip r:embed="rId6" cstate="print"/>
            <a:stretch>
              <a:fillRect/>
            </a:stretch>
          </p:blipFill>
          <p:spPr>
            <a:xfrm>
              <a:off x="695959" y="4030979"/>
              <a:ext cx="3350260" cy="2646680"/>
            </a:xfrm>
            <a:prstGeom prst="rect">
              <a:avLst/>
            </a:prstGeom>
          </p:spPr>
        </p:pic>
        <p:sp>
          <p:nvSpPr>
            <p:cNvPr id="10" name="object 10"/>
            <p:cNvSpPr/>
            <p:nvPr/>
          </p:nvSpPr>
          <p:spPr>
            <a:xfrm>
              <a:off x="651509" y="3986529"/>
              <a:ext cx="3439795" cy="2736215"/>
            </a:xfrm>
            <a:custGeom>
              <a:avLst/>
              <a:gdLst/>
              <a:ahLst/>
              <a:cxnLst/>
              <a:rect l="l" t="t" r="r" b="b"/>
              <a:pathLst>
                <a:path w="3439795" h="2736215">
                  <a:moveTo>
                    <a:pt x="484606" y="0"/>
                  </a:moveTo>
                  <a:lnTo>
                    <a:pt x="3439287" y="0"/>
                  </a:lnTo>
                  <a:lnTo>
                    <a:pt x="3439287" y="2251456"/>
                  </a:lnTo>
                  <a:lnTo>
                    <a:pt x="3436747" y="2300097"/>
                  </a:lnTo>
                  <a:lnTo>
                    <a:pt x="3429380" y="2348026"/>
                  </a:lnTo>
                  <a:lnTo>
                    <a:pt x="3417569" y="2394699"/>
                  </a:lnTo>
                  <a:lnTo>
                    <a:pt x="3401314" y="2439441"/>
                  </a:lnTo>
                  <a:lnTo>
                    <a:pt x="3380740" y="2482011"/>
                  </a:lnTo>
                  <a:lnTo>
                    <a:pt x="3356229" y="2521699"/>
                  </a:lnTo>
                  <a:lnTo>
                    <a:pt x="3328416" y="2559177"/>
                  </a:lnTo>
                  <a:lnTo>
                    <a:pt x="3296792" y="2593809"/>
                  </a:lnTo>
                  <a:lnTo>
                    <a:pt x="3262376" y="2624747"/>
                  </a:lnTo>
                  <a:lnTo>
                    <a:pt x="3225418" y="2652636"/>
                  </a:lnTo>
                  <a:lnTo>
                    <a:pt x="3185160" y="2677096"/>
                  </a:lnTo>
                  <a:lnTo>
                    <a:pt x="3142741" y="2697683"/>
                  </a:lnTo>
                  <a:lnTo>
                    <a:pt x="3098038" y="2713901"/>
                  </a:lnTo>
                  <a:lnTo>
                    <a:pt x="3051682" y="2725686"/>
                  </a:lnTo>
                  <a:lnTo>
                    <a:pt x="3003804" y="2733103"/>
                  </a:lnTo>
                  <a:lnTo>
                    <a:pt x="2955163" y="2735656"/>
                  </a:lnTo>
                  <a:lnTo>
                    <a:pt x="0" y="2735656"/>
                  </a:lnTo>
                  <a:lnTo>
                    <a:pt x="0" y="484632"/>
                  </a:lnTo>
                  <a:lnTo>
                    <a:pt x="2565" y="435991"/>
                  </a:lnTo>
                  <a:lnTo>
                    <a:pt x="9969" y="387985"/>
                  </a:lnTo>
                  <a:lnTo>
                    <a:pt x="21742" y="341376"/>
                  </a:lnTo>
                  <a:lnTo>
                    <a:pt x="37973" y="296672"/>
                  </a:lnTo>
                  <a:lnTo>
                    <a:pt x="58559" y="254127"/>
                  </a:lnTo>
                  <a:lnTo>
                    <a:pt x="83032" y="213995"/>
                  </a:lnTo>
                  <a:lnTo>
                    <a:pt x="110998" y="176784"/>
                  </a:lnTo>
                  <a:lnTo>
                    <a:pt x="142367" y="142367"/>
                  </a:lnTo>
                  <a:lnTo>
                    <a:pt x="176784" y="110998"/>
                  </a:lnTo>
                  <a:lnTo>
                    <a:pt x="213931" y="83058"/>
                  </a:lnTo>
                  <a:lnTo>
                    <a:pt x="254139" y="58547"/>
                  </a:lnTo>
                  <a:lnTo>
                    <a:pt x="296608" y="37973"/>
                  </a:lnTo>
                  <a:lnTo>
                    <a:pt x="341363" y="21717"/>
                  </a:lnTo>
                  <a:lnTo>
                    <a:pt x="388023" y="9906"/>
                  </a:lnTo>
                  <a:lnTo>
                    <a:pt x="435952" y="2540"/>
                  </a:lnTo>
                  <a:lnTo>
                    <a:pt x="484606" y="0"/>
                  </a:lnTo>
                  <a:close/>
                </a:path>
              </a:pathLst>
            </a:custGeom>
            <a:ln w="88900">
              <a:solidFill>
                <a:srgbClr val="FFFFFF"/>
              </a:solidFill>
            </a:ln>
          </p:spPr>
          <p:txBody>
            <a:bodyPr wrap="square" lIns="0" tIns="0" rIns="0" bIns="0" rtlCol="0"/>
            <a:lstStyle/>
            <a:p>
              <a:endParaRPr/>
            </a:p>
          </p:txBody>
        </p:sp>
      </p:gr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2587" y="773747"/>
            <a:ext cx="4757420" cy="513715"/>
          </a:xfrm>
          <a:prstGeom prst="rect">
            <a:avLst/>
          </a:prstGeom>
        </p:spPr>
        <p:txBody>
          <a:bodyPr vert="horz" wrap="square" lIns="0" tIns="12700" rIns="0" bIns="0" rtlCol="0">
            <a:spAutoFit/>
          </a:bodyPr>
          <a:lstStyle/>
          <a:p>
            <a:pPr marL="12700">
              <a:lnSpc>
                <a:spcPct val="100000"/>
              </a:lnSpc>
              <a:spcBef>
                <a:spcPts val="100"/>
              </a:spcBef>
            </a:pPr>
            <a:r>
              <a:rPr sz="3200" spc="-50" dirty="0"/>
              <a:t>Types</a:t>
            </a:r>
            <a:r>
              <a:rPr sz="3200" spc="-45" dirty="0"/>
              <a:t> </a:t>
            </a:r>
            <a:r>
              <a:rPr sz="3200" dirty="0"/>
              <a:t>of</a:t>
            </a:r>
            <a:r>
              <a:rPr sz="3200" spc="325" dirty="0"/>
              <a:t> </a:t>
            </a:r>
            <a:r>
              <a:rPr sz="3200" dirty="0"/>
              <a:t>Multiple</a:t>
            </a:r>
            <a:r>
              <a:rPr sz="3200" spc="-30" dirty="0"/>
              <a:t> </a:t>
            </a:r>
            <a:r>
              <a:rPr sz="3200" spc="-10" dirty="0"/>
              <a:t>Cropping:</a:t>
            </a:r>
            <a:endParaRPr sz="3200"/>
          </a:p>
        </p:txBody>
      </p:sp>
      <p:sp>
        <p:nvSpPr>
          <p:cNvPr id="3" name="object 3"/>
          <p:cNvSpPr txBox="1"/>
          <p:nvPr/>
        </p:nvSpPr>
        <p:spPr>
          <a:xfrm>
            <a:off x="906144" y="1552590"/>
            <a:ext cx="7758430" cy="4643120"/>
          </a:xfrm>
          <a:prstGeom prst="rect">
            <a:avLst/>
          </a:prstGeom>
        </p:spPr>
        <p:txBody>
          <a:bodyPr vert="horz" wrap="square" lIns="0" tIns="102235" rIns="0" bIns="0" rtlCol="0">
            <a:spAutoFit/>
          </a:bodyPr>
          <a:lstStyle/>
          <a:p>
            <a:pPr marL="286385" indent="-273685">
              <a:lnSpc>
                <a:spcPct val="100000"/>
              </a:lnSpc>
              <a:spcBef>
                <a:spcPts val="805"/>
              </a:spcBef>
              <a:buClr>
                <a:srgbClr val="0AD0D9"/>
              </a:buClr>
              <a:buSzPct val="91071"/>
              <a:buFont typeface="Wingdings"/>
              <a:buChar char=""/>
              <a:tabLst>
                <a:tab pos="286385" algn="l"/>
              </a:tabLst>
            </a:pPr>
            <a:r>
              <a:rPr sz="2800" dirty="0">
                <a:solidFill>
                  <a:srgbClr val="001F5F"/>
                </a:solidFill>
                <a:latin typeface="Times New Roman"/>
                <a:cs typeface="Times New Roman"/>
              </a:rPr>
              <a:t>Sequential</a:t>
            </a:r>
            <a:r>
              <a:rPr sz="2800" spc="20" dirty="0">
                <a:solidFill>
                  <a:srgbClr val="001F5F"/>
                </a:solidFill>
                <a:latin typeface="Times New Roman"/>
                <a:cs typeface="Times New Roman"/>
              </a:rPr>
              <a:t> </a:t>
            </a:r>
            <a:r>
              <a:rPr sz="2800" spc="35" dirty="0">
                <a:solidFill>
                  <a:srgbClr val="001F5F"/>
                </a:solidFill>
                <a:latin typeface="Times New Roman"/>
                <a:cs typeface="Times New Roman"/>
              </a:rPr>
              <a:t>cropping</a:t>
            </a:r>
            <a:endParaRPr sz="2800">
              <a:latin typeface="Times New Roman"/>
              <a:cs typeface="Times New Roman"/>
            </a:endParaRPr>
          </a:p>
          <a:p>
            <a:pPr marL="12700" marR="5080" indent="533400">
              <a:lnSpc>
                <a:spcPct val="100000"/>
              </a:lnSpc>
              <a:spcBef>
                <a:spcPts val="600"/>
              </a:spcBef>
            </a:pPr>
            <a:r>
              <a:rPr sz="2400" spc="165" dirty="0">
                <a:latin typeface="Times New Roman"/>
                <a:cs typeface="Times New Roman"/>
              </a:rPr>
              <a:t>-</a:t>
            </a:r>
            <a:r>
              <a:rPr sz="2400" spc="80" dirty="0">
                <a:latin typeface="Times New Roman"/>
                <a:cs typeface="Times New Roman"/>
              </a:rPr>
              <a:t> </a:t>
            </a:r>
            <a:r>
              <a:rPr sz="2400" dirty="0">
                <a:latin typeface="Times New Roman"/>
                <a:cs typeface="Times New Roman"/>
              </a:rPr>
              <a:t>growing</a:t>
            </a:r>
            <a:r>
              <a:rPr sz="2400" spc="95" dirty="0">
                <a:latin typeface="Times New Roman"/>
                <a:cs typeface="Times New Roman"/>
              </a:rPr>
              <a:t> </a:t>
            </a:r>
            <a:r>
              <a:rPr sz="2400" dirty="0">
                <a:latin typeface="Times New Roman"/>
                <a:cs typeface="Times New Roman"/>
              </a:rPr>
              <a:t>of</a:t>
            </a:r>
            <a:r>
              <a:rPr sz="2400" spc="295" dirty="0">
                <a:latin typeface="Times New Roman"/>
                <a:cs typeface="Times New Roman"/>
              </a:rPr>
              <a:t> </a:t>
            </a:r>
            <a:r>
              <a:rPr sz="2400" dirty="0">
                <a:latin typeface="Times New Roman"/>
                <a:cs typeface="Times New Roman"/>
              </a:rPr>
              <a:t>two</a:t>
            </a:r>
            <a:r>
              <a:rPr sz="2400" spc="75" dirty="0">
                <a:latin typeface="Times New Roman"/>
                <a:cs typeface="Times New Roman"/>
              </a:rPr>
              <a:t> </a:t>
            </a:r>
            <a:r>
              <a:rPr sz="2400" spc="55" dirty="0">
                <a:latin typeface="Times New Roman"/>
                <a:cs typeface="Times New Roman"/>
              </a:rPr>
              <a:t>or</a:t>
            </a:r>
            <a:r>
              <a:rPr sz="2400" spc="85" dirty="0">
                <a:latin typeface="Times New Roman"/>
                <a:cs typeface="Times New Roman"/>
              </a:rPr>
              <a:t> </a:t>
            </a:r>
            <a:r>
              <a:rPr sz="2400" dirty="0">
                <a:latin typeface="Times New Roman"/>
                <a:cs typeface="Times New Roman"/>
              </a:rPr>
              <a:t>more</a:t>
            </a:r>
            <a:r>
              <a:rPr sz="2400" spc="60" dirty="0">
                <a:latin typeface="Times New Roman"/>
                <a:cs typeface="Times New Roman"/>
              </a:rPr>
              <a:t> </a:t>
            </a:r>
            <a:r>
              <a:rPr sz="2400" dirty="0">
                <a:latin typeface="Times New Roman"/>
                <a:cs typeface="Times New Roman"/>
              </a:rPr>
              <a:t>crops</a:t>
            </a:r>
            <a:r>
              <a:rPr sz="2400" spc="55" dirty="0">
                <a:latin typeface="Times New Roman"/>
                <a:cs typeface="Times New Roman"/>
              </a:rPr>
              <a:t> in</a:t>
            </a:r>
            <a:r>
              <a:rPr sz="2400" spc="70" dirty="0">
                <a:latin typeface="Times New Roman"/>
                <a:cs typeface="Times New Roman"/>
              </a:rPr>
              <a:t> </a:t>
            </a:r>
            <a:r>
              <a:rPr sz="2400" dirty="0">
                <a:latin typeface="Times New Roman"/>
                <a:cs typeface="Times New Roman"/>
              </a:rPr>
              <a:t>sequence</a:t>
            </a:r>
            <a:r>
              <a:rPr sz="2400" spc="45" dirty="0">
                <a:latin typeface="Times New Roman"/>
                <a:cs typeface="Times New Roman"/>
              </a:rPr>
              <a:t> </a:t>
            </a:r>
            <a:r>
              <a:rPr sz="2400" dirty="0">
                <a:latin typeface="Times New Roman"/>
                <a:cs typeface="Times New Roman"/>
              </a:rPr>
              <a:t>on</a:t>
            </a:r>
            <a:r>
              <a:rPr sz="2400" spc="70" dirty="0">
                <a:latin typeface="Times New Roman"/>
                <a:cs typeface="Times New Roman"/>
              </a:rPr>
              <a:t> </a:t>
            </a:r>
            <a:r>
              <a:rPr sz="2400" dirty="0">
                <a:latin typeface="Times New Roman"/>
                <a:cs typeface="Times New Roman"/>
              </a:rPr>
              <a:t>the</a:t>
            </a:r>
            <a:r>
              <a:rPr sz="2400" spc="80" dirty="0">
                <a:latin typeface="Times New Roman"/>
                <a:cs typeface="Times New Roman"/>
              </a:rPr>
              <a:t> </a:t>
            </a:r>
            <a:r>
              <a:rPr sz="2400" spc="-20" dirty="0">
                <a:latin typeface="Times New Roman"/>
                <a:cs typeface="Times New Roman"/>
              </a:rPr>
              <a:t>same </a:t>
            </a:r>
            <a:r>
              <a:rPr sz="2400" dirty="0">
                <a:latin typeface="Times New Roman"/>
                <a:cs typeface="Times New Roman"/>
              </a:rPr>
              <a:t>field</a:t>
            </a:r>
            <a:r>
              <a:rPr sz="2400" spc="60" dirty="0">
                <a:latin typeface="Times New Roman"/>
                <a:cs typeface="Times New Roman"/>
              </a:rPr>
              <a:t> </a:t>
            </a:r>
            <a:r>
              <a:rPr sz="2400" spc="50" dirty="0">
                <a:latin typeface="Times New Roman"/>
                <a:cs typeface="Times New Roman"/>
              </a:rPr>
              <a:t>within</a:t>
            </a:r>
            <a:r>
              <a:rPr sz="2400" spc="70" dirty="0">
                <a:latin typeface="Times New Roman"/>
                <a:cs typeface="Times New Roman"/>
              </a:rPr>
              <a:t> </a:t>
            </a:r>
            <a:r>
              <a:rPr sz="2400" spc="114" dirty="0">
                <a:latin typeface="Times New Roman"/>
                <a:cs typeface="Times New Roman"/>
              </a:rPr>
              <a:t>12</a:t>
            </a:r>
            <a:r>
              <a:rPr sz="2400" spc="110" dirty="0">
                <a:latin typeface="Times New Roman"/>
                <a:cs typeface="Times New Roman"/>
              </a:rPr>
              <a:t> </a:t>
            </a:r>
            <a:r>
              <a:rPr sz="2400" dirty="0">
                <a:latin typeface="Times New Roman"/>
                <a:cs typeface="Times New Roman"/>
              </a:rPr>
              <a:t>month</a:t>
            </a:r>
            <a:r>
              <a:rPr sz="2400" spc="95" dirty="0">
                <a:latin typeface="Times New Roman"/>
                <a:cs typeface="Times New Roman"/>
              </a:rPr>
              <a:t> </a:t>
            </a:r>
            <a:r>
              <a:rPr sz="2400" dirty="0">
                <a:latin typeface="Times New Roman"/>
                <a:cs typeface="Times New Roman"/>
              </a:rPr>
              <a:t>period,</a:t>
            </a:r>
            <a:r>
              <a:rPr sz="2400" spc="85" dirty="0">
                <a:latin typeface="Times New Roman"/>
                <a:cs typeface="Times New Roman"/>
              </a:rPr>
              <a:t> </a:t>
            </a:r>
            <a:r>
              <a:rPr sz="2400" dirty="0">
                <a:latin typeface="Times New Roman"/>
                <a:cs typeface="Times New Roman"/>
              </a:rPr>
              <a:t>with</a:t>
            </a:r>
            <a:r>
              <a:rPr sz="2400" spc="80" dirty="0">
                <a:latin typeface="Times New Roman"/>
                <a:cs typeface="Times New Roman"/>
              </a:rPr>
              <a:t> </a:t>
            </a:r>
            <a:r>
              <a:rPr sz="2400" dirty="0">
                <a:latin typeface="Times New Roman"/>
                <a:cs typeface="Times New Roman"/>
              </a:rPr>
              <a:t>the</a:t>
            </a:r>
            <a:r>
              <a:rPr sz="2400" spc="114" dirty="0">
                <a:latin typeface="Times New Roman"/>
                <a:cs typeface="Times New Roman"/>
              </a:rPr>
              <a:t> </a:t>
            </a:r>
            <a:r>
              <a:rPr sz="2400" dirty="0">
                <a:latin typeface="Times New Roman"/>
                <a:cs typeface="Times New Roman"/>
              </a:rPr>
              <a:t>succeeding</a:t>
            </a:r>
            <a:r>
              <a:rPr sz="2400" spc="55" dirty="0">
                <a:latin typeface="Times New Roman"/>
                <a:cs typeface="Times New Roman"/>
              </a:rPr>
              <a:t> </a:t>
            </a:r>
            <a:r>
              <a:rPr sz="2400" spc="30" dirty="0">
                <a:latin typeface="Times New Roman"/>
                <a:cs typeface="Times New Roman"/>
              </a:rPr>
              <a:t>crop </a:t>
            </a:r>
            <a:r>
              <a:rPr sz="2400" dirty="0">
                <a:latin typeface="Times New Roman"/>
                <a:cs typeface="Times New Roman"/>
              </a:rPr>
              <a:t>planted</a:t>
            </a:r>
            <a:r>
              <a:rPr sz="2400" spc="120" dirty="0">
                <a:latin typeface="Times New Roman"/>
                <a:cs typeface="Times New Roman"/>
              </a:rPr>
              <a:t> </a:t>
            </a:r>
            <a:r>
              <a:rPr sz="2400" dirty="0">
                <a:latin typeface="Times New Roman"/>
                <a:cs typeface="Times New Roman"/>
              </a:rPr>
              <a:t>only</a:t>
            </a:r>
            <a:r>
              <a:rPr sz="2400" spc="145" dirty="0">
                <a:latin typeface="Times New Roman"/>
                <a:cs typeface="Times New Roman"/>
              </a:rPr>
              <a:t> </a:t>
            </a:r>
            <a:r>
              <a:rPr sz="2400" dirty="0">
                <a:latin typeface="Times New Roman"/>
                <a:cs typeface="Times New Roman"/>
              </a:rPr>
              <a:t>after</a:t>
            </a:r>
            <a:r>
              <a:rPr sz="2400" spc="100" dirty="0">
                <a:latin typeface="Times New Roman"/>
                <a:cs typeface="Times New Roman"/>
              </a:rPr>
              <a:t> </a:t>
            </a:r>
            <a:r>
              <a:rPr sz="2400" dirty="0">
                <a:latin typeface="Times New Roman"/>
                <a:cs typeface="Times New Roman"/>
              </a:rPr>
              <a:t>the</a:t>
            </a:r>
            <a:r>
              <a:rPr sz="2400" spc="140" dirty="0">
                <a:latin typeface="Times New Roman"/>
                <a:cs typeface="Times New Roman"/>
              </a:rPr>
              <a:t> </a:t>
            </a:r>
            <a:r>
              <a:rPr sz="2400" dirty="0">
                <a:latin typeface="Times New Roman"/>
                <a:cs typeface="Times New Roman"/>
              </a:rPr>
              <a:t>preceding</a:t>
            </a:r>
            <a:r>
              <a:rPr sz="2400" spc="85" dirty="0">
                <a:latin typeface="Times New Roman"/>
                <a:cs typeface="Times New Roman"/>
              </a:rPr>
              <a:t> </a:t>
            </a:r>
            <a:r>
              <a:rPr sz="2400" spc="55" dirty="0">
                <a:latin typeface="Times New Roman"/>
                <a:cs typeface="Times New Roman"/>
              </a:rPr>
              <a:t>crop</a:t>
            </a:r>
            <a:r>
              <a:rPr sz="2400" spc="125" dirty="0">
                <a:latin typeface="Times New Roman"/>
                <a:cs typeface="Times New Roman"/>
              </a:rPr>
              <a:t> </a:t>
            </a:r>
            <a:r>
              <a:rPr sz="2400" dirty="0">
                <a:latin typeface="Times New Roman"/>
                <a:cs typeface="Times New Roman"/>
              </a:rPr>
              <a:t>has</a:t>
            </a:r>
            <a:r>
              <a:rPr sz="2400" spc="165" dirty="0">
                <a:latin typeface="Times New Roman"/>
                <a:cs typeface="Times New Roman"/>
              </a:rPr>
              <a:t> </a:t>
            </a:r>
            <a:r>
              <a:rPr sz="2400" dirty="0">
                <a:latin typeface="Times New Roman"/>
                <a:cs typeface="Times New Roman"/>
              </a:rPr>
              <a:t>been</a:t>
            </a:r>
            <a:r>
              <a:rPr sz="2400" spc="114" dirty="0">
                <a:latin typeface="Times New Roman"/>
                <a:cs typeface="Times New Roman"/>
              </a:rPr>
              <a:t> </a:t>
            </a:r>
            <a:r>
              <a:rPr sz="2400" dirty="0">
                <a:latin typeface="Times New Roman"/>
                <a:cs typeface="Times New Roman"/>
              </a:rPr>
              <a:t>harvested</a:t>
            </a:r>
            <a:r>
              <a:rPr sz="2400" spc="120" dirty="0">
                <a:latin typeface="Times New Roman"/>
                <a:cs typeface="Times New Roman"/>
              </a:rPr>
              <a:t> </a:t>
            </a:r>
            <a:r>
              <a:rPr sz="2400" spc="-20" dirty="0">
                <a:latin typeface="Times New Roman"/>
                <a:cs typeface="Times New Roman"/>
              </a:rPr>
              <a:t>such </a:t>
            </a:r>
            <a:r>
              <a:rPr sz="2400" spc="55" dirty="0">
                <a:latin typeface="Times New Roman"/>
                <a:cs typeface="Times New Roman"/>
              </a:rPr>
              <a:t>that </a:t>
            </a:r>
            <a:r>
              <a:rPr sz="2400" spc="50" dirty="0">
                <a:latin typeface="Times New Roman"/>
                <a:cs typeface="Times New Roman"/>
              </a:rPr>
              <a:t>a</a:t>
            </a:r>
            <a:r>
              <a:rPr sz="2400" spc="35" dirty="0">
                <a:latin typeface="Times New Roman"/>
                <a:cs typeface="Times New Roman"/>
              </a:rPr>
              <a:t> </a:t>
            </a:r>
            <a:r>
              <a:rPr sz="2400" spc="55" dirty="0">
                <a:latin typeface="Times New Roman"/>
                <a:cs typeface="Times New Roman"/>
              </a:rPr>
              <a:t>farmer</a:t>
            </a:r>
            <a:r>
              <a:rPr sz="2400" spc="30" dirty="0">
                <a:latin typeface="Times New Roman"/>
                <a:cs typeface="Times New Roman"/>
              </a:rPr>
              <a:t> </a:t>
            </a:r>
            <a:r>
              <a:rPr sz="2400" dirty="0">
                <a:latin typeface="Times New Roman"/>
                <a:cs typeface="Times New Roman"/>
              </a:rPr>
              <a:t>managed</a:t>
            </a:r>
            <a:r>
              <a:rPr sz="2400" spc="50" dirty="0">
                <a:latin typeface="Times New Roman"/>
                <a:cs typeface="Times New Roman"/>
              </a:rPr>
              <a:t> </a:t>
            </a:r>
            <a:r>
              <a:rPr sz="2400" dirty="0">
                <a:latin typeface="Times New Roman"/>
                <a:cs typeface="Times New Roman"/>
              </a:rPr>
              <a:t>only</a:t>
            </a:r>
            <a:r>
              <a:rPr sz="2400" spc="35" dirty="0">
                <a:latin typeface="Times New Roman"/>
                <a:cs typeface="Times New Roman"/>
              </a:rPr>
              <a:t> </a:t>
            </a:r>
            <a:r>
              <a:rPr sz="2400" dirty="0">
                <a:latin typeface="Times New Roman"/>
                <a:cs typeface="Times New Roman"/>
              </a:rPr>
              <a:t>one</a:t>
            </a:r>
            <a:r>
              <a:rPr sz="2400" spc="30" dirty="0">
                <a:latin typeface="Times New Roman"/>
                <a:cs typeface="Times New Roman"/>
              </a:rPr>
              <a:t> </a:t>
            </a:r>
            <a:r>
              <a:rPr sz="2400" spc="50" dirty="0">
                <a:latin typeface="Times New Roman"/>
                <a:cs typeface="Times New Roman"/>
              </a:rPr>
              <a:t>crop</a:t>
            </a:r>
            <a:r>
              <a:rPr sz="2400" spc="45" dirty="0">
                <a:latin typeface="Times New Roman"/>
                <a:cs typeface="Times New Roman"/>
              </a:rPr>
              <a:t> </a:t>
            </a:r>
            <a:r>
              <a:rPr sz="2400" dirty="0">
                <a:latin typeface="Times New Roman"/>
                <a:cs typeface="Times New Roman"/>
              </a:rPr>
              <a:t>at</a:t>
            </a:r>
            <a:r>
              <a:rPr sz="2400" spc="45" dirty="0">
                <a:latin typeface="Times New Roman"/>
                <a:cs typeface="Times New Roman"/>
              </a:rPr>
              <a:t> </a:t>
            </a:r>
            <a:r>
              <a:rPr sz="2400" dirty="0">
                <a:latin typeface="Times New Roman"/>
                <a:cs typeface="Times New Roman"/>
              </a:rPr>
              <a:t>any</a:t>
            </a:r>
            <a:r>
              <a:rPr sz="2400" spc="60" dirty="0">
                <a:latin typeface="Times New Roman"/>
                <a:cs typeface="Times New Roman"/>
              </a:rPr>
              <a:t> </a:t>
            </a:r>
            <a:r>
              <a:rPr sz="2400" dirty="0">
                <a:latin typeface="Times New Roman"/>
                <a:cs typeface="Times New Roman"/>
              </a:rPr>
              <a:t>time</a:t>
            </a:r>
            <a:r>
              <a:rPr sz="2400" spc="20" dirty="0">
                <a:latin typeface="Times New Roman"/>
                <a:cs typeface="Times New Roman"/>
              </a:rPr>
              <a:t> </a:t>
            </a:r>
            <a:r>
              <a:rPr sz="2400" dirty="0">
                <a:latin typeface="Times New Roman"/>
                <a:cs typeface="Times New Roman"/>
              </a:rPr>
              <a:t>on</a:t>
            </a:r>
            <a:r>
              <a:rPr sz="2400" spc="50" dirty="0">
                <a:latin typeface="Times New Roman"/>
                <a:cs typeface="Times New Roman"/>
              </a:rPr>
              <a:t> </a:t>
            </a:r>
            <a:r>
              <a:rPr sz="2400" dirty="0">
                <a:latin typeface="Times New Roman"/>
                <a:cs typeface="Times New Roman"/>
              </a:rPr>
              <a:t>the</a:t>
            </a:r>
            <a:r>
              <a:rPr sz="2400" spc="50" dirty="0">
                <a:latin typeface="Times New Roman"/>
                <a:cs typeface="Times New Roman"/>
              </a:rPr>
              <a:t> </a:t>
            </a:r>
            <a:r>
              <a:rPr sz="2400" spc="-20" dirty="0">
                <a:latin typeface="Times New Roman"/>
                <a:cs typeface="Times New Roman"/>
              </a:rPr>
              <a:t>same </a:t>
            </a:r>
            <a:r>
              <a:rPr sz="2400" spc="-10" dirty="0">
                <a:latin typeface="Times New Roman"/>
                <a:cs typeface="Times New Roman"/>
              </a:rPr>
              <a:t>field.</a:t>
            </a:r>
            <a:endParaRPr sz="2400">
              <a:latin typeface="Times New Roman"/>
              <a:cs typeface="Times New Roman"/>
            </a:endParaRPr>
          </a:p>
          <a:p>
            <a:pPr>
              <a:lnSpc>
                <a:spcPct val="100000"/>
              </a:lnSpc>
              <a:spcBef>
                <a:spcPts val="1350"/>
              </a:spcBef>
            </a:pPr>
            <a:endParaRPr sz="2400">
              <a:latin typeface="Times New Roman"/>
              <a:cs typeface="Times New Roman"/>
            </a:endParaRPr>
          </a:p>
          <a:p>
            <a:pPr marL="375285" indent="-362585">
              <a:lnSpc>
                <a:spcPct val="100000"/>
              </a:lnSpc>
              <a:buClr>
                <a:srgbClr val="0AD0D9"/>
              </a:buClr>
              <a:buSzPct val="91071"/>
              <a:buFont typeface="Wingdings"/>
              <a:buChar char=""/>
              <a:tabLst>
                <a:tab pos="375285" algn="l"/>
              </a:tabLst>
            </a:pPr>
            <a:r>
              <a:rPr sz="2800" dirty="0">
                <a:solidFill>
                  <a:srgbClr val="001F5F"/>
                </a:solidFill>
                <a:latin typeface="Times New Roman"/>
                <a:cs typeface="Times New Roman"/>
              </a:rPr>
              <a:t>Double</a:t>
            </a:r>
            <a:r>
              <a:rPr sz="2800" spc="10" dirty="0">
                <a:solidFill>
                  <a:srgbClr val="001F5F"/>
                </a:solidFill>
                <a:latin typeface="Times New Roman"/>
                <a:cs typeface="Times New Roman"/>
              </a:rPr>
              <a:t> </a:t>
            </a:r>
            <a:r>
              <a:rPr sz="2800" spc="40" dirty="0">
                <a:solidFill>
                  <a:srgbClr val="001F5F"/>
                </a:solidFill>
                <a:latin typeface="Times New Roman"/>
                <a:cs typeface="Times New Roman"/>
              </a:rPr>
              <a:t>cropping</a:t>
            </a:r>
            <a:endParaRPr sz="2800">
              <a:latin typeface="Times New Roman"/>
              <a:cs typeface="Times New Roman"/>
            </a:endParaRPr>
          </a:p>
          <a:p>
            <a:pPr>
              <a:lnSpc>
                <a:spcPct val="100000"/>
              </a:lnSpc>
              <a:spcBef>
                <a:spcPts val="840"/>
              </a:spcBef>
            </a:pPr>
            <a:endParaRPr sz="2800">
              <a:latin typeface="Times New Roman"/>
              <a:cs typeface="Times New Roman"/>
            </a:endParaRPr>
          </a:p>
          <a:p>
            <a:pPr marL="469900">
              <a:lnSpc>
                <a:spcPct val="100000"/>
              </a:lnSpc>
            </a:pPr>
            <a:r>
              <a:rPr sz="2400" spc="165" dirty="0">
                <a:latin typeface="Times New Roman"/>
                <a:cs typeface="Times New Roman"/>
              </a:rPr>
              <a:t>-</a:t>
            </a:r>
            <a:r>
              <a:rPr sz="2400" spc="50" dirty="0">
                <a:latin typeface="Times New Roman"/>
                <a:cs typeface="Times New Roman"/>
              </a:rPr>
              <a:t> </a:t>
            </a:r>
            <a:r>
              <a:rPr sz="2400" dirty="0">
                <a:latin typeface="Times New Roman"/>
                <a:cs typeface="Times New Roman"/>
              </a:rPr>
              <a:t>growing</a:t>
            </a:r>
            <a:r>
              <a:rPr sz="2400" spc="70" dirty="0">
                <a:latin typeface="Times New Roman"/>
                <a:cs typeface="Times New Roman"/>
              </a:rPr>
              <a:t> </a:t>
            </a:r>
            <a:r>
              <a:rPr sz="2400" dirty="0">
                <a:latin typeface="Times New Roman"/>
                <a:cs typeface="Times New Roman"/>
              </a:rPr>
              <a:t>of</a:t>
            </a:r>
            <a:r>
              <a:rPr sz="2400" spc="260" dirty="0">
                <a:latin typeface="Times New Roman"/>
                <a:cs typeface="Times New Roman"/>
              </a:rPr>
              <a:t> </a:t>
            </a:r>
            <a:r>
              <a:rPr sz="2400" dirty="0">
                <a:latin typeface="Times New Roman"/>
                <a:cs typeface="Times New Roman"/>
              </a:rPr>
              <a:t>two</a:t>
            </a:r>
            <a:r>
              <a:rPr sz="2400" spc="55" dirty="0">
                <a:latin typeface="Times New Roman"/>
                <a:cs typeface="Times New Roman"/>
              </a:rPr>
              <a:t> </a:t>
            </a:r>
            <a:r>
              <a:rPr sz="2400" dirty="0">
                <a:latin typeface="Times New Roman"/>
                <a:cs typeface="Times New Roman"/>
              </a:rPr>
              <a:t>crops</a:t>
            </a:r>
            <a:r>
              <a:rPr sz="2400" spc="30" dirty="0">
                <a:latin typeface="Times New Roman"/>
                <a:cs typeface="Times New Roman"/>
              </a:rPr>
              <a:t> </a:t>
            </a:r>
            <a:r>
              <a:rPr sz="2400" spc="55" dirty="0">
                <a:latin typeface="Times New Roman"/>
                <a:cs typeface="Times New Roman"/>
              </a:rPr>
              <a:t>in</a:t>
            </a:r>
            <a:r>
              <a:rPr sz="2400" spc="40" dirty="0">
                <a:latin typeface="Times New Roman"/>
                <a:cs typeface="Times New Roman"/>
              </a:rPr>
              <a:t> </a:t>
            </a:r>
            <a:r>
              <a:rPr sz="2400" dirty="0">
                <a:latin typeface="Times New Roman"/>
                <a:cs typeface="Times New Roman"/>
              </a:rPr>
              <a:t>sequence,</a:t>
            </a:r>
            <a:r>
              <a:rPr sz="2400" spc="30" dirty="0">
                <a:latin typeface="Times New Roman"/>
                <a:cs typeface="Times New Roman"/>
              </a:rPr>
              <a:t> </a:t>
            </a:r>
            <a:r>
              <a:rPr sz="2400" dirty="0">
                <a:latin typeface="Times New Roman"/>
                <a:cs typeface="Times New Roman"/>
              </a:rPr>
              <a:t>seedling</a:t>
            </a:r>
            <a:r>
              <a:rPr sz="2400" spc="5" dirty="0">
                <a:latin typeface="Times New Roman"/>
                <a:cs typeface="Times New Roman"/>
              </a:rPr>
              <a:t> </a:t>
            </a:r>
            <a:r>
              <a:rPr sz="2400" spc="35" dirty="0">
                <a:latin typeface="Times New Roman"/>
                <a:cs typeface="Times New Roman"/>
              </a:rPr>
              <a:t>or</a:t>
            </a:r>
            <a:endParaRPr sz="2400">
              <a:latin typeface="Times New Roman"/>
              <a:cs typeface="Times New Roman"/>
            </a:endParaRPr>
          </a:p>
          <a:p>
            <a:pPr marL="12700">
              <a:lnSpc>
                <a:spcPct val="100000"/>
              </a:lnSpc>
            </a:pPr>
            <a:r>
              <a:rPr sz="2400" dirty="0">
                <a:latin typeface="Times New Roman"/>
                <a:cs typeface="Times New Roman"/>
              </a:rPr>
              <a:t>transplanting</a:t>
            </a:r>
            <a:r>
              <a:rPr sz="2400" spc="160" dirty="0">
                <a:latin typeface="Times New Roman"/>
                <a:cs typeface="Times New Roman"/>
              </a:rPr>
              <a:t> </a:t>
            </a:r>
            <a:r>
              <a:rPr sz="2400" dirty="0">
                <a:latin typeface="Times New Roman"/>
                <a:cs typeface="Times New Roman"/>
              </a:rPr>
              <a:t>one</a:t>
            </a:r>
            <a:r>
              <a:rPr sz="2400" spc="140" dirty="0">
                <a:latin typeface="Times New Roman"/>
                <a:cs typeface="Times New Roman"/>
              </a:rPr>
              <a:t> </a:t>
            </a:r>
            <a:r>
              <a:rPr sz="2400" dirty="0">
                <a:latin typeface="Times New Roman"/>
                <a:cs typeface="Times New Roman"/>
              </a:rPr>
              <a:t>after</a:t>
            </a:r>
            <a:r>
              <a:rPr sz="2400" spc="150" dirty="0">
                <a:latin typeface="Times New Roman"/>
                <a:cs typeface="Times New Roman"/>
              </a:rPr>
              <a:t> </a:t>
            </a:r>
            <a:r>
              <a:rPr sz="2400" dirty="0">
                <a:latin typeface="Times New Roman"/>
                <a:cs typeface="Times New Roman"/>
              </a:rPr>
              <a:t>the</a:t>
            </a:r>
            <a:r>
              <a:rPr sz="2400" spc="170" dirty="0">
                <a:latin typeface="Times New Roman"/>
                <a:cs typeface="Times New Roman"/>
              </a:rPr>
              <a:t> </a:t>
            </a:r>
            <a:r>
              <a:rPr sz="2400" dirty="0">
                <a:latin typeface="Times New Roman"/>
                <a:cs typeface="Times New Roman"/>
              </a:rPr>
              <a:t>harvest</a:t>
            </a:r>
            <a:r>
              <a:rPr sz="2400" spc="165" dirty="0">
                <a:latin typeface="Times New Roman"/>
                <a:cs typeface="Times New Roman"/>
              </a:rPr>
              <a:t> </a:t>
            </a:r>
            <a:r>
              <a:rPr sz="2400" dirty="0">
                <a:latin typeface="Times New Roman"/>
                <a:cs typeface="Times New Roman"/>
              </a:rPr>
              <a:t>of</a:t>
            </a:r>
            <a:r>
              <a:rPr sz="2400" spc="430" dirty="0">
                <a:latin typeface="Times New Roman"/>
                <a:cs typeface="Times New Roman"/>
              </a:rPr>
              <a:t> </a:t>
            </a:r>
            <a:r>
              <a:rPr sz="2400" dirty="0">
                <a:latin typeface="Times New Roman"/>
                <a:cs typeface="Times New Roman"/>
              </a:rPr>
              <a:t>the</a:t>
            </a:r>
            <a:r>
              <a:rPr sz="2400" spc="145" dirty="0">
                <a:latin typeface="Times New Roman"/>
                <a:cs typeface="Times New Roman"/>
              </a:rPr>
              <a:t> </a:t>
            </a:r>
            <a:r>
              <a:rPr sz="2400" dirty="0">
                <a:latin typeface="Times New Roman"/>
                <a:cs typeface="Times New Roman"/>
              </a:rPr>
              <a:t>other</a:t>
            </a:r>
            <a:r>
              <a:rPr sz="2400" spc="204" dirty="0">
                <a:latin typeface="Times New Roman"/>
                <a:cs typeface="Times New Roman"/>
              </a:rPr>
              <a:t> </a:t>
            </a:r>
            <a:r>
              <a:rPr sz="2400" spc="125" dirty="0">
                <a:latin typeface="Times New Roman"/>
                <a:cs typeface="Times New Roman"/>
              </a:rPr>
              <a:t>-</a:t>
            </a:r>
            <a:endParaRPr sz="2400">
              <a:latin typeface="Times New Roman"/>
              <a:cs typeface="Times New Roman"/>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63269" y="469972"/>
            <a:ext cx="7593330" cy="4354195"/>
          </a:xfrm>
          <a:prstGeom prst="rect">
            <a:avLst/>
          </a:prstGeom>
        </p:spPr>
        <p:txBody>
          <a:bodyPr vert="horz" wrap="square" lIns="0" tIns="12700" rIns="0" bIns="0" rtlCol="0">
            <a:spAutoFit/>
          </a:bodyPr>
          <a:lstStyle/>
          <a:p>
            <a:pPr marL="357505" indent="-344805">
              <a:lnSpc>
                <a:spcPct val="100000"/>
              </a:lnSpc>
              <a:spcBef>
                <a:spcPts val="100"/>
              </a:spcBef>
              <a:buClr>
                <a:srgbClr val="0AD0D9"/>
              </a:buClr>
              <a:buSzPct val="76271"/>
              <a:buFont typeface="Wingdings"/>
              <a:buChar char=""/>
              <a:tabLst>
                <a:tab pos="357505" algn="l"/>
              </a:tabLst>
            </a:pPr>
            <a:r>
              <a:rPr sz="2950" i="1" spc="-75" dirty="0">
                <a:solidFill>
                  <a:srgbClr val="001F5F"/>
                </a:solidFill>
                <a:latin typeface="Times New Roman"/>
                <a:cs typeface="Times New Roman"/>
              </a:rPr>
              <a:t>Triple</a:t>
            </a:r>
            <a:r>
              <a:rPr sz="2950" i="1" spc="-85" dirty="0">
                <a:solidFill>
                  <a:srgbClr val="001F5F"/>
                </a:solidFill>
                <a:latin typeface="Times New Roman"/>
                <a:cs typeface="Times New Roman"/>
              </a:rPr>
              <a:t> </a:t>
            </a:r>
            <a:r>
              <a:rPr sz="2950" i="1" spc="-10" dirty="0">
                <a:solidFill>
                  <a:srgbClr val="001F5F"/>
                </a:solidFill>
                <a:latin typeface="Times New Roman"/>
                <a:cs typeface="Times New Roman"/>
              </a:rPr>
              <a:t>cropping</a:t>
            </a:r>
            <a:endParaRPr sz="2950">
              <a:latin typeface="Times New Roman"/>
              <a:cs typeface="Times New Roman"/>
            </a:endParaRPr>
          </a:p>
          <a:p>
            <a:pPr>
              <a:lnSpc>
                <a:spcPct val="100000"/>
              </a:lnSpc>
              <a:spcBef>
                <a:spcPts val="640"/>
              </a:spcBef>
              <a:buClr>
                <a:srgbClr val="0AD0D9"/>
              </a:buClr>
              <a:buFont typeface="Wingdings"/>
              <a:buChar char=""/>
            </a:pPr>
            <a:endParaRPr sz="2950">
              <a:latin typeface="Times New Roman"/>
              <a:cs typeface="Times New Roman"/>
            </a:endParaRPr>
          </a:p>
          <a:p>
            <a:pPr marL="12700" marR="1332230" indent="533400">
              <a:lnSpc>
                <a:spcPct val="100000"/>
              </a:lnSpc>
            </a:pPr>
            <a:r>
              <a:rPr sz="2400" spc="165" dirty="0">
                <a:latin typeface="Times New Roman"/>
                <a:cs typeface="Times New Roman"/>
              </a:rPr>
              <a:t>-</a:t>
            </a:r>
            <a:r>
              <a:rPr sz="2400" spc="75" dirty="0">
                <a:latin typeface="Times New Roman"/>
                <a:cs typeface="Times New Roman"/>
              </a:rPr>
              <a:t> </a:t>
            </a:r>
            <a:r>
              <a:rPr sz="2400" dirty="0">
                <a:latin typeface="Times New Roman"/>
                <a:cs typeface="Times New Roman"/>
              </a:rPr>
              <a:t>growing</a:t>
            </a:r>
            <a:r>
              <a:rPr sz="2400" spc="95" dirty="0">
                <a:latin typeface="Times New Roman"/>
                <a:cs typeface="Times New Roman"/>
              </a:rPr>
              <a:t> </a:t>
            </a:r>
            <a:r>
              <a:rPr sz="2400" spc="55" dirty="0">
                <a:latin typeface="Times New Roman"/>
                <a:cs typeface="Times New Roman"/>
              </a:rPr>
              <a:t>three </a:t>
            </a:r>
            <a:r>
              <a:rPr sz="2400" dirty="0">
                <a:latin typeface="Times New Roman"/>
                <a:cs typeface="Times New Roman"/>
              </a:rPr>
              <a:t>crops</a:t>
            </a:r>
            <a:r>
              <a:rPr sz="2400" spc="55" dirty="0">
                <a:latin typeface="Times New Roman"/>
                <a:cs typeface="Times New Roman"/>
              </a:rPr>
              <a:t> in</a:t>
            </a:r>
            <a:r>
              <a:rPr sz="2400" spc="65" dirty="0">
                <a:latin typeface="Times New Roman"/>
                <a:cs typeface="Times New Roman"/>
              </a:rPr>
              <a:t> </a:t>
            </a:r>
            <a:r>
              <a:rPr sz="2400" dirty="0">
                <a:latin typeface="Times New Roman"/>
                <a:cs typeface="Times New Roman"/>
              </a:rPr>
              <a:t>sequence</a:t>
            </a:r>
            <a:r>
              <a:rPr sz="2400" spc="35" dirty="0">
                <a:latin typeface="Times New Roman"/>
                <a:cs typeface="Times New Roman"/>
              </a:rPr>
              <a:t> </a:t>
            </a:r>
            <a:r>
              <a:rPr sz="2400" dirty="0">
                <a:latin typeface="Times New Roman"/>
                <a:cs typeface="Times New Roman"/>
              </a:rPr>
              <a:t>seedling</a:t>
            </a:r>
            <a:r>
              <a:rPr sz="2400" spc="10" dirty="0">
                <a:latin typeface="Times New Roman"/>
                <a:cs typeface="Times New Roman"/>
              </a:rPr>
              <a:t> </a:t>
            </a:r>
            <a:r>
              <a:rPr sz="2400" spc="35" dirty="0">
                <a:latin typeface="Times New Roman"/>
                <a:cs typeface="Times New Roman"/>
              </a:rPr>
              <a:t>or </a:t>
            </a:r>
            <a:r>
              <a:rPr sz="2400" spc="45" dirty="0">
                <a:latin typeface="Times New Roman"/>
                <a:cs typeface="Times New Roman"/>
              </a:rPr>
              <a:t>transplanted</a:t>
            </a:r>
            <a:r>
              <a:rPr sz="2400" spc="80" dirty="0">
                <a:latin typeface="Times New Roman"/>
                <a:cs typeface="Times New Roman"/>
              </a:rPr>
              <a:t> </a:t>
            </a:r>
            <a:r>
              <a:rPr sz="2400" dirty="0">
                <a:latin typeface="Times New Roman"/>
                <a:cs typeface="Times New Roman"/>
              </a:rPr>
              <a:t>one</a:t>
            </a:r>
            <a:r>
              <a:rPr sz="2400" spc="85" dirty="0">
                <a:latin typeface="Times New Roman"/>
                <a:cs typeface="Times New Roman"/>
              </a:rPr>
              <a:t> </a:t>
            </a:r>
            <a:r>
              <a:rPr sz="2400" dirty="0">
                <a:latin typeface="Times New Roman"/>
                <a:cs typeface="Times New Roman"/>
              </a:rPr>
              <a:t>after</a:t>
            </a:r>
            <a:r>
              <a:rPr sz="2400" spc="80" dirty="0">
                <a:latin typeface="Times New Roman"/>
                <a:cs typeface="Times New Roman"/>
              </a:rPr>
              <a:t> </a:t>
            </a:r>
            <a:r>
              <a:rPr sz="2400" dirty="0">
                <a:latin typeface="Times New Roman"/>
                <a:cs typeface="Times New Roman"/>
              </a:rPr>
              <a:t>the</a:t>
            </a:r>
            <a:r>
              <a:rPr sz="2400" spc="105" dirty="0">
                <a:latin typeface="Times New Roman"/>
                <a:cs typeface="Times New Roman"/>
              </a:rPr>
              <a:t> </a:t>
            </a:r>
            <a:r>
              <a:rPr sz="2400" dirty="0">
                <a:latin typeface="Times New Roman"/>
                <a:cs typeface="Times New Roman"/>
              </a:rPr>
              <a:t>harvest</a:t>
            </a:r>
            <a:r>
              <a:rPr sz="2400" spc="100" dirty="0">
                <a:latin typeface="Times New Roman"/>
                <a:cs typeface="Times New Roman"/>
              </a:rPr>
              <a:t> </a:t>
            </a:r>
            <a:r>
              <a:rPr sz="2400" dirty="0">
                <a:latin typeface="Times New Roman"/>
                <a:cs typeface="Times New Roman"/>
              </a:rPr>
              <a:t>of</a:t>
            </a:r>
            <a:r>
              <a:rPr sz="2400" spc="325" dirty="0">
                <a:latin typeface="Times New Roman"/>
                <a:cs typeface="Times New Roman"/>
              </a:rPr>
              <a:t> </a:t>
            </a:r>
            <a:r>
              <a:rPr sz="2400" dirty="0">
                <a:latin typeface="Times New Roman"/>
                <a:cs typeface="Times New Roman"/>
              </a:rPr>
              <a:t>the</a:t>
            </a:r>
            <a:r>
              <a:rPr sz="2400" spc="100" dirty="0">
                <a:latin typeface="Times New Roman"/>
                <a:cs typeface="Times New Roman"/>
              </a:rPr>
              <a:t> </a:t>
            </a:r>
            <a:r>
              <a:rPr sz="2400" spc="40" dirty="0">
                <a:latin typeface="Times New Roman"/>
                <a:cs typeface="Times New Roman"/>
              </a:rPr>
              <a:t>other</a:t>
            </a:r>
            <a:endParaRPr sz="2400">
              <a:latin typeface="Times New Roman"/>
              <a:cs typeface="Times New Roman"/>
            </a:endParaRPr>
          </a:p>
          <a:p>
            <a:pPr>
              <a:lnSpc>
                <a:spcPct val="100000"/>
              </a:lnSpc>
              <a:spcBef>
                <a:spcPts val="1195"/>
              </a:spcBef>
            </a:pPr>
            <a:endParaRPr sz="2400">
              <a:latin typeface="Times New Roman"/>
              <a:cs typeface="Times New Roman"/>
            </a:endParaRPr>
          </a:p>
          <a:p>
            <a:pPr marL="362585" indent="-349885">
              <a:lnSpc>
                <a:spcPct val="100000"/>
              </a:lnSpc>
              <a:buClr>
                <a:srgbClr val="0AD0D9"/>
              </a:buClr>
              <a:buSzPct val="76271"/>
              <a:buFont typeface="Wingdings"/>
              <a:buChar char=""/>
              <a:tabLst>
                <a:tab pos="362585" algn="l"/>
              </a:tabLst>
            </a:pPr>
            <a:r>
              <a:rPr sz="2950" i="1" spc="-85" dirty="0">
                <a:solidFill>
                  <a:srgbClr val="001F5F"/>
                </a:solidFill>
                <a:latin typeface="Times New Roman"/>
                <a:cs typeface="Times New Roman"/>
              </a:rPr>
              <a:t>Ratoon</a:t>
            </a:r>
            <a:r>
              <a:rPr sz="2950" i="1" spc="-75" dirty="0">
                <a:solidFill>
                  <a:srgbClr val="001F5F"/>
                </a:solidFill>
                <a:latin typeface="Times New Roman"/>
                <a:cs typeface="Times New Roman"/>
              </a:rPr>
              <a:t> </a:t>
            </a:r>
            <a:r>
              <a:rPr sz="2950" i="1" spc="-10" dirty="0">
                <a:solidFill>
                  <a:srgbClr val="001F5F"/>
                </a:solidFill>
                <a:latin typeface="Times New Roman"/>
                <a:cs typeface="Times New Roman"/>
              </a:rPr>
              <a:t>cropping</a:t>
            </a:r>
            <a:endParaRPr sz="2950">
              <a:latin typeface="Times New Roman"/>
              <a:cs typeface="Times New Roman"/>
            </a:endParaRPr>
          </a:p>
          <a:p>
            <a:pPr>
              <a:lnSpc>
                <a:spcPct val="100000"/>
              </a:lnSpc>
              <a:spcBef>
                <a:spcPts val="1220"/>
              </a:spcBef>
            </a:pPr>
            <a:endParaRPr sz="2950">
              <a:latin typeface="Times New Roman"/>
              <a:cs typeface="Times New Roman"/>
            </a:endParaRPr>
          </a:p>
          <a:p>
            <a:pPr marL="12700" marR="5080" indent="914400">
              <a:lnSpc>
                <a:spcPct val="100000"/>
              </a:lnSpc>
            </a:pPr>
            <a:r>
              <a:rPr sz="2400" spc="165" dirty="0">
                <a:latin typeface="Times New Roman"/>
                <a:cs typeface="Times New Roman"/>
              </a:rPr>
              <a:t>-</a:t>
            </a:r>
            <a:r>
              <a:rPr sz="2400" spc="80" dirty="0">
                <a:latin typeface="Times New Roman"/>
                <a:cs typeface="Times New Roman"/>
              </a:rPr>
              <a:t> </a:t>
            </a:r>
            <a:r>
              <a:rPr sz="2400" dirty="0">
                <a:latin typeface="Times New Roman"/>
                <a:cs typeface="Times New Roman"/>
              </a:rPr>
              <a:t>the</a:t>
            </a:r>
            <a:r>
              <a:rPr sz="2400" spc="75" dirty="0">
                <a:latin typeface="Times New Roman"/>
                <a:cs typeface="Times New Roman"/>
              </a:rPr>
              <a:t> </a:t>
            </a:r>
            <a:r>
              <a:rPr sz="2400" dirty="0">
                <a:latin typeface="Times New Roman"/>
                <a:cs typeface="Times New Roman"/>
              </a:rPr>
              <a:t>development</a:t>
            </a:r>
            <a:r>
              <a:rPr sz="2400" spc="30" dirty="0">
                <a:latin typeface="Times New Roman"/>
                <a:cs typeface="Times New Roman"/>
              </a:rPr>
              <a:t> </a:t>
            </a:r>
            <a:r>
              <a:rPr sz="2400" dirty="0">
                <a:latin typeface="Times New Roman"/>
                <a:cs typeface="Times New Roman"/>
              </a:rPr>
              <a:t>of</a:t>
            </a:r>
            <a:r>
              <a:rPr sz="2400" spc="315" dirty="0">
                <a:latin typeface="Times New Roman"/>
                <a:cs typeface="Times New Roman"/>
              </a:rPr>
              <a:t> </a:t>
            </a:r>
            <a:r>
              <a:rPr sz="2400" spc="50" dirty="0">
                <a:latin typeface="Times New Roman"/>
                <a:cs typeface="Times New Roman"/>
              </a:rPr>
              <a:t>a</a:t>
            </a:r>
            <a:r>
              <a:rPr sz="2400" spc="75" dirty="0">
                <a:latin typeface="Times New Roman"/>
                <a:cs typeface="Times New Roman"/>
              </a:rPr>
              <a:t> </a:t>
            </a:r>
            <a:r>
              <a:rPr sz="2400" dirty="0">
                <a:latin typeface="Times New Roman"/>
                <a:cs typeface="Times New Roman"/>
              </a:rPr>
              <a:t>new</a:t>
            </a:r>
            <a:r>
              <a:rPr sz="2400" spc="80" dirty="0">
                <a:latin typeface="Times New Roman"/>
                <a:cs typeface="Times New Roman"/>
              </a:rPr>
              <a:t> </a:t>
            </a:r>
            <a:r>
              <a:rPr sz="2400" spc="55" dirty="0">
                <a:latin typeface="Times New Roman"/>
                <a:cs typeface="Times New Roman"/>
              </a:rPr>
              <a:t>crop</a:t>
            </a:r>
            <a:r>
              <a:rPr sz="2400" spc="80" dirty="0">
                <a:latin typeface="Times New Roman"/>
                <a:cs typeface="Times New Roman"/>
              </a:rPr>
              <a:t> </a:t>
            </a:r>
            <a:r>
              <a:rPr sz="2400" dirty="0">
                <a:latin typeface="Times New Roman"/>
                <a:cs typeface="Times New Roman"/>
              </a:rPr>
              <a:t>without</a:t>
            </a:r>
            <a:r>
              <a:rPr sz="2400" spc="45" dirty="0">
                <a:latin typeface="Times New Roman"/>
                <a:cs typeface="Times New Roman"/>
              </a:rPr>
              <a:t> </a:t>
            </a:r>
            <a:r>
              <a:rPr sz="2400" spc="-10" dirty="0">
                <a:latin typeface="Times New Roman"/>
                <a:cs typeface="Times New Roman"/>
              </a:rPr>
              <a:t>replanting </a:t>
            </a:r>
            <a:r>
              <a:rPr sz="2400" dirty="0">
                <a:latin typeface="Times New Roman"/>
                <a:cs typeface="Times New Roman"/>
              </a:rPr>
              <a:t>from</a:t>
            </a:r>
            <a:r>
              <a:rPr sz="2400" spc="10" dirty="0">
                <a:latin typeface="Times New Roman"/>
                <a:cs typeface="Times New Roman"/>
              </a:rPr>
              <a:t> </a:t>
            </a:r>
            <a:r>
              <a:rPr sz="2400" dirty="0">
                <a:latin typeface="Times New Roman"/>
                <a:cs typeface="Times New Roman"/>
              </a:rPr>
              <a:t>buds</a:t>
            </a:r>
            <a:r>
              <a:rPr sz="2400" spc="65" dirty="0">
                <a:latin typeface="Times New Roman"/>
                <a:cs typeface="Times New Roman"/>
              </a:rPr>
              <a:t> </a:t>
            </a:r>
            <a:r>
              <a:rPr sz="2400" dirty="0">
                <a:latin typeface="Times New Roman"/>
                <a:cs typeface="Times New Roman"/>
              </a:rPr>
              <a:t>on</a:t>
            </a:r>
            <a:r>
              <a:rPr sz="2400" spc="40" dirty="0">
                <a:latin typeface="Times New Roman"/>
                <a:cs typeface="Times New Roman"/>
              </a:rPr>
              <a:t> </a:t>
            </a:r>
            <a:r>
              <a:rPr sz="2400" dirty="0">
                <a:latin typeface="Times New Roman"/>
                <a:cs typeface="Times New Roman"/>
              </a:rPr>
              <a:t>the</a:t>
            </a:r>
            <a:r>
              <a:rPr sz="2400" spc="25" dirty="0">
                <a:latin typeface="Times New Roman"/>
                <a:cs typeface="Times New Roman"/>
              </a:rPr>
              <a:t> </a:t>
            </a:r>
            <a:r>
              <a:rPr sz="2400" dirty="0">
                <a:latin typeface="Times New Roman"/>
                <a:cs typeface="Times New Roman"/>
              </a:rPr>
              <a:t>root</a:t>
            </a:r>
            <a:r>
              <a:rPr sz="2400" spc="40" dirty="0">
                <a:latin typeface="Times New Roman"/>
                <a:cs typeface="Times New Roman"/>
              </a:rPr>
              <a:t> </a:t>
            </a:r>
            <a:r>
              <a:rPr sz="2400" dirty="0">
                <a:latin typeface="Times New Roman"/>
                <a:cs typeface="Times New Roman"/>
              </a:rPr>
              <a:t>system,</a:t>
            </a:r>
            <a:r>
              <a:rPr sz="2400" spc="55" dirty="0">
                <a:latin typeface="Times New Roman"/>
                <a:cs typeface="Times New Roman"/>
              </a:rPr>
              <a:t> </a:t>
            </a:r>
            <a:r>
              <a:rPr sz="2400" dirty="0">
                <a:latin typeface="Times New Roman"/>
                <a:cs typeface="Times New Roman"/>
              </a:rPr>
              <a:t>stubble</a:t>
            </a:r>
            <a:r>
              <a:rPr sz="2400" spc="25" dirty="0">
                <a:latin typeface="Times New Roman"/>
                <a:cs typeface="Times New Roman"/>
              </a:rPr>
              <a:t> </a:t>
            </a:r>
            <a:r>
              <a:rPr sz="2400" spc="60" dirty="0">
                <a:latin typeface="Times New Roman"/>
                <a:cs typeface="Times New Roman"/>
              </a:rPr>
              <a:t>or</a:t>
            </a:r>
            <a:r>
              <a:rPr sz="2400" spc="25" dirty="0">
                <a:latin typeface="Times New Roman"/>
                <a:cs typeface="Times New Roman"/>
              </a:rPr>
              <a:t> </a:t>
            </a:r>
            <a:r>
              <a:rPr sz="2400" dirty="0">
                <a:latin typeface="Times New Roman"/>
                <a:cs typeface="Times New Roman"/>
              </a:rPr>
              <a:t>stems</a:t>
            </a:r>
            <a:r>
              <a:rPr sz="2400" spc="40" dirty="0">
                <a:latin typeface="Times New Roman"/>
                <a:cs typeface="Times New Roman"/>
              </a:rPr>
              <a:t> </a:t>
            </a:r>
            <a:r>
              <a:rPr sz="2400" dirty="0">
                <a:latin typeface="Times New Roman"/>
                <a:cs typeface="Times New Roman"/>
              </a:rPr>
              <a:t>of</a:t>
            </a:r>
            <a:r>
              <a:rPr sz="2400" spc="229" dirty="0">
                <a:latin typeface="Times New Roman"/>
                <a:cs typeface="Times New Roman"/>
              </a:rPr>
              <a:t> </a:t>
            </a:r>
            <a:r>
              <a:rPr sz="2400" spc="-25" dirty="0">
                <a:latin typeface="Times New Roman"/>
                <a:cs typeface="Times New Roman"/>
              </a:rPr>
              <a:t>the </a:t>
            </a:r>
            <a:r>
              <a:rPr sz="2400" dirty="0">
                <a:latin typeface="Times New Roman"/>
                <a:cs typeface="Times New Roman"/>
              </a:rPr>
              <a:t>preceding</a:t>
            </a:r>
            <a:r>
              <a:rPr sz="2400" spc="25" dirty="0">
                <a:latin typeface="Times New Roman"/>
                <a:cs typeface="Times New Roman"/>
              </a:rPr>
              <a:t> </a:t>
            </a:r>
            <a:r>
              <a:rPr sz="2400" dirty="0">
                <a:latin typeface="Times New Roman"/>
                <a:cs typeface="Times New Roman"/>
              </a:rPr>
              <a:t>crops,</a:t>
            </a:r>
            <a:r>
              <a:rPr sz="2400" spc="100" dirty="0">
                <a:latin typeface="Times New Roman"/>
                <a:cs typeface="Times New Roman"/>
              </a:rPr>
              <a:t> </a:t>
            </a:r>
            <a:r>
              <a:rPr sz="2400" spc="50" dirty="0">
                <a:latin typeface="Times New Roman"/>
                <a:cs typeface="Times New Roman"/>
              </a:rPr>
              <a:t>a</a:t>
            </a:r>
            <a:r>
              <a:rPr sz="2400" spc="80" dirty="0">
                <a:latin typeface="Times New Roman"/>
                <a:cs typeface="Times New Roman"/>
              </a:rPr>
              <a:t> </a:t>
            </a:r>
            <a:r>
              <a:rPr sz="2400" dirty="0">
                <a:latin typeface="Times New Roman"/>
                <a:cs typeface="Times New Roman"/>
              </a:rPr>
              <a:t>harvest</a:t>
            </a:r>
            <a:r>
              <a:rPr sz="2400" spc="80" dirty="0">
                <a:latin typeface="Times New Roman"/>
                <a:cs typeface="Times New Roman"/>
              </a:rPr>
              <a:t> </a:t>
            </a:r>
            <a:r>
              <a:rPr sz="2400" dirty="0">
                <a:latin typeface="Times New Roman"/>
                <a:cs typeface="Times New Roman"/>
              </a:rPr>
              <a:t>not</a:t>
            </a:r>
            <a:r>
              <a:rPr sz="2400" spc="75" dirty="0">
                <a:latin typeface="Times New Roman"/>
                <a:cs typeface="Times New Roman"/>
              </a:rPr>
              <a:t> </a:t>
            </a:r>
            <a:r>
              <a:rPr sz="2400" dirty="0">
                <a:latin typeface="Times New Roman"/>
                <a:cs typeface="Times New Roman"/>
              </a:rPr>
              <a:t>necessarily</a:t>
            </a:r>
            <a:r>
              <a:rPr sz="2400" spc="30" dirty="0">
                <a:latin typeface="Times New Roman"/>
                <a:cs typeface="Times New Roman"/>
              </a:rPr>
              <a:t> </a:t>
            </a:r>
            <a:r>
              <a:rPr sz="2400" dirty="0">
                <a:latin typeface="Times New Roman"/>
                <a:cs typeface="Times New Roman"/>
              </a:rPr>
              <a:t>for</a:t>
            </a:r>
            <a:r>
              <a:rPr sz="2400" spc="65" dirty="0">
                <a:latin typeface="Times New Roman"/>
                <a:cs typeface="Times New Roman"/>
              </a:rPr>
              <a:t> </a:t>
            </a:r>
            <a:r>
              <a:rPr sz="2400" dirty="0">
                <a:latin typeface="Times New Roman"/>
                <a:cs typeface="Times New Roman"/>
              </a:rPr>
              <a:t>grains.</a:t>
            </a:r>
            <a:r>
              <a:rPr sz="2400" spc="80" dirty="0">
                <a:latin typeface="Times New Roman"/>
                <a:cs typeface="Times New Roman"/>
              </a:rPr>
              <a:t> </a:t>
            </a:r>
            <a:r>
              <a:rPr sz="2400" spc="-10" dirty="0">
                <a:latin typeface="Times New Roman"/>
                <a:cs typeface="Times New Roman"/>
              </a:rPr>
              <a:t>i.e.</a:t>
            </a:r>
            <a:r>
              <a:rPr sz="2400" spc="30" dirty="0">
                <a:latin typeface="Times New Roman"/>
                <a:cs typeface="Times New Roman"/>
              </a:rPr>
              <a:t> </a:t>
            </a:r>
            <a:r>
              <a:rPr sz="2400" spc="-20" dirty="0">
                <a:latin typeface="Times New Roman"/>
                <a:cs typeface="Times New Roman"/>
              </a:rPr>
              <a:t>Rice</a:t>
            </a:r>
            <a:endParaRPr sz="2400">
              <a:latin typeface="Times New Roman"/>
              <a:cs typeface="Times New Roman"/>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30" y="0"/>
            <a:ext cx="9145905" cy="6715759"/>
            <a:chOff x="-830" y="0"/>
            <a:chExt cx="9145905" cy="6715759"/>
          </a:xfrm>
        </p:grpSpPr>
        <p:pic>
          <p:nvPicPr>
            <p:cNvPr id="3" name="object 3"/>
            <p:cNvPicPr/>
            <p:nvPr/>
          </p:nvPicPr>
          <p:blipFill>
            <a:blip r:embed="rId2" cstate="print"/>
            <a:stretch>
              <a:fillRect/>
            </a:stretch>
          </p:blipFill>
          <p:spPr>
            <a:xfrm>
              <a:off x="401320" y="238759"/>
              <a:ext cx="5654294" cy="4859274"/>
            </a:xfrm>
            <a:prstGeom prst="rect">
              <a:avLst/>
            </a:prstGeom>
          </p:spPr>
        </p:pic>
        <p:pic>
          <p:nvPicPr>
            <p:cNvPr id="4" name="object 4"/>
            <p:cNvPicPr/>
            <p:nvPr/>
          </p:nvPicPr>
          <p:blipFill>
            <a:blip r:embed="rId3" cstate="print"/>
            <a:stretch>
              <a:fillRect/>
            </a:stretch>
          </p:blipFill>
          <p:spPr>
            <a:xfrm>
              <a:off x="553719" y="391159"/>
              <a:ext cx="5280660" cy="4485640"/>
            </a:xfrm>
            <a:prstGeom prst="rect">
              <a:avLst/>
            </a:prstGeom>
          </p:spPr>
        </p:pic>
        <p:sp>
          <p:nvSpPr>
            <p:cNvPr id="5" name="object 5"/>
            <p:cNvSpPr/>
            <p:nvPr/>
          </p:nvSpPr>
          <p:spPr>
            <a:xfrm>
              <a:off x="490219" y="327659"/>
              <a:ext cx="5407660" cy="4612640"/>
            </a:xfrm>
            <a:custGeom>
              <a:avLst/>
              <a:gdLst/>
              <a:ahLst/>
              <a:cxnLst/>
              <a:rect l="l" t="t" r="r" b="b"/>
              <a:pathLst>
                <a:path w="5407660" h="4612640">
                  <a:moveTo>
                    <a:pt x="0" y="4612640"/>
                  </a:moveTo>
                  <a:lnTo>
                    <a:pt x="5407660" y="4612640"/>
                  </a:lnTo>
                  <a:lnTo>
                    <a:pt x="5407660" y="0"/>
                  </a:lnTo>
                  <a:lnTo>
                    <a:pt x="0" y="0"/>
                  </a:lnTo>
                  <a:lnTo>
                    <a:pt x="0" y="4612640"/>
                  </a:lnTo>
                  <a:close/>
                </a:path>
              </a:pathLst>
            </a:custGeom>
            <a:ln w="127000">
              <a:solidFill>
                <a:srgbClr val="000000"/>
              </a:solidFill>
            </a:ln>
          </p:spPr>
          <p:txBody>
            <a:bodyPr wrap="square" lIns="0" tIns="0" rIns="0" bIns="0" rtlCol="0"/>
            <a:lstStyle/>
            <a:p>
              <a:endParaRPr/>
            </a:p>
          </p:txBody>
        </p:sp>
        <p:pic>
          <p:nvPicPr>
            <p:cNvPr id="6" name="object 6"/>
            <p:cNvPicPr/>
            <p:nvPr/>
          </p:nvPicPr>
          <p:blipFill>
            <a:blip r:embed="rId4" cstate="print"/>
            <a:stretch>
              <a:fillRect/>
            </a:stretch>
          </p:blipFill>
          <p:spPr>
            <a:xfrm>
              <a:off x="4025900" y="3124200"/>
              <a:ext cx="4788154" cy="3502914"/>
            </a:xfrm>
            <a:prstGeom prst="rect">
              <a:avLst/>
            </a:prstGeom>
          </p:spPr>
        </p:pic>
        <p:sp>
          <p:nvSpPr>
            <p:cNvPr id="7" name="object 7"/>
            <p:cNvSpPr/>
            <p:nvPr/>
          </p:nvSpPr>
          <p:spPr>
            <a:xfrm>
              <a:off x="3939540" y="3037839"/>
              <a:ext cx="4963160" cy="3677920"/>
            </a:xfrm>
            <a:custGeom>
              <a:avLst/>
              <a:gdLst/>
              <a:ahLst/>
              <a:cxnLst/>
              <a:rect l="l" t="t" r="r" b="b"/>
              <a:pathLst>
                <a:path w="4963159" h="3677920">
                  <a:moveTo>
                    <a:pt x="4892040" y="71120"/>
                  </a:moveTo>
                  <a:lnTo>
                    <a:pt x="4874260" y="71120"/>
                  </a:lnTo>
                  <a:lnTo>
                    <a:pt x="4874260" y="88900"/>
                  </a:lnTo>
                  <a:lnTo>
                    <a:pt x="4874260" y="3589020"/>
                  </a:lnTo>
                  <a:lnTo>
                    <a:pt x="88900" y="3589020"/>
                  </a:lnTo>
                  <a:lnTo>
                    <a:pt x="88900" y="88900"/>
                  </a:lnTo>
                  <a:lnTo>
                    <a:pt x="4874260" y="88900"/>
                  </a:lnTo>
                  <a:lnTo>
                    <a:pt x="4874260" y="71120"/>
                  </a:lnTo>
                  <a:lnTo>
                    <a:pt x="71120" y="71120"/>
                  </a:lnTo>
                  <a:lnTo>
                    <a:pt x="71120" y="88900"/>
                  </a:lnTo>
                  <a:lnTo>
                    <a:pt x="71120" y="3589020"/>
                  </a:lnTo>
                  <a:lnTo>
                    <a:pt x="71120" y="3606800"/>
                  </a:lnTo>
                  <a:lnTo>
                    <a:pt x="4892040" y="3606800"/>
                  </a:lnTo>
                  <a:lnTo>
                    <a:pt x="4892040" y="3589032"/>
                  </a:lnTo>
                  <a:lnTo>
                    <a:pt x="4892040" y="88900"/>
                  </a:lnTo>
                  <a:lnTo>
                    <a:pt x="4892040" y="71120"/>
                  </a:lnTo>
                  <a:close/>
                </a:path>
                <a:path w="4963159" h="3677920">
                  <a:moveTo>
                    <a:pt x="4963160" y="0"/>
                  </a:moveTo>
                  <a:lnTo>
                    <a:pt x="4909820" y="0"/>
                  </a:lnTo>
                  <a:lnTo>
                    <a:pt x="4909820" y="53340"/>
                  </a:lnTo>
                  <a:lnTo>
                    <a:pt x="4909820" y="3624580"/>
                  </a:lnTo>
                  <a:lnTo>
                    <a:pt x="53340" y="3624580"/>
                  </a:lnTo>
                  <a:lnTo>
                    <a:pt x="53340" y="53340"/>
                  </a:lnTo>
                  <a:lnTo>
                    <a:pt x="4909820" y="53340"/>
                  </a:lnTo>
                  <a:lnTo>
                    <a:pt x="4909820" y="0"/>
                  </a:lnTo>
                  <a:lnTo>
                    <a:pt x="0" y="0"/>
                  </a:lnTo>
                  <a:lnTo>
                    <a:pt x="0" y="53340"/>
                  </a:lnTo>
                  <a:lnTo>
                    <a:pt x="0" y="3624580"/>
                  </a:lnTo>
                  <a:lnTo>
                    <a:pt x="0" y="3677920"/>
                  </a:lnTo>
                  <a:lnTo>
                    <a:pt x="4963160" y="3677920"/>
                  </a:lnTo>
                  <a:lnTo>
                    <a:pt x="4963160" y="3624592"/>
                  </a:lnTo>
                  <a:lnTo>
                    <a:pt x="4963160" y="53340"/>
                  </a:lnTo>
                  <a:lnTo>
                    <a:pt x="4963160" y="0"/>
                  </a:lnTo>
                  <a:close/>
                </a:path>
              </a:pathLst>
            </a:custGeom>
            <a:solidFill>
              <a:srgbClr val="000000"/>
            </a:solidFill>
          </p:spPr>
          <p:txBody>
            <a:bodyPr wrap="square" lIns="0" tIns="0" rIns="0" bIns="0" rtlCol="0"/>
            <a:lstStyle/>
            <a:p>
              <a:endParaRPr/>
            </a:p>
          </p:txBody>
        </p:sp>
      </p:gr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5250" y="734123"/>
            <a:ext cx="2773045" cy="513715"/>
          </a:xfrm>
          <a:prstGeom prst="rect">
            <a:avLst/>
          </a:prstGeom>
        </p:spPr>
        <p:txBody>
          <a:bodyPr vert="horz" wrap="square" lIns="0" tIns="12700" rIns="0" bIns="0" rtlCol="0">
            <a:spAutoFit/>
          </a:bodyPr>
          <a:lstStyle/>
          <a:p>
            <a:pPr marL="12700">
              <a:lnSpc>
                <a:spcPct val="100000"/>
              </a:lnSpc>
              <a:spcBef>
                <a:spcPts val="100"/>
              </a:spcBef>
            </a:pPr>
            <a:r>
              <a:rPr sz="3200" spc="60" dirty="0"/>
              <a:t>3.</a:t>
            </a:r>
            <a:r>
              <a:rPr sz="3200" spc="15" dirty="0"/>
              <a:t> </a:t>
            </a:r>
            <a:r>
              <a:rPr sz="3200" spc="45" dirty="0"/>
              <a:t>Intercropping</a:t>
            </a:r>
            <a:endParaRPr sz="3200"/>
          </a:p>
        </p:txBody>
      </p:sp>
      <p:sp>
        <p:nvSpPr>
          <p:cNvPr id="3" name="object 3"/>
          <p:cNvSpPr txBox="1"/>
          <p:nvPr/>
        </p:nvSpPr>
        <p:spPr>
          <a:xfrm>
            <a:off x="618807" y="1490281"/>
            <a:ext cx="8124190" cy="4568190"/>
          </a:xfrm>
          <a:prstGeom prst="rect">
            <a:avLst/>
          </a:prstGeom>
        </p:spPr>
        <p:txBody>
          <a:bodyPr vert="horz" wrap="square" lIns="0" tIns="12700" rIns="0" bIns="0" rtlCol="0">
            <a:spAutoFit/>
          </a:bodyPr>
          <a:lstStyle/>
          <a:p>
            <a:pPr marL="681990" marR="339725" indent="-274320">
              <a:lnSpc>
                <a:spcPct val="100000"/>
              </a:lnSpc>
              <a:spcBef>
                <a:spcPts val="100"/>
              </a:spcBef>
              <a:buClr>
                <a:srgbClr val="0AD0D9"/>
              </a:buClr>
              <a:buSzPct val="93750"/>
              <a:buFont typeface="Wingdings"/>
              <a:buChar char=""/>
              <a:tabLst>
                <a:tab pos="681990" algn="l"/>
              </a:tabLst>
            </a:pPr>
            <a:r>
              <a:rPr sz="2400" dirty="0">
                <a:latin typeface="Times New Roman"/>
                <a:cs typeface="Times New Roman"/>
              </a:rPr>
              <a:t>It</a:t>
            </a:r>
            <a:r>
              <a:rPr sz="2400" spc="40" dirty="0">
                <a:latin typeface="Times New Roman"/>
                <a:cs typeface="Times New Roman"/>
              </a:rPr>
              <a:t> </a:t>
            </a:r>
            <a:r>
              <a:rPr sz="2400" dirty="0">
                <a:latin typeface="Times New Roman"/>
                <a:cs typeface="Times New Roman"/>
              </a:rPr>
              <a:t>is</a:t>
            </a:r>
            <a:r>
              <a:rPr sz="2400" spc="60" dirty="0">
                <a:latin typeface="Times New Roman"/>
                <a:cs typeface="Times New Roman"/>
              </a:rPr>
              <a:t> </a:t>
            </a:r>
            <a:r>
              <a:rPr sz="2400" dirty="0">
                <a:latin typeface="Times New Roman"/>
                <a:cs typeface="Times New Roman"/>
              </a:rPr>
              <a:t>the</a:t>
            </a:r>
            <a:r>
              <a:rPr sz="2400" spc="30" dirty="0">
                <a:latin typeface="Times New Roman"/>
                <a:cs typeface="Times New Roman"/>
              </a:rPr>
              <a:t> </a:t>
            </a:r>
            <a:r>
              <a:rPr sz="2400" dirty="0">
                <a:latin typeface="Times New Roman"/>
                <a:cs typeface="Times New Roman"/>
              </a:rPr>
              <a:t>growing</a:t>
            </a:r>
            <a:r>
              <a:rPr sz="2400" spc="75" dirty="0">
                <a:latin typeface="Times New Roman"/>
                <a:cs typeface="Times New Roman"/>
              </a:rPr>
              <a:t> </a:t>
            </a:r>
            <a:r>
              <a:rPr sz="2400" dirty="0">
                <a:latin typeface="Times New Roman"/>
                <a:cs typeface="Times New Roman"/>
              </a:rPr>
              <a:t>of</a:t>
            </a:r>
            <a:r>
              <a:rPr sz="2400" spc="285" dirty="0">
                <a:latin typeface="Times New Roman"/>
                <a:cs typeface="Times New Roman"/>
              </a:rPr>
              <a:t> </a:t>
            </a:r>
            <a:r>
              <a:rPr sz="2400" dirty="0">
                <a:latin typeface="Times New Roman"/>
                <a:cs typeface="Times New Roman"/>
              </a:rPr>
              <a:t>two</a:t>
            </a:r>
            <a:r>
              <a:rPr sz="2400" spc="55" dirty="0">
                <a:latin typeface="Times New Roman"/>
                <a:cs typeface="Times New Roman"/>
              </a:rPr>
              <a:t> </a:t>
            </a:r>
            <a:r>
              <a:rPr sz="2400" spc="60" dirty="0">
                <a:latin typeface="Times New Roman"/>
                <a:cs typeface="Times New Roman"/>
              </a:rPr>
              <a:t>or</a:t>
            </a:r>
            <a:r>
              <a:rPr sz="2400" spc="45" dirty="0">
                <a:latin typeface="Times New Roman"/>
                <a:cs typeface="Times New Roman"/>
              </a:rPr>
              <a:t> </a:t>
            </a:r>
            <a:r>
              <a:rPr sz="2400" dirty="0">
                <a:latin typeface="Times New Roman"/>
                <a:cs typeface="Times New Roman"/>
              </a:rPr>
              <a:t>more</a:t>
            </a:r>
            <a:r>
              <a:rPr sz="2400" spc="60" dirty="0">
                <a:latin typeface="Times New Roman"/>
                <a:cs typeface="Times New Roman"/>
              </a:rPr>
              <a:t> </a:t>
            </a:r>
            <a:r>
              <a:rPr sz="2400" dirty="0">
                <a:latin typeface="Times New Roman"/>
                <a:cs typeface="Times New Roman"/>
              </a:rPr>
              <a:t>crops</a:t>
            </a:r>
            <a:r>
              <a:rPr sz="2400" spc="40" dirty="0">
                <a:latin typeface="Times New Roman"/>
                <a:cs typeface="Times New Roman"/>
              </a:rPr>
              <a:t> </a:t>
            </a:r>
            <a:r>
              <a:rPr sz="2400" dirty="0">
                <a:latin typeface="Times New Roman"/>
                <a:cs typeface="Times New Roman"/>
              </a:rPr>
              <a:t>simultaneously </a:t>
            </a:r>
            <a:r>
              <a:rPr sz="2400" spc="-25" dirty="0">
                <a:latin typeface="Times New Roman"/>
                <a:cs typeface="Times New Roman"/>
              </a:rPr>
              <a:t>on </a:t>
            </a:r>
            <a:r>
              <a:rPr sz="2400" dirty="0">
                <a:latin typeface="Times New Roman"/>
                <a:cs typeface="Times New Roman"/>
              </a:rPr>
              <a:t>the</a:t>
            </a:r>
            <a:r>
              <a:rPr sz="2400" spc="50" dirty="0">
                <a:latin typeface="Times New Roman"/>
                <a:cs typeface="Times New Roman"/>
              </a:rPr>
              <a:t> </a:t>
            </a:r>
            <a:r>
              <a:rPr sz="2400" dirty="0">
                <a:latin typeface="Times New Roman"/>
                <a:cs typeface="Times New Roman"/>
              </a:rPr>
              <a:t>same</a:t>
            </a:r>
            <a:r>
              <a:rPr sz="2400" spc="60" dirty="0">
                <a:latin typeface="Times New Roman"/>
                <a:cs typeface="Times New Roman"/>
              </a:rPr>
              <a:t> </a:t>
            </a:r>
            <a:r>
              <a:rPr sz="2400" dirty="0">
                <a:latin typeface="Times New Roman"/>
                <a:cs typeface="Times New Roman"/>
              </a:rPr>
              <a:t>field</a:t>
            </a:r>
            <a:r>
              <a:rPr sz="2400" spc="-5" dirty="0">
                <a:latin typeface="Times New Roman"/>
                <a:cs typeface="Times New Roman"/>
              </a:rPr>
              <a:t> </a:t>
            </a:r>
            <a:r>
              <a:rPr sz="2400" dirty="0">
                <a:latin typeface="Times New Roman"/>
                <a:cs typeface="Times New Roman"/>
              </a:rPr>
              <a:t>such</a:t>
            </a:r>
            <a:r>
              <a:rPr sz="2400" spc="50" dirty="0">
                <a:latin typeface="Times New Roman"/>
                <a:cs typeface="Times New Roman"/>
              </a:rPr>
              <a:t> that</a:t>
            </a:r>
            <a:r>
              <a:rPr sz="2400" spc="65" dirty="0">
                <a:latin typeface="Times New Roman"/>
                <a:cs typeface="Times New Roman"/>
              </a:rPr>
              <a:t> </a:t>
            </a:r>
            <a:r>
              <a:rPr sz="2400" dirty="0">
                <a:latin typeface="Times New Roman"/>
                <a:cs typeface="Times New Roman"/>
              </a:rPr>
              <a:t>the</a:t>
            </a:r>
            <a:r>
              <a:rPr sz="2400" spc="30" dirty="0">
                <a:latin typeface="Times New Roman"/>
                <a:cs typeface="Times New Roman"/>
              </a:rPr>
              <a:t> </a:t>
            </a:r>
            <a:r>
              <a:rPr sz="2400" dirty="0">
                <a:latin typeface="Times New Roman"/>
                <a:cs typeface="Times New Roman"/>
              </a:rPr>
              <a:t>period</a:t>
            </a:r>
            <a:r>
              <a:rPr sz="2400" spc="20" dirty="0">
                <a:latin typeface="Times New Roman"/>
                <a:cs typeface="Times New Roman"/>
              </a:rPr>
              <a:t> </a:t>
            </a:r>
            <a:r>
              <a:rPr sz="2400" dirty="0">
                <a:latin typeface="Times New Roman"/>
                <a:cs typeface="Times New Roman"/>
              </a:rPr>
              <a:t>of</a:t>
            </a:r>
            <a:r>
              <a:rPr sz="2400" spc="265" dirty="0">
                <a:latin typeface="Times New Roman"/>
                <a:cs typeface="Times New Roman"/>
              </a:rPr>
              <a:t> </a:t>
            </a:r>
            <a:r>
              <a:rPr sz="2400" dirty="0">
                <a:latin typeface="Times New Roman"/>
                <a:cs typeface="Times New Roman"/>
              </a:rPr>
              <a:t>overlap</a:t>
            </a:r>
            <a:r>
              <a:rPr sz="2400" spc="45" dirty="0">
                <a:latin typeface="Times New Roman"/>
                <a:cs typeface="Times New Roman"/>
              </a:rPr>
              <a:t> </a:t>
            </a:r>
            <a:r>
              <a:rPr sz="2400" dirty="0">
                <a:latin typeface="Times New Roman"/>
                <a:cs typeface="Times New Roman"/>
              </a:rPr>
              <a:t>is</a:t>
            </a:r>
            <a:r>
              <a:rPr sz="2400" spc="35" dirty="0">
                <a:latin typeface="Times New Roman"/>
                <a:cs typeface="Times New Roman"/>
              </a:rPr>
              <a:t> </a:t>
            </a:r>
            <a:r>
              <a:rPr sz="2400" spc="-20" dirty="0">
                <a:latin typeface="Times New Roman"/>
                <a:cs typeface="Times New Roman"/>
              </a:rPr>
              <a:t>long </a:t>
            </a:r>
            <a:r>
              <a:rPr sz="2400" dirty="0">
                <a:latin typeface="Times New Roman"/>
                <a:cs typeface="Times New Roman"/>
              </a:rPr>
              <a:t>enough</a:t>
            </a:r>
            <a:r>
              <a:rPr sz="2400" spc="75" dirty="0">
                <a:latin typeface="Times New Roman"/>
                <a:cs typeface="Times New Roman"/>
              </a:rPr>
              <a:t> </a:t>
            </a:r>
            <a:r>
              <a:rPr sz="2400" dirty="0">
                <a:latin typeface="Times New Roman"/>
                <a:cs typeface="Times New Roman"/>
              </a:rPr>
              <a:t>to</a:t>
            </a:r>
            <a:r>
              <a:rPr sz="2400" spc="95" dirty="0">
                <a:latin typeface="Times New Roman"/>
                <a:cs typeface="Times New Roman"/>
              </a:rPr>
              <a:t> </a:t>
            </a:r>
            <a:r>
              <a:rPr sz="2400" dirty="0">
                <a:latin typeface="Times New Roman"/>
                <a:cs typeface="Times New Roman"/>
              </a:rPr>
              <a:t>include</a:t>
            </a:r>
            <a:r>
              <a:rPr sz="2400" spc="60" dirty="0">
                <a:latin typeface="Times New Roman"/>
                <a:cs typeface="Times New Roman"/>
              </a:rPr>
              <a:t> </a:t>
            </a:r>
            <a:r>
              <a:rPr sz="2400" spc="-30" dirty="0">
                <a:latin typeface="Times New Roman"/>
                <a:cs typeface="Times New Roman"/>
              </a:rPr>
              <a:t>vegetative</a:t>
            </a:r>
            <a:r>
              <a:rPr sz="2400" spc="125" dirty="0">
                <a:latin typeface="Times New Roman"/>
                <a:cs typeface="Times New Roman"/>
              </a:rPr>
              <a:t> </a:t>
            </a:r>
            <a:r>
              <a:rPr sz="2400" spc="-10" dirty="0">
                <a:latin typeface="Times New Roman"/>
                <a:cs typeface="Times New Roman"/>
              </a:rPr>
              <a:t>stage</a:t>
            </a:r>
            <a:endParaRPr sz="2400">
              <a:latin typeface="Times New Roman"/>
              <a:cs typeface="Times New Roman"/>
            </a:endParaRPr>
          </a:p>
          <a:p>
            <a:pPr>
              <a:lnSpc>
                <a:spcPct val="100000"/>
              </a:lnSpc>
              <a:buClr>
                <a:srgbClr val="0AD0D9"/>
              </a:buClr>
              <a:buFont typeface="Wingdings"/>
              <a:buChar char=""/>
            </a:pPr>
            <a:endParaRPr sz="2400">
              <a:latin typeface="Times New Roman"/>
              <a:cs typeface="Times New Roman"/>
            </a:endParaRPr>
          </a:p>
          <a:p>
            <a:pPr>
              <a:lnSpc>
                <a:spcPct val="100000"/>
              </a:lnSpc>
              <a:spcBef>
                <a:spcPts val="1520"/>
              </a:spcBef>
              <a:buClr>
                <a:srgbClr val="0AD0D9"/>
              </a:buClr>
              <a:buFont typeface="Wingdings"/>
              <a:buChar char=""/>
            </a:pPr>
            <a:endParaRPr sz="2400">
              <a:latin typeface="Times New Roman"/>
              <a:cs typeface="Times New Roman"/>
            </a:endParaRPr>
          </a:p>
          <a:p>
            <a:pPr marL="12700">
              <a:lnSpc>
                <a:spcPct val="100000"/>
              </a:lnSpc>
            </a:pPr>
            <a:r>
              <a:rPr sz="3200" dirty="0">
                <a:solidFill>
                  <a:srgbClr val="001F5F"/>
                </a:solidFill>
                <a:latin typeface="Times New Roman"/>
                <a:cs typeface="Times New Roman"/>
              </a:rPr>
              <a:t>Major</a:t>
            </a:r>
            <a:r>
              <a:rPr sz="3200" spc="30" dirty="0">
                <a:solidFill>
                  <a:srgbClr val="001F5F"/>
                </a:solidFill>
                <a:latin typeface="Times New Roman"/>
                <a:cs typeface="Times New Roman"/>
              </a:rPr>
              <a:t> </a:t>
            </a:r>
            <a:r>
              <a:rPr sz="3200" spc="65" dirty="0">
                <a:solidFill>
                  <a:srgbClr val="001F5F"/>
                </a:solidFill>
                <a:latin typeface="Times New Roman"/>
                <a:cs typeface="Times New Roman"/>
              </a:rPr>
              <a:t>intercropping</a:t>
            </a:r>
            <a:r>
              <a:rPr sz="3200" spc="45" dirty="0">
                <a:solidFill>
                  <a:srgbClr val="001F5F"/>
                </a:solidFill>
                <a:latin typeface="Times New Roman"/>
                <a:cs typeface="Times New Roman"/>
              </a:rPr>
              <a:t> </a:t>
            </a:r>
            <a:r>
              <a:rPr sz="3200" spc="-10" dirty="0">
                <a:solidFill>
                  <a:srgbClr val="001F5F"/>
                </a:solidFill>
                <a:latin typeface="Times New Roman"/>
                <a:cs typeface="Times New Roman"/>
              </a:rPr>
              <a:t>systems:</a:t>
            </a:r>
            <a:endParaRPr sz="3200">
              <a:latin typeface="Times New Roman"/>
              <a:cs typeface="Times New Roman"/>
            </a:endParaRPr>
          </a:p>
          <a:p>
            <a:pPr>
              <a:lnSpc>
                <a:spcPct val="100000"/>
              </a:lnSpc>
              <a:spcBef>
                <a:spcPts val="540"/>
              </a:spcBef>
            </a:pPr>
            <a:endParaRPr sz="3200">
              <a:latin typeface="Times New Roman"/>
              <a:cs typeface="Times New Roman"/>
            </a:endParaRPr>
          </a:p>
          <a:p>
            <a:pPr marL="1447800" lvl="1" indent="-457200">
              <a:lnSpc>
                <a:spcPct val="100000"/>
              </a:lnSpc>
              <a:buAutoNum type="alphaLcPeriod"/>
              <a:tabLst>
                <a:tab pos="1447800" algn="l"/>
              </a:tabLst>
            </a:pPr>
            <a:r>
              <a:rPr sz="2800" dirty="0">
                <a:solidFill>
                  <a:srgbClr val="001F5F"/>
                </a:solidFill>
                <a:latin typeface="Times New Roman"/>
                <a:cs typeface="Times New Roman"/>
              </a:rPr>
              <a:t>Parallel</a:t>
            </a:r>
            <a:r>
              <a:rPr sz="2800" spc="-20" dirty="0">
                <a:solidFill>
                  <a:srgbClr val="001F5F"/>
                </a:solidFill>
                <a:latin typeface="Times New Roman"/>
                <a:cs typeface="Times New Roman"/>
              </a:rPr>
              <a:t> </a:t>
            </a:r>
            <a:r>
              <a:rPr sz="2800" spc="40" dirty="0">
                <a:solidFill>
                  <a:srgbClr val="001F5F"/>
                </a:solidFill>
                <a:latin typeface="Times New Roman"/>
                <a:cs typeface="Times New Roman"/>
              </a:rPr>
              <a:t>cropping</a:t>
            </a:r>
            <a:endParaRPr sz="2800">
              <a:latin typeface="Times New Roman"/>
              <a:cs typeface="Times New Roman"/>
            </a:endParaRPr>
          </a:p>
          <a:p>
            <a:pPr marL="342900" marR="5080" lvl="2" indent="-342900" algn="r">
              <a:lnSpc>
                <a:spcPct val="100000"/>
              </a:lnSpc>
              <a:spcBef>
                <a:spcPts val="2905"/>
              </a:spcBef>
              <a:buFont typeface="Arial MT"/>
              <a:buChar char="•"/>
              <a:tabLst>
                <a:tab pos="342900" algn="l"/>
              </a:tabLst>
            </a:pPr>
            <a:r>
              <a:rPr sz="2400" dirty="0">
                <a:latin typeface="Times New Roman"/>
                <a:cs typeface="Times New Roman"/>
              </a:rPr>
              <a:t>Cultivation</a:t>
            </a:r>
            <a:r>
              <a:rPr sz="2400" spc="60" dirty="0">
                <a:latin typeface="Times New Roman"/>
                <a:cs typeface="Times New Roman"/>
              </a:rPr>
              <a:t> </a:t>
            </a:r>
            <a:r>
              <a:rPr sz="2400" dirty="0">
                <a:latin typeface="Times New Roman"/>
                <a:cs typeface="Times New Roman"/>
              </a:rPr>
              <a:t>of</a:t>
            </a:r>
            <a:r>
              <a:rPr sz="2400" spc="285" dirty="0">
                <a:latin typeface="Times New Roman"/>
                <a:cs typeface="Times New Roman"/>
              </a:rPr>
              <a:t> </a:t>
            </a:r>
            <a:r>
              <a:rPr sz="2400" dirty="0">
                <a:latin typeface="Times New Roman"/>
                <a:cs typeface="Times New Roman"/>
              </a:rPr>
              <a:t>such</a:t>
            </a:r>
            <a:r>
              <a:rPr sz="2400" spc="60" dirty="0">
                <a:latin typeface="Times New Roman"/>
                <a:cs typeface="Times New Roman"/>
              </a:rPr>
              <a:t> </a:t>
            </a:r>
            <a:r>
              <a:rPr sz="2400" dirty="0">
                <a:latin typeface="Times New Roman"/>
                <a:cs typeface="Times New Roman"/>
              </a:rPr>
              <a:t>crops</a:t>
            </a:r>
            <a:r>
              <a:rPr sz="2400" spc="45" dirty="0">
                <a:latin typeface="Times New Roman"/>
                <a:cs typeface="Times New Roman"/>
              </a:rPr>
              <a:t> </a:t>
            </a:r>
            <a:r>
              <a:rPr sz="2400" dirty="0">
                <a:latin typeface="Times New Roman"/>
                <a:cs typeface="Times New Roman"/>
              </a:rPr>
              <a:t>which</a:t>
            </a:r>
            <a:r>
              <a:rPr sz="2400" spc="60" dirty="0">
                <a:latin typeface="Times New Roman"/>
                <a:cs typeface="Times New Roman"/>
              </a:rPr>
              <a:t> </a:t>
            </a:r>
            <a:r>
              <a:rPr sz="2400" dirty="0">
                <a:latin typeface="Times New Roman"/>
                <a:cs typeface="Times New Roman"/>
              </a:rPr>
              <a:t>have</a:t>
            </a:r>
            <a:r>
              <a:rPr sz="2400" spc="95" dirty="0">
                <a:latin typeface="Times New Roman"/>
                <a:cs typeface="Times New Roman"/>
              </a:rPr>
              <a:t> </a:t>
            </a:r>
            <a:r>
              <a:rPr sz="2400" dirty="0">
                <a:latin typeface="Times New Roman"/>
                <a:cs typeface="Times New Roman"/>
              </a:rPr>
              <a:t>different</a:t>
            </a:r>
            <a:r>
              <a:rPr sz="2400" spc="20" dirty="0">
                <a:latin typeface="Times New Roman"/>
                <a:cs typeface="Times New Roman"/>
              </a:rPr>
              <a:t> </a:t>
            </a:r>
            <a:r>
              <a:rPr sz="2400" spc="60" dirty="0">
                <a:latin typeface="Times New Roman"/>
                <a:cs typeface="Times New Roman"/>
              </a:rPr>
              <a:t>natural</a:t>
            </a:r>
            <a:endParaRPr sz="2400">
              <a:latin typeface="Times New Roman"/>
              <a:cs typeface="Times New Roman"/>
            </a:endParaRPr>
          </a:p>
          <a:p>
            <a:pPr marR="40640" algn="r">
              <a:lnSpc>
                <a:spcPct val="100000"/>
              </a:lnSpc>
            </a:pPr>
            <a:r>
              <a:rPr sz="2400" dirty="0">
                <a:latin typeface="Times New Roman"/>
                <a:cs typeface="Times New Roman"/>
              </a:rPr>
              <a:t>habitat</a:t>
            </a:r>
            <a:r>
              <a:rPr sz="2400" spc="135" dirty="0">
                <a:latin typeface="Times New Roman"/>
                <a:cs typeface="Times New Roman"/>
              </a:rPr>
              <a:t> </a:t>
            </a:r>
            <a:r>
              <a:rPr sz="2400" spc="65" dirty="0">
                <a:latin typeface="Times New Roman"/>
                <a:cs typeface="Times New Roman"/>
              </a:rPr>
              <a:t>and</a:t>
            </a:r>
            <a:r>
              <a:rPr sz="2400" spc="135" dirty="0">
                <a:latin typeface="Times New Roman"/>
                <a:cs typeface="Times New Roman"/>
              </a:rPr>
              <a:t> </a:t>
            </a:r>
            <a:r>
              <a:rPr sz="2400" dirty="0">
                <a:latin typeface="Times New Roman"/>
                <a:cs typeface="Times New Roman"/>
              </a:rPr>
              <a:t>zero</a:t>
            </a:r>
            <a:r>
              <a:rPr sz="2400" spc="80" dirty="0">
                <a:latin typeface="Times New Roman"/>
                <a:cs typeface="Times New Roman"/>
              </a:rPr>
              <a:t> </a:t>
            </a:r>
            <a:r>
              <a:rPr sz="2400" dirty="0">
                <a:latin typeface="Times New Roman"/>
                <a:cs typeface="Times New Roman"/>
              </a:rPr>
              <a:t>competition</a:t>
            </a:r>
            <a:r>
              <a:rPr sz="2400" spc="75" dirty="0">
                <a:latin typeface="Times New Roman"/>
                <a:cs typeface="Times New Roman"/>
              </a:rPr>
              <a:t> </a:t>
            </a:r>
            <a:r>
              <a:rPr sz="2400" dirty="0">
                <a:latin typeface="Times New Roman"/>
                <a:cs typeface="Times New Roman"/>
              </a:rPr>
              <a:t>(i.e.</a:t>
            </a:r>
            <a:r>
              <a:rPr sz="2400" spc="130" dirty="0">
                <a:latin typeface="Times New Roman"/>
                <a:cs typeface="Times New Roman"/>
              </a:rPr>
              <a:t> </a:t>
            </a:r>
            <a:r>
              <a:rPr sz="2400" dirty="0">
                <a:latin typeface="Times New Roman"/>
                <a:cs typeface="Times New Roman"/>
              </a:rPr>
              <a:t>mungbean</a:t>
            </a:r>
            <a:r>
              <a:rPr sz="2400" spc="165" dirty="0">
                <a:latin typeface="Times New Roman"/>
                <a:cs typeface="Times New Roman"/>
              </a:rPr>
              <a:t> </a:t>
            </a:r>
            <a:r>
              <a:rPr sz="2400" spc="240" dirty="0">
                <a:latin typeface="Times New Roman"/>
                <a:cs typeface="Times New Roman"/>
              </a:rPr>
              <a:t>+</a:t>
            </a:r>
            <a:r>
              <a:rPr sz="2400" spc="130" dirty="0">
                <a:latin typeface="Times New Roman"/>
                <a:cs typeface="Times New Roman"/>
              </a:rPr>
              <a:t> </a:t>
            </a:r>
            <a:r>
              <a:rPr sz="2400" spc="-10" dirty="0">
                <a:latin typeface="Times New Roman"/>
                <a:cs typeface="Times New Roman"/>
              </a:rPr>
              <a:t>maize)</a:t>
            </a:r>
            <a:endParaRPr sz="2400">
              <a:latin typeface="Times New Roman"/>
              <a:cs typeface="Times New Roman"/>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613727" rIns="0" bIns="0" rtlCol="0">
            <a:spAutoFit/>
          </a:bodyPr>
          <a:lstStyle/>
          <a:p>
            <a:pPr marL="280035">
              <a:lnSpc>
                <a:spcPct val="100000"/>
              </a:lnSpc>
              <a:spcBef>
                <a:spcPts val="100"/>
              </a:spcBef>
            </a:pPr>
            <a:r>
              <a:rPr sz="2600" spc="-20" dirty="0"/>
              <a:t>b.</a:t>
            </a:r>
            <a:r>
              <a:rPr sz="2600" spc="55" dirty="0"/>
              <a:t> </a:t>
            </a:r>
            <a:r>
              <a:rPr sz="2600" dirty="0"/>
              <a:t>Companion</a:t>
            </a:r>
            <a:r>
              <a:rPr sz="2600" spc="20" dirty="0"/>
              <a:t> </a:t>
            </a:r>
            <a:r>
              <a:rPr sz="2600" spc="35" dirty="0"/>
              <a:t>cropping</a:t>
            </a:r>
            <a:endParaRPr sz="2600"/>
          </a:p>
        </p:txBody>
      </p:sp>
      <p:sp>
        <p:nvSpPr>
          <p:cNvPr id="3" name="object 3"/>
          <p:cNvSpPr txBox="1"/>
          <p:nvPr/>
        </p:nvSpPr>
        <p:spPr>
          <a:xfrm>
            <a:off x="763269" y="1707578"/>
            <a:ext cx="7497445" cy="3649345"/>
          </a:xfrm>
          <a:prstGeom prst="rect">
            <a:avLst/>
          </a:prstGeom>
        </p:spPr>
        <p:txBody>
          <a:bodyPr vert="horz" wrap="square" lIns="0" tIns="12700" rIns="0" bIns="0" rtlCol="0">
            <a:spAutoFit/>
          </a:bodyPr>
          <a:lstStyle/>
          <a:p>
            <a:pPr marL="287020" marR="5080" indent="-274320">
              <a:lnSpc>
                <a:spcPct val="100000"/>
              </a:lnSpc>
              <a:spcBef>
                <a:spcPts val="100"/>
              </a:spcBef>
              <a:buSzPct val="93750"/>
              <a:buFont typeface="Wingdings"/>
              <a:buChar char=""/>
              <a:tabLst>
                <a:tab pos="287020" algn="l"/>
                <a:tab pos="362585" algn="l"/>
              </a:tabLst>
            </a:pPr>
            <a:r>
              <a:rPr sz="2400" dirty="0">
                <a:solidFill>
                  <a:srgbClr val="0AD0D9"/>
                </a:solidFill>
                <a:latin typeface="Times New Roman"/>
                <a:cs typeface="Times New Roman"/>
              </a:rPr>
              <a:t>	</a:t>
            </a:r>
            <a:r>
              <a:rPr sz="2400" spc="10" dirty="0">
                <a:latin typeface="Times New Roman"/>
                <a:cs typeface="Times New Roman"/>
              </a:rPr>
              <a:t>intercropping</a:t>
            </a:r>
            <a:r>
              <a:rPr sz="2400" spc="110" dirty="0">
                <a:latin typeface="Times New Roman"/>
                <a:cs typeface="Times New Roman"/>
              </a:rPr>
              <a:t> </a:t>
            </a:r>
            <a:r>
              <a:rPr sz="2400" spc="50" dirty="0">
                <a:latin typeface="Times New Roman"/>
                <a:cs typeface="Times New Roman"/>
              </a:rPr>
              <a:t>where</a:t>
            </a:r>
            <a:r>
              <a:rPr sz="2400" spc="175" dirty="0">
                <a:latin typeface="Times New Roman"/>
                <a:cs typeface="Times New Roman"/>
              </a:rPr>
              <a:t> </a:t>
            </a:r>
            <a:r>
              <a:rPr sz="2400" spc="10" dirty="0">
                <a:latin typeface="Times New Roman"/>
                <a:cs typeface="Times New Roman"/>
              </a:rPr>
              <a:t>the</a:t>
            </a:r>
            <a:r>
              <a:rPr sz="2400" spc="175" dirty="0">
                <a:latin typeface="Times New Roman"/>
                <a:cs typeface="Times New Roman"/>
              </a:rPr>
              <a:t> </a:t>
            </a:r>
            <a:r>
              <a:rPr sz="2400" spc="10" dirty="0">
                <a:latin typeface="Times New Roman"/>
                <a:cs typeface="Times New Roman"/>
              </a:rPr>
              <a:t>production</a:t>
            </a:r>
            <a:r>
              <a:rPr sz="2400" spc="105" dirty="0">
                <a:latin typeface="Times New Roman"/>
                <a:cs typeface="Times New Roman"/>
              </a:rPr>
              <a:t> </a:t>
            </a:r>
            <a:r>
              <a:rPr sz="2400" spc="10" dirty="0">
                <a:latin typeface="Times New Roman"/>
                <a:cs typeface="Times New Roman"/>
              </a:rPr>
              <a:t>of</a:t>
            </a:r>
            <a:r>
              <a:rPr sz="2400" spc="440" dirty="0">
                <a:latin typeface="Times New Roman"/>
                <a:cs typeface="Times New Roman"/>
              </a:rPr>
              <a:t> </a:t>
            </a:r>
            <a:r>
              <a:rPr sz="2400" spc="10" dirty="0">
                <a:latin typeface="Times New Roman"/>
                <a:cs typeface="Times New Roman"/>
              </a:rPr>
              <a:t>both</a:t>
            </a:r>
            <a:r>
              <a:rPr sz="2400" spc="150" dirty="0">
                <a:latin typeface="Times New Roman"/>
                <a:cs typeface="Times New Roman"/>
              </a:rPr>
              <a:t> </a:t>
            </a:r>
            <a:r>
              <a:rPr sz="2400" spc="10" dirty="0">
                <a:latin typeface="Times New Roman"/>
                <a:cs typeface="Times New Roman"/>
              </a:rPr>
              <a:t>intercrops</a:t>
            </a:r>
            <a:r>
              <a:rPr sz="2400" spc="125" dirty="0">
                <a:latin typeface="Times New Roman"/>
                <a:cs typeface="Times New Roman"/>
              </a:rPr>
              <a:t> </a:t>
            </a:r>
            <a:r>
              <a:rPr sz="2400" spc="-25" dirty="0">
                <a:latin typeface="Times New Roman"/>
                <a:cs typeface="Times New Roman"/>
              </a:rPr>
              <a:t>is </a:t>
            </a:r>
            <a:r>
              <a:rPr sz="2400" dirty="0">
                <a:latin typeface="Times New Roman"/>
                <a:cs typeface="Times New Roman"/>
              </a:rPr>
              <a:t>equal</a:t>
            </a:r>
            <a:r>
              <a:rPr sz="2400" spc="30" dirty="0">
                <a:latin typeface="Times New Roman"/>
                <a:cs typeface="Times New Roman"/>
              </a:rPr>
              <a:t> </a:t>
            </a:r>
            <a:r>
              <a:rPr sz="2400" dirty="0">
                <a:latin typeface="Times New Roman"/>
                <a:cs typeface="Times New Roman"/>
              </a:rPr>
              <a:t>to</a:t>
            </a:r>
            <a:r>
              <a:rPr sz="2400" spc="50" dirty="0">
                <a:latin typeface="Times New Roman"/>
                <a:cs typeface="Times New Roman"/>
              </a:rPr>
              <a:t> </a:t>
            </a:r>
            <a:r>
              <a:rPr sz="2400" spc="55" dirty="0">
                <a:latin typeface="Times New Roman"/>
                <a:cs typeface="Times New Roman"/>
              </a:rPr>
              <a:t>that</a:t>
            </a:r>
            <a:r>
              <a:rPr sz="2400" spc="50" dirty="0">
                <a:latin typeface="Times New Roman"/>
                <a:cs typeface="Times New Roman"/>
              </a:rPr>
              <a:t> </a:t>
            </a:r>
            <a:r>
              <a:rPr sz="2400" dirty="0">
                <a:latin typeface="Times New Roman"/>
                <a:cs typeface="Times New Roman"/>
              </a:rPr>
              <a:t>of</a:t>
            </a:r>
            <a:r>
              <a:rPr sz="2400" spc="275" dirty="0">
                <a:latin typeface="Times New Roman"/>
                <a:cs typeface="Times New Roman"/>
              </a:rPr>
              <a:t> </a:t>
            </a:r>
            <a:r>
              <a:rPr sz="2400" dirty="0">
                <a:latin typeface="Times New Roman"/>
                <a:cs typeface="Times New Roman"/>
              </a:rPr>
              <a:t>its</a:t>
            </a:r>
            <a:r>
              <a:rPr sz="2400" spc="30" dirty="0">
                <a:latin typeface="Times New Roman"/>
                <a:cs typeface="Times New Roman"/>
              </a:rPr>
              <a:t> </a:t>
            </a:r>
            <a:r>
              <a:rPr sz="2400" dirty="0">
                <a:latin typeface="Times New Roman"/>
                <a:cs typeface="Times New Roman"/>
              </a:rPr>
              <a:t>solid</a:t>
            </a:r>
            <a:r>
              <a:rPr sz="2400" spc="10" dirty="0">
                <a:latin typeface="Times New Roman"/>
                <a:cs typeface="Times New Roman"/>
              </a:rPr>
              <a:t> </a:t>
            </a:r>
            <a:r>
              <a:rPr sz="2400" dirty="0">
                <a:latin typeface="Times New Roman"/>
                <a:cs typeface="Times New Roman"/>
              </a:rPr>
              <a:t>planning</a:t>
            </a:r>
            <a:r>
              <a:rPr sz="2400" spc="50" dirty="0">
                <a:latin typeface="Times New Roman"/>
                <a:cs typeface="Times New Roman"/>
              </a:rPr>
              <a:t> </a:t>
            </a:r>
            <a:r>
              <a:rPr sz="2400" spc="-10" dirty="0">
                <a:latin typeface="Times New Roman"/>
                <a:cs typeface="Times New Roman"/>
              </a:rPr>
              <a:t>(i.e. </a:t>
            </a:r>
            <a:r>
              <a:rPr sz="2400" spc="90" dirty="0">
                <a:latin typeface="Times New Roman"/>
                <a:cs typeface="Times New Roman"/>
              </a:rPr>
              <a:t>mustard/potato/onion</a:t>
            </a:r>
            <a:r>
              <a:rPr sz="2400" spc="-25" dirty="0">
                <a:latin typeface="Times New Roman"/>
                <a:cs typeface="Times New Roman"/>
              </a:rPr>
              <a:t> </a:t>
            </a:r>
            <a:r>
              <a:rPr sz="2400" spc="240" dirty="0">
                <a:latin typeface="Times New Roman"/>
                <a:cs typeface="Times New Roman"/>
              </a:rPr>
              <a:t>+</a:t>
            </a:r>
            <a:r>
              <a:rPr sz="2400" spc="5" dirty="0">
                <a:latin typeface="Times New Roman"/>
                <a:cs typeface="Times New Roman"/>
              </a:rPr>
              <a:t> </a:t>
            </a:r>
            <a:r>
              <a:rPr sz="2400" spc="-10" dirty="0">
                <a:latin typeface="Times New Roman"/>
                <a:cs typeface="Times New Roman"/>
              </a:rPr>
              <a:t>sugarcane)</a:t>
            </a:r>
            <a:endParaRPr sz="2400">
              <a:latin typeface="Times New Roman"/>
              <a:cs typeface="Times New Roman"/>
            </a:endParaRPr>
          </a:p>
          <a:p>
            <a:pPr>
              <a:lnSpc>
                <a:spcPct val="100000"/>
              </a:lnSpc>
              <a:spcBef>
                <a:spcPts val="1305"/>
              </a:spcBef>
            </a:pPr>
            <a:endParaRPr sz="2400">
              <a:latin typeface="Times New Roman"/>
              <a:cs typeface="Times New Roman"/>
            </a:endParaRPr>
          </a:p>
          <a:p>
            <a:pPr marL="12700">
              <a:lnSpc>
                <a:spcPct val="100000"/>
              </a:lnSpc>
            </a:pPr>
            <a:r>
              <a:rPr sz="2400" dirty="0">
                <a:solidFill>
                  <a:srgbClr val="001F5F"/>
                </a:solidFill>
                <a:latin typeface="Times New Roman"/>
                <a:cs typeface="Times New Roman"/>
              </a:rPr>
              <a:t>c.</a:t>
            </a:r>
            <a:r>
              <a:rPr sz="2400" spc="-100" dirty="0">
                <a:solidFill>
                  <a:srgbClr val="001F5F"/>
                </a:solidFill>
                <a:latin typeface="Times New Roman"/>
                <a:cs typeface="Times New Roman"/>
              </a:rPr>
              <a:t> </a:t>
            </a:r>
            <a:r>
              <a:rPr sz="2600" spc="50" dirty="0">
                <a:solidFill>
                  <a:srgbClr val="001F5F"/>
                </a:solidFill>
                <a:latin typeface="Times New Roman"/>
                <a:cs typeface="Times New Roman"/>
              </a:rPr>
              <a:t>Multi-</a:t>
            </a:r>
            <a:r>
              <a:rPr sz="2600" spc="-10" dirty="0">
                <a:solidFill>
                  <a:srgbClr val="001F5F"/>
                </a:solidFill>
                <a:latin typeface="Times New Roman"/>
                <a:cs typeface="Times New Roman"/>
              </a:rPr>
              <a:t>storey/Multilevel</a:t>
            </a:r>
            <a:endParaRPr sz="2600">
              <a:latin typeface="Times New Roman"/>
              <a:cs typeface="Times New Roman"/>
            </a:endParaRPr>
          </a:p>
          <a:p>
            <a:pPr>
              <a:lnSpc>
                <a:spcPct val="100000"/>
              </a:lnSpc>
              <a:spcBef>
                <a:spcPts val="1075"/>
              </a:spcBef>
            </a:pPr>
            <a:endParaRPr sz="2600">
              <a:latin typeface="Times New Roman"/>
              <a:cs typeface="Times New Roman"/>
            </a:endParaRPr>
          </a:p>
          <a:p>
            <a:pPr marL="287020" marR="40640" indent="-274320">
              <a:lnSpc>
                <a:spcPct val="100000"/>
              </a:lnSpc>
              <a:buSzPct val="93750"/>
              <a:buFont typeface="Wingdings"/>
              <a:buChar char=""/>
              <a:tabLst>
                <a:tab pos="287020" algn="l"/>
                <a:tab pos="362585" algn="l"/>
              </a:tabLst>
            </a:pPr>
            <a:r>
              <a:rPr sz="2400" dirty="0">
                <a:solidFill>
                  <a:srgbClr val="0AD0D9"/>
                </a:solidFill>
                <a:latin typeface="Times New Roman"/>
                <a:cs typeface="Times New Roman"/>
              </a:rPr>
              <a:t>	</a:t>
            </a:r>
            <a:r>
              <a:rPr sz="2400" dirty="0">
                <a:latin typeface="Times New Roman"/>
                <a:cs typeface="Times New Roman"/>
              </a:rPr>
              <a:t>cultivation</a:t>
            </a:r>
            <a:r>
              <a:rPr sz="2400" spc="25" dirty="0">
                <a:latin typeface="Times New Roman"/>
                <a:cs typeface="Times New Roman"/>
              </a:rPr>
              <a:t> </a:t>
            </a:r>
            <a:r>
              <a:rPr sz="2400" dirty="0">
                <a:latin typeface="Times New Roman"/>
                <a:cs typeface="Times New Roman"/>
              </a:rPr>
              <a:t>of</a:t>
            </a:r>
            <a:r>
              <a:rPr sz="2400" spc="235" dirty="0">
                <a:latin typeface="Times New Roman"/>
                <a:cs typeface="Times New Roman"/>
              </a:rPr>
              <a:t> </a:t>
            </a:r>
            <a:r>
              <a:rPr sz="2400" dirty="0">
                <a:latin typeface="Times New Roman"/>
                <a:cs typeface="Times New Roman"/>
              </a:rPr>
              <a:t>two</a:t>
            </a:r>
            <a:r>
              <a:rPr sz="2400" spc="30" dirty="0">
                <a:latin typeface="Times New Roman"/>
                <a:cs typeface="Times New Roman"/>
              </a:rPr>
              <a:t> </a:t>
            </a:r>
            <a:r>
              <a:rPr sz="2400" spc="55" dirty="0">
                <a:latin typeface="Times New Roman"/>
                <a:cs typeface="Times New Roman"/>
              </a:rPr>
              <a:t>or</a:t>
            </a:r>
            <a:r>
              <a:rPr sz="2400" spc="35" dirty="0">
                <a:latin typeface="Times New Roman"/>
                <a:cs typeface="Times New Roman"/>
              </a:rPr>
              <a:t> </a:t>
            </a:r>
            <a:r>
              <a:rPr sz="2400" dirty="0">
                <a:latin typeface="Times New Roman"/>
                <a:cs typeface="Times New Roman"/>
              </a:rPr>
              <a:t>more</a:t>
            </a:r>
            <a:r>
              <a:rPr sz="2400" spc="15" dirty="0">
                <a:latin typeface="Times New Roman"/>
                <a:cs typeface="Times New Roman"/>
              </a:rPr>
              <a:t> </a:t>
            </a:r>
            <a:r>
              <a:rPr sz="2400" spc="75" dirty="0">
                <a:latin typeface="Times New Roman"/>
                <a:cs typeface="Times New Roman"/>
              </a:rPr>
              <a:t>than</a:t>
            </a:r>
            <a:r>
              <a:rPr sz="2400" spc="40" dirty="0">
                <a:latin typeface="Times New Roman"/>
                <a:cs typeface="Times New Roman"/>
              </a:rPr>
              <a:t> </a:t>
            </a:r>
            <a:r>
              <a:rPr sz="2400" dirty="0">
                <a:latin typeface="Times New Roman"/>
                <a:cs typeface="Times New Roman"/>
              </a:rPr>
              <a:t>two</a:t>
            </a:r>
            <a:r>
              <a:rPr sz="2400" spc="35" dirty="0">
                <a:latin typeface="Times New Roman"/>
                <a:cs typeface="Times New Roman"/>
              </a:rPr>
              <a:t> </a:t>
            </a:r>
            <a:r>
              <a:rPr sz="2400" dirty="0">
                <a:latin typeface="Times New Roman"/>
                <a:cs typeface="Times New Roman"/>
              </a:rPr>
              <a:t>crops</a:t>
            </a:r>
            <a:r>
              <a:rPr sz="2400" spc="10" dirty="0">
                <a:latin typeface="Times New Roman"/>
                <a:cs typeface="Times New Roman"/>
              </a:rPr>
              <a:t> </a:t>
            </a:r>
            <a:r>
              <a:rPr sz="2400" dirty="0">
                <a:latin typeface="Times New Roman"/>
                <a:cs typeface="Times New Roman"/>
              </a:rPr>
              <a:t>of</a:t>
            </a:r>
            <a:r>
              <a:rPr sz="2400" spc="250" dirty="0">
                <a:latin typeface="Times New Roman"/>
                <a:cs typeface="Times New Roman"/>
              </a:rPr>
              <a:t> </a:t>
            </a:r>
            <a:r>
              <a:rPr sz="2400" spc="-10" dirty="0">
                <a:latin typeface="Times New Roman"/>
                <a:cs typeface="Times New Roman"/>
              </a:rPr>
              <a:t>different </a:t>
            </a:r>
            <a:r>
              <a:rPr sz="2400" dirty="0">
                <a:latin typeface="Times New Roman"/>
                <a:cs typeface="Times New Roman"/>
              </a:rPr>
              <a:t>heights</a:t>
            </a:r>
            <a:r>
              <a:rPr sz="2400" spc="25" dirty="0">
                <a:latin typeface="Times New Roman"/>
                <a:cs typeface="Times New Roman"/>
              </a:rPr>
              <a:t> </a:t>
            </a:r>
            <a:r>
              <a:rPr sz="2400" dirty="0">
                <a:latin typeface="Times New Roman"/>
                <a:cs typeface="Times New Roman"/>
              </a:rPr>
              <a:t>simultaneously</a:t>
            </a:r>
            <a:r>
              <a:rPr sz="2400" spc="-20" dirty="0">
                <a:latin typeface="Times New Roman"/>
                <a:cs typeface="Times New Roman"/>
              </a:rPr>
              <a:t> </a:t>
            </a:r>
            <a:r>
              <a:rPr sz="2400" dirty="0">
                <a:latin typeface="Times New Roman"/>
                <a:cs typeface="Times New Roman"/>
              </a:rPr>
              <a:t>on</a:t>
            </a:r>
            <a:r>
              <a:rPr sz="2400" spc="20" dirty="0">
                <a:latin typeface="Times New Roman"/>
                <a:cs typeface="Times New Roman"/>
              </a:rPr>
              <a:t> </a:t>
            </a:r>
            <a:r>
              <a:rPr sz="2400" spc="50" dirty="0">
                <a:latin typeface="Times New Roman"/>
                <a:cs typeface="Times New Roman"/>
              </a:rPr>
              <a:t>a</a:t>
            </a:r>
            <a:r>
              <a:rPr sz="2400" spc="35" dirty="0">
                <a:latin typeface="Times New Roman"/>
                <a:cs typeface="Times New Roman"/>
              </a:rPr>
              <a:t> </a:t>
            </a:r>
            <a:r>
              <a:rPr sz="2400" spc="45" dirty="0">
                <a:latin typeface="Times New Roman"/>
                <a:cs typeface="Times New Roman"/>
              </a:rPr>
              <a:t>certain</a:t>
            </a:r>
            <a:r>
              <a:rPr sz="2400" dirty="0">
                <a:latin typeface="Times New Roman"/>
                <a:cs typeface="Times New Roman"/>
              </a:rPr>
              <a:t> piece</a:t>
            </a:r>
            <a:r>
              <a:rPr sz="2400" spc="-5" dirty="0">
                <a:latin typeface="Times New Roman"/>
                <a:cs typeface="Times New Roman"/>
              </a:rPr>
              <a:t> </a:t>
            </a:r>
            <a:r>
              <a:rPr sz="2400" dirty="0">
                <a:latin typeface="Times New Roman"/>
                <a:cs typeface="Times New Roman"/>
              </a:rPr>
              <a:t>of</a:t>
            </a:r>
            <a:r>
              <a:rPr sz="2400" spc="245" dirty="0">
                <a:latin typeface="Times New Roman"/>
                <a:cs typeface="Times New Roman"/>
              </a:rPr>
              <a:t> </a:t>
            </a:r>
            <a:r>
              <a:rPr sz="2400" spc="50" dirty="0">
                <a:latin typeface="Times New Roman"/>
                <a:cs typeface="Times New Roman"/>
              </a:rPr>
              <a:t>land</a:t>
            </a:r>
            <a:r>
              <a:rPr sz="2400" spc="10" dirty="0">
                <a:latin typeface="Times New Roman"/>
                <a:cs typeface="Times New Roman"/>
              </a:rPr>
              <a:t> </a:t>
            </a:r>
            <a:r>
              <a:rPr sz="2400" spc="55" dirty="0">
                <a:latin typeface="Times New Roman"/>
                <a:cs typeface="Times New Roman"/>
              </a:rPr>
              <a:t>in</a:t>
            </a:r>
            <a:r>
              <a:rPr sz="2400" spc="20" dirty="0">
                <a:latin typeface="Times New Roman"/>
                <a:cs typeface="Times New Roman"/>
              </a:rPr>
              <a:t> </a:t>
            </a:r>
            <a:r>
              <a:rPr sz="2400" spc="-25" dirty="0">
                <a:latin typeface="Times New Roman"/>
                <a:cs typeface="Times New Roman"/>
              </a:rPr>
              <a:t>any </a:t>
            </a:r>
            <a:r>
              <a:rPr sz="2400" spc="50" dirty="0">
                <a:latin typeface="Times New Roman"/>
                <a:cs typeface="Times New Roman"/>
              </a:rPr>
              <a:t>certain</a:t>
            </a:r>
            <a:r>
              <a:rPr sz="2400" spc="45" dirty="0">
                <a:latin typeface="Times New Roman"/>
                <a:cs typeface="Times New Roman"/>
              </a:rPr>
              <a:t> </a:t>
            </a:r>
            <a:r>
              <a:rPr sz="2400" dirty="0">
                <a:latin typeface="Times New Roman"/>
                <a:cs typeface="Times New Roman"/>
              </a:rPr>
              <a:t>period</a:t>
            </a:r>
            <a:r>
              <a:rPr sz="2400" spc="40" dirty="0">
                <a:latin typeface="Times New Roman"/>
                <a:cs typeface="Times New Roman"/>
              </a:rPr>
              <a:t> </a:t>
            </a:r>
            <a:r>
              <a:rPr sz="2400" dirty="0">
                <a:latin typeface="Times New Roman"/>
                <a:cs typeface="Times New Roman"/>
              </a:rPr>
              <a:t>(i.e.</a:t>
            </a:r>
            <a:r>
              <a:rPr sz="2400" spc="55" dirty="0">
                <a:latin typeface="Times New Roman"/>
                <a:cs typeface="Times New Roman"/>
              </a:rPr>
              <a:t> </a:t>
            </a:r>
            <a:r>
              <a:rPr sz="2400" dirty="0">
                <a:latin typeface="Times New Roman"/>
                <a:cs typeface="Times New Roman"/>
              </a:rPr>
              <a:t>sugarcane</a:t>
            </a:r>
            <a:r>
              <a:rPr sz="2400" spc="85" dirty="0">
                <a:latin typeface="Times New Roman"/>
                <a:cs typeface="Times New Roman"/>
              </a:rPr>
              <a:t> </a:t>
            </a:r>
            <a:r>
              <a:rPr sz="2400" spc="240" dirty="0">
                <a:latin typeface="Times New Roman"/>
                <a:cs typeface="Times New Roman"/>
              </a:rPr>
              <a:t>+</a:t>
            </a:r>
            <a:r>
              <a:rPr sz="2400" spc="80" dirty="0">
                <a:latin typeface="Times New Roman"/>
                <a:cs typeface="Times New Roman"/>
              </a:rPr>
              <a:t> </a:t>
            </a:r>
            <a:r>
              <a:rPr sz="2400" spc="55" dirty="0">
                <a:latin typeface="Times New Roman"/>
                <a:cs typeface="Times New Roman"/>
              </a:rPr>
              <a:t>mustard</a:t>
            </a:r>
            <a:r>
              <a:rPr sz="2400" spc="90" dirty="0">
                <a:latin typeface="Times New Roman"/>
                <a:cs typeface="Times New Roman"/>
              </a:rPr>
              <a:t> </a:t>
            </a:r>
            <a:r>
              <a:rPr sz="2400" spc="240" dirty="0">
                <a:latin typeface="Times New Roman"/>
                <a:cs typeface="Times New Roman"/>
              </a:rPr>
              <a:t>+</a:t>
            </a:r>
            <a:r>
              <a:rPr sz="2400" spc="80" dirty="0">
                <a:latin typeface="Times New Roman"/>
                <a:cs typeface="Times New Roman"/>
              </a:rPr>
              <a:t> </a:t>
            </a:r>
            <a:r>
              <a:rPr sz="2400" spc="55" dirty="0">
                <a:latin typeface="Times New Roman"/>
                <a:cs typeface="Times New Roman"/>
              </a:rPr>
              <a:t>onion/potato)</a:t>
            </a:r>
            <a:endParaRPr sz="2400">
              <a:latin typeface="Times New Roman"/>
              <a:cs typeface="Times New Roman"/>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608647" rIns="0" bIns="0" rtlCol="0">
            <a:spAutoFit/>
          </a:bodyPr>
          <a:lstStyle/>
          <a:p>
            <a:pPr marL="135255">
              <a:lnSpc>
                <a:spcPct val="100000"/>
              </a:lnSpc>
              <a:spcBef>
                <a:spcPts val="100"/>
              </a:spcBef>
            </a:pPr>
            <a:r>
              <a:rPr b="1" dirty="0">
                <a:latin typeface="Constantia"/>
                <a:cs typeface="Constantia"/>
              </a:rPr>
              <a:t>d</a:t>
            </a:r>
            <a:r>
              <a:rPr dirty="0"/>
              <a:t>.</a:t>
            </a:r>
            <a:r>
              <a:rPr spc="-25" dirty="0"/>
              <a:t> </a:t>
            </a:r>
            <a:r>
              <a:rPr spc="-10" dirty="0"/>
              <a:t>Synergetic</a:t>
            </a:r>
            <a:r>
              <a:rPr spc="-90" dirty="0"/>
              <a:t> </a:t>
            </a:r>
            <a:r>
              <a:rPr spc="35" dirty="0"/>
              <a:t>cropping</a:t>
            </a:r>
          </a:p>
        </p:txBody>
      </p:sp>
      <p:sp>
        <p:nvSpPr>
          <p:cNvPr id="3" name="object 3"/>
          <p:cNvSpPr txBox="1"/>
          <p:nvPr/>
        </p:nvSpPr>
        <p:spPr>
          <a:xfrm>
            <a:off x="618807" y="1738629"/>
            <a:ext cx="7736205" cy="3282950"/>
          </a:xfrm>
          <a:prstGeom prst="rect">
            <a:avLst/>
          </a:prstGeom>
        </p:spPr>
        <p:txBody>
          <a:bodyPr vert="horz" wrap="square" lIns="0" tIns="12700" rIns="0" bIns="0" rtlCol="0">
            <a:spAutoFit/>
          </a:bodyPr>
          <a:lstStyle/>
          <a:p>
            <a:pPr marL="287020" marR="216535" indent="-274320">
              <a:lnSpc>
                <a:spcPct val="100000"/>
              </a:lnSpc>
              <a:spcBef>
                <a:spcPts val="100"/>
              </a:spcBef>
              <a:buSzPct val="93750"/>
              <a:buFont typeface="Wingdings"/>
              <a:buChar char=""/>
              <a:tabLst>
                <a:tab pos="287020" algn="l"/>
                <a:tab pos="362585" algn="l"/>
              </a:tabLst>
            </a:pPr>
            <a:r>
              <a:rPr sz="2400" dirty="0">
                <a:solidFill>
                  <a:srgbClr val="0AD0D9"/>
                </a:solidFill>
                <a:latin typeface="Times New Roman"/>
                <a:cs typeface="Times New Roman"/>
              </a:rPr>
              <a:t>	</a:t>
            </a:r>
            <a:r>
              <a:rPr sz="2400" dirty="0">
                <a:latin typeface="Times New Roman"/>
                <a:cs typeface="Times New Roman"/>
              </a:rPr>
              <a:t>the</a:t>
            </a:r>
            <a:r>
              <a:rPr sz="2400" spc="40" dirty="0">
                <a:latin typeface="Times New Roman"/>
                <a:cs typeface="Times New Roman"/>
              </a:rPr>
              <a:t> </a:t>
            </a:r>
            <a:r>
              <a:rPr sz="2400" dirty="0">
                <a:latin typeface="Times New Roman"/>
                <a:cs typeface="Times New Roman"/>
              </a:rPr>
              <a:t>yield</a:t>
            </a:r>
            <a:r>
              <a:rPr sz="2400" spc="5" dirty="0">
                <a:latin typeface="Times New Roman"/>
                <a:cs typeface="Times New Roman"/>
              </a:rPr>
              <a:t> </a:t>
            </a:r>
            <a:r>
              <a:rPr sz="2400" dirty="0">
                <a:latin typeface="Times New Roman"/>
                <a:cs typeface="Times New Roman"/>
              </a:rPr>
              <a:t>of</a:t>
            </a:r>
            <a:r>
              <a:rPr sz="2400" spc="265" dirty="0">
                <a:latin typeface="Times New Roman"/>
                <a:cs typeface="Times New Roman"/>
              </a:rPr>
              <a:t> </a:t>
            </a:r>
            <a:r>
              <a:rPr sz="2400" dirty="0">
                <a:latin typeface="Times New Roman"/>
                <a:cs typeface="Times New Roman"/>
              </a:rPr>
              <a:t>both</a:t>
            </a:r>
            <a:r>
              <a:rPr sz="2400" spc="35" dirty="0">
                <a:latin typeface="Times New Roman"/>
                <a:cs typeface="Times New Roman"/>
              </a:rPr>
              <a:t> </a:t>
            </a:r>
            <a:r>
              <a:rPr sz="2400" dirty="0">
                <a:latin typeface="Times New Roman"/>
                <a:cs typeface="Times New Roman"/>
              </a:rPr>
              <a:t>crops</a:t>
            </a:r>
            <a:r>
              <a:rPr sz="2400" spc="20" dirty="0">
                <a:latin typeface="Times New Roman"/>
                <a:cs typeface="Times New Roman"/>
              </a:rPr>
              <a:t> </a:t>
            </a:r>
            <a:r>
              <a:rPr sz="2400" spc="65" dirty="0">
                <a:latin typeface="Times New Roman"/>
                <a:cs typeface="Times New Roman"/>
              </a:rPr>
              <a:t>are</a:t>
            </a:r>
            <a:r>
              <a:rPr sz="2400" spc="50" dirty="0">
                <a:latin typeface="Times New Roman"/>
                <a:cs typeface="Times New Roman"/>
              </a:rPr>
              <a:t> </a:t>
            </a:r>
            <a:r>
              <a:rPr sz="2400" dirty="0">
                <a:latin typeface="Times New Roman"/>
                <a:cs typeface="Times New Roman"/>
              </a:rPr>
              <a:t>higher</a:t>
            </a:r>
            <a:r>
              <a:rPr sz="2400" spc="30" dirty="0">
                <a:latin typeface="Times New Roman"/>
                <a:cs typeface="Times New Roman"/>
              </a:rPr>
              <a:t> </a:t>
            </a:r>
            <a:r>
              <a:rPr sz="2400" spc="75" dirty="0">
                <a:latin typeface="Times New Roman"/>
                <a:cs typeface="Times New Roman"/>
              </a:rPr>
              <a:t>than</a:t>
            </a:r>
            <a:r>
              <a:rPr sz="2400" spc="50" dirty="0">
                <a:latin typeface="Times New Roman"/>
                <a:cs typeface="Times New Roman"/>
              </a:rPr>
              <a:t> </a:t>
            </a:r>
            <a:r>
              <a:rPr sz="2400" dirty="0">
                <a:latin typeface="Times New Roman"/>
                <a:cs typeface="Times New Roman"/>
              </a:rPr>
              <a:t>of</a:t>
            </a:r>
            <a:r>
              <a:rPr sz="2400" spc="245" dirty="0">
                <a:latin typeface="Times New Roman"/>
                <a:cs typeface="Times New Roman"/>
              </a:rPr>
              <a:t> </a:t>
            </a:r>
            <a:r>
              <a:rPr sz="2400" spc="50" dirty="0">
                <a:latin typeface="Times New Roman"/>
                <a:cs typeface="Times New Roman"/>
              </a:rPr>
              <a:t>their</a:t>
            </a:r>
            <a:r>
              <a:rPr sz="2400" spc="30" dirty="0">
                <a:latin typeface="Times New Roman"/>
                <a:cs typeface="Times New Roman"/>
              </a:rPr>
              <a:t> </a:t>
            </a:r>
            <a:r>
              <a:rPr sz="2400" spc="80" dirty="0">
                <a:latin typeface="Times New Roman"/>
                <a:cs typeface="Times New Roman"/>
              </a:rPr>
              <a:t>pure</a:t>
            </a:r>
            <a:r>
              <a:rPr sz="2400" spc="45" dirty="0">
                <a:latin typeface="Times New Roman"/>
                <a:cs typeface="Times New Roman"/>
              </a:rPr>
              <a:t> </a:t>
            </a:r>
            <a:r>
              <a:rPr sz="2400" spc="30" dirty="0">
                <a:latin typeface="Times New Roman"/>
                <a:cs typeface="Times New Roman"/>
              </a:rPr>
              <a:t>crop </a:t>
            </a:r>
            <a:r>
              <a:rPr sz="2400" dirty="0">
                <a:latin typeface="Times New Roman"/>
                <a:cs typeface="Times New Roman"/>
              </a:rPr>
              <a:t>on</a:t>
            </a:r>
            <a:r>
              <a:rPr sz="2400" spc="35" dirty="0">
                <a:latin typeface="Times New Roman"/>
                <a:cs typeface="Times New Roman"/>
              </a:rPr>
              <a:t> </a:t>
            </a:r>
            <a:r>
              <a:rPr sz="2400" spc="60" dirty="0">
                <a:latin typeface="Times New Roman"/>
                <a:cs typeface="Times New Roman"/>
              </a:rPr>
              <a:t>unit</a:t>
            </a:r>
            <a:r>
              <a:rPr sz="2400" spc="45" dirty="0">
                <a:latin typeface="Times New Roman"/>
                <a:cs typeface="Times New Roman"/>
              </a:rPr>
              <a:t> </a:t>
            </a:r>
            <a:r>
              <a:rPr sz="2400" spc="65" dirty="0">
                <a:latin typeface="Times New Roman"/>
                <a:cs typeface="Times New Roman"/>
              </a:rPr>
              <a:t>area</a:t>
            </a:r>
            <a:r>
              <a:rPr sz="2400" spc="45" dirty="0">
                <a:latin typeface="Times New Roman"/>
                <a:cs typeface="Times New Roman"/>
              </a:rPr>
              <a:t> </a:t>
            </a:r>
            <a:r>
              <a:rPr sz="2400" dirty="0">
                <a:latin typeface="Times New Roman"/>
                <a:cs typeface="Times New Roman"/>
              </a:rPr>
              <a:t>basis</a:t>
            </a:r>
            <a:r>
              <a:rPr sz="2400" spc="20" dirty="0">
                <a:latin typeface="Times New Roman"/>
                <a:cs typeface="Times New Roman"/>
              </a:rPr>
              <a:t> </a:t>
            </a:r>
            <a:r>
              <a:rPr sz="2400" dirty="0">
                <a:latin typeface="Times New Roman"/>
                <a:cs typeface="Times New Roman"/>
              </a:rPr>
              <a:t>(i.e.</a:t>
            </a:r>
            <a:r>
              <a:rPr sz="2400" spc="25" dirty="0">
                <a:latin typeface="Times New Roman"/>
                <a:cs typeface="Times New Roman"/>
              </a:rPr>
              <a:t> </a:t>
            </a:r>
            <a:r>
              <a:rPr sz="2400" dirty="0">
                <a:latin typeface="Times New Roman"/>
                <a:cs typeface="Times New Roman"/>
              </a:rPr>
              <a:t>sugarcane</a:t>
            </a:r>
            <a:r>
              <a:rPr sz="2400" spc="65" dirty="0">
                <a:latin typeface="Times New Roman"/>
                <a:cs typeface="Times New Roman"/>
              </a:rPr>
              <a:t> </a:t>
            </a:r>
            <a:r>
              <a:rPr sz="2400" spc="240" dirty="0">
                <a:latin typeface="Times New Roman"/>
                <a:cs typeface="Times New Roman"/>
              </a:rPr>
              <a:t>+</a:t>
            </a:r>
            <a:r>
              <a:rPr sz="2400" spc="45" dirty="0">
                <a:latin typeface="Times New Roman"/>
                <a:cs typeface="Times New Roman"/>
              </a:rPr>
              <a:t> </a:t>
            </a:r>
            <a:r>
              <a:rPr sz="2400" spc="-10" dirty="0">
                <a:latin typeface="Times New Roman"/>
                <a:cs typeface="Times New Roman"/>
              </a:rPr>
              <a:t>potato)</a:t>
            </a:r>
            <a:endParaRPr sz="2400">
              <a:latin typeface="Times New Roman"/>
              <a:cs typeface="Times New Roman"/>
            </a:endParaRPr>
          </a:p>
          <a:p>
            <a:pPr>
              <a:lnSpc>
                <a:spcPct val="100000"/>
              </a:lnSpc>
              <a:spcBef>
                <a:spcPts val="1300"/>
              </a:spcBef>
            </a:pPr>
            <a:endParaRPr sz="2400">
              <a:latin typeface="Times New Roman"/>
              <a:cs typeface="Times New Roman"/>
            </a:endParaRPr>
          </a:p>
          <a:p>
            <a:pPr marL="356235" indent="-343535">
              <a:lnSpc>
                <a:spcPct val="100000"/>
              </a:lnSpc>
              <a:buAutoNum type="arabicPeriod" startAt="4"/>
              <a:tabLst>
                <a:tab pos="356235" algn="l"/>
              </a:tabLst>
            </a:pPr>
            <a:r>
              <a:rPr sz="2600" spc="-85" dirty="0">
                <a:solidFill>
                  <a:srgbClr val="001F5F"/>
                </a:solidFill>
                <a:latin typeface="Times New Roman"/>
                <a:cs typeface="Times New Roman"/>
              </a:rPr>
              <a:t>Relay</a:t>
            </a:r>
            <a:r>
              <a:rPr sz="2600" spc="-65" dirty="0">
                <a:solidFill>
                  <a:srgbClr val="001F5F"/>
                </a:solidFill>
                <a:latin typeface="Times New Roman"/>
                <a:cs typeface="Times New Roman"/>
              </a:rPr>
              <a:t> </a:t>
            </a:r>
            <a:r>
              <a:rPr sz="2600" spc="-10" dirty="0">
                <a:solidFill>
                  <a:srgbClr val="001F5F"/>
                </a:solidFill>
                <a:latin typeface="Times New Roman"/>
                <a:cs typeface="Times New Roman"/>
              </a:rPr>
              <a:t>Cropping</a:t>
            </a:r>
            <a:endParaRPr sz="2600">
              <a:latin typeface="Times New Roman"/>
              <a:cs typeface="Times New Roman"/>
            </a:endParaRPr>
          </a:p>
          <a:p>
            <a:pPr>
              <a:lnSpc>
                <a:spcPct val="100000"/>
              </a:lnSpc>
              <a:spcBef>
                <a:spcPts val="1075"/>
              </a:spcBef>
              <a:buClr>
                <a:srgbClr val="001F5F"/>
              </a:buClr>
              <a:buFont typeface="Times New Roman"/>
              <a:buAutoNum type="arabicPeriod" startAt="4"/>
            </a:pPr>
            <a:endParaRPr sz="2600">
              <a:latin typeface="Times New Roman"/>
              <a:cs typeface="Times New Roman"/>
            </a:endParaRPr>
          </a:p>
          <a:p>
            <a:pPr marL="287020" marR="5080" lvl="1" indent="-274320">
              <a:lnSpc>
                <a:spcPct val="100000"/>
              </a:lnSpc>
              <a:buSzPct val="93750"/>
              <a:buFont typeface="Wingdings"/>
              <a:buChar char=""/>
              <a:tabLst>
                <a:tab pos="287020" algn="l"/>
                <a:tab pos="362585" algn="l"/>
              </a:tabLst>
            </a:pPr>
            <a:r>
              <a:rPr sz="2400" dirty="0">
                <a:solidFill>
                  <a:srgbClr val="0AD0D9"/>
                </a:solidFill>
                <a:latin typeface="Times New Roman"/>
                <a:cs typeface="Times New Roman"/>
              </a:rPr>
              <a:t>	</a:t>
            </a:r>
            <a:r>
              <a:rPr sz="2400" dirty="0">
                <a:latin typeface="Times New Roman"/>
                <a:cs typeface="Times New Roman"/>
              </a:rPr>
              <a:t>growing</a:t>
            </a:r>
            <a:r>
              <a:rPr sz="2400" spc="50" dirty="0">
                <a:latin typeface="Times New Roman"/>
                <a:cs typeface="Times New Roman"/>
              </a:rPr>
              <a:t> </a:t>
            </a:r>
            <a:r>
              <a:rPr sz="2400" dirty="0">
                <a:latin typeface="Times New Roman"/>
                <a:cs typeface="Times New Roman"/>
              </a:rPr>
              <a:t>of</a:t>
            </a:r>
            <a:r>
              <a:rPr sz="2400" spc="240" dirty="0">
                <a:latin typeface="Times New Roman"/>
                <a:cs typeface="Times New Roman"/>
              </a:rPr>
              <a:t> </a:t>
            </a:r>
            <a:r>
              <a:rPr sz="2400" dirty="0">
                <a:latin typeface="Times New Roman"/>
                <a:cs typeface="Times New Roman"/>
              </a:rPr>
              <a:t>two</a:t>
            </a:r>
            <a:r>
              <a:rPr sz="2400" spc="55" dirty="0">
                <a:latin typeface="Times New Roman"/>
                <a:cs typeface="Times New Roman"/>
              </a:rPr>
              <a:t> </a:t>
            </a:r>
            <a:r>
              <a:rPr sz="2400" spc="60" dirty="0">
                <a:latin typeface="Times New Roman"/>
                <a:cs typeface="Times New Roman"/>
              </a:rPr>
              <a:t>or</a:t>
            </a:r>
            <a:r>
              <a:rPr sz="2400" spc="25" dirty="0">
                <a:latin typeface="Times New Roman"/>
                <a:cs typeface="Times New Roman"/>
              </a:rPr>
              <a:t> </a:t>
            </a:r>
            <a:r>
              <a:rPr sz="2400" dirty="0">
                <a:latin typeface="Times New Roman"/>
                <a:cs typeface="Times New Roman"/>
              </a:rPr>
              <a:t>more</a:t>
            </a:r>
            <a:r>
              <a:rPr sz="2400" spc="20" dirty="0">
                <a:latin typeface="Times New Roman"/>
                <a:cs typeface="Times New Roman"/>
              </a:rPr>
              <a:t> </a:t>
            </a:r>
            <a:r>
              <a:rPr sz="2400" dirty="0">
                <a:latin typeface="Times New Roman"/>
                <a:cs typeface="Times New Roman"/>
              </a:rPr>
              <a:t>crops</a:t>
            </a:r>
            <a:r>
              <a:rPr sz="2400" spc="15" dirty="0">
                <a:latin typeface="Times New Roman"/>
                <a:cs typeface="Times New Roman"/>
              </a:rPr>
              <a:t> </a:t>
            </a:r>
            <a:r>
              <a:rPr sz="2400" dirty="0">
                <a:latin typeface="Times New Roman"/>
                <a:cs typeface="Times New Roman"/>
              </a:rPr>
              <a:t>together,</a:t>
            </a:r>
            <a:r>
              <a:rPr sz="2400" spc="60" dirty="0">
                <a:latin typeface="Times New Roman"/>
                <a:cs typeface="Times New Roman"/>
              </a:rPr>
              <a:t> but</a:t>
            </a:r>
            <a:r>
              <a:rPr sz="2400" spc="45" dirty="0">
                <a:latin typeface="Times New Roman"/>
                <a:cs typeface="Times New Roman"/>
              </a:rPr>
              <a:t> </a:t>
            </a:r>
            <a:r>
              <a:rPr sz="2400" dirty="0">
                <a:latin typeface="Times New Roman"/>
                <a:cs typeface="Times New Roman"/>
              </a:rPr>
              <a:t>seedling</a:t>
            </a:r>
            <a:r>
              <a:rPr sz="2400" spc="-10" dirty="0">
                <a:latin typeface="Times New Roman"/>
                <a:cs typeface="Times New Roman"/>
              </a:rPr>
              <a:t> </a:t>
            </a:r>
            <a:r>
              <a:rPr sz="2400" spc="35" dirty="0">
                <a:latin typeface="Times New Roman"/>
                <a:cs typeface="Times New Roman"/>
              </a:rPr>
              <a:t>or </a:t>
            </a:r>
            <a:r>
              <a:rPr sz="2400" dirty="0">
                <a:latin typeface="Times New Roman"/>
                <a:cs typeface="Times New Roman"/>
              </a:rPr>
              <a:t>transplanting</a:t>
            </a:r>
            <a:r>
              <a:rPr sz="2400" spc="145" dirty="0">
                <a:latin typeface="Times New Roman"/>
                <a:cs typeface="Times New Roman"/>
              </a:rPr>
              <a:t> </a:t>
            </a:r>
            <a:r>
              <a:rPr sz="2400" dirty="0">
                <a:latin typeface="Times New Roman"/>
                <a:cs typeface="Times New Roman"/>
              </a:rPr>
              <a:t>the</a:t>
            </a:r>
            <a:r>
              <a:rPr sz="2400" spc="125" dirty="0">
                <a:latin typeface="Times New Roman"/>
                <a:cs typeface="Times New Roman"/>
              </a:rPr>
              <a:t> </a:t>
            </a:r>
            <a:r>
              <a:rPr sz="2400" dirty="0">
                <a:latin typeface="Times New Roman"/>
                <a:cs typeface="Times New Roman"/>
              </a:rPr>
              <a:t>succeeding</a:t>
            </a:r>
            <a:r>
              <a:rPr sz="2400" spc="125" dirty="0">
                <a:latin typeface="Times New Roman"/>
                <a:cs typeface="Times New Roman"/>
              </a:rPr>
              <a:t> </a:t>
            </a:r>
            <a:r>
              <a:rPr sz="2400" dirty="0">
                <a:latin typeface="Times New Roman"/>
                <a:cs typeface="Times New Roman"/>
              </a:rPr>
              <a:t>one</a:t>
            </a:r>
            <a:r>
              <a:rPr sz="2400" spc="130" dirty="0">
                <a:latin typeface="Times New Roman"/>
                <a:cs typeface="Times New Roman"/>
              </a:rPr>
              <a:t> </a:t>
            </a:r>
            <a:r>
              <a:rPr sz="2400" dirty="0">
                <a:latin typeface="Times New Roman"/>
                <a:cs typeface="Times New Roman"/>
              </a:rPr>
              <a:t>after</a:t>
            </a:r>
            <a:r>
              <a:rPr sz="2400" spc="135" dirty="0">
                <a:latin typeface="Times New Roman"/>
                <a:cs typeface="Times New Roman"/>
              </a:rPr>
              <a:t> </a:t>
            </a:r>
            <a:r>
              <a:rPr sz="2400" dirty="0">
                <a:latin typeface="Times New Roman"/>
                <a:cs typeface="Times New Roman"/>
              </a:rPr>
              <a:t>flowering</a:t>
            </a:r>
            <a:r>
              <a:rPr sz="2400" spc="120" dirty="0">
                <a:latin typeface="Times New Roman"/>
                <a:cs typeface="Times New Roman"/>
              </a:rPr>
              <a:t> </a:t>
            </a:r>
            <a:r>
              <a:rPr sz="2400" spc="65" dirty="0">
                <a:latin typeface="Times New Roman"/>
                <a:cs typeface="Times New Roman"/>
              </a:rPr>
              <a:t>and</a:t>
            </a:r>
            <a:r>
              <a:rPr sz="2400" spc="160" dirty="0">
                <a:latin typeface="Times New Roman"/>
                <a:cs typeface="Times New Roman"/>
              </a:rPr>
              <a:t> </a:t>
            </a:r>
            <a:r>
              <a:rPr sz="2400" spc="-10" dirty="0">
                <a:latin typeface="Times New Roman"/>
                <a:cs typeface="Times New Roman"/>
              </a:rPr>
              <a:t>before </a:t>
            </a:r>
            <a:r>
              <a:rPr sz="2400" dirty="0">
                <a:latin typeface="Times New Roman"/>
                <a:cs typeface="Times New Roman"/>
              </a:rPr>
              <a:t>the</a:t>
            </a:r>
            <a:r>
              <a:rPr sz="2400" spc="130" dirty="0">
                <a:latin typeface="Times New Roman"/>
                <a:cs typeface="Times New Roman"/>
              </a:rPr>
              <a:t> </a:t>
            </a:r>
            <a:r>
              <a:rPr sz="2400" dirty="0">
                <a:latin typeface="Times New Roman"/>
                <a:cs typeface="Times New Roman"/>
              </a:rPr>
              <a:t>harvest</a:t>
            </a:r>
            <a:r>
              <a:rPr sz="2400" spc="130" dirty="0">
                <a:latin typeface="Times New Roman"/>
                <a:cs typeface="Times New Roman"/>
              </a:rPr>
              <a:t> </a:t>
            </a:r>
            <a:r>
              <a:rPr sz="2400" dirty="0">
                <a:latin typeface="Times New Roman"/>
                <a:cs typeface="Times New Roman"/>
              </a:rPr>
              <a:t>of</a:t>
            </a:r>
            <a:r>
              <a:rPr sz="2400" spc="390" dirty="0">
                <a:latin typeface="Times New Roman"/>
                <a:cs typeface="Times New Roman"/>
              </a:rPr>
              <a:t> </a:t>
            </a:r>
            <a:r>
              <a:rPr sz="2400" dirty="0">
                <a:latin typeface="Times New Roman"/>
                <a:cs typeface="Times New Roman"/>
              </a:rPr>
              <a:t>the</a:t>
            </a:r>
            <a:r>
              <a:rPr sz="2400" spc="105" dirty="0">
                <a:latin typeface="Times New Roman"/>
                <a:cs typeface="Times New Roman"/>
              </a:rPr>
              <a:t> </a:t>
            </a:r>
            <a:r>
              <a:rPr sz="2400" dirty="0">
                <a:latin typeface="Times New Roman"/>
                <a:cs typeface="Times New Roman"/>
              </a:rPr>
              <a:t>former</a:t>
            </a:r>
            <a:r>
              <a:rPr sz="2400" spc="120" dirty="0">
                <a:latin typeface="Times New Roman"/>
                <a:cs typeface="Times New Roman"/>
              </a:rPr>
              <a:t> </a:t>
            </a:r>
            <a:r>
              <a:rPr sz="2400" spc="-10" dirty="0">
                <a:latin typeface="Times New Roman"/>
                <a:cs typeface="Times New Roman"/>
              </a:rPr>
              <a:t>crop.</a:t>
            </a:r>
            <a:endParaRPr sz="2400">
              <a:latin typeface="Times New Roman"/>
              <a:cs typeface="Times New Roman"/>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62405" y="949578"/>
            <a:ext cx="5680710" cy="513080"/>
          </a:xfrm>
          <a:prstGeom prst="rect">
            <a:avLst/>
          </a:prstGeom>
        </p:spPr>
        <p:txBody>
          <a:bodyPr vert="horz" wrap="square" lIns="0" tIns="12700" rIns="0" bIns="0" rtlCol="0">
            <a:spAutoFit/>
          </a:bodyPr>
          <a:lstStyle/>
          <a:p>
            <a:pPr marL="12700">
              <a:lnSpc>
                <a:spcPct val="100000"/>
              </a:lnSpc>
              <a:spcBef>
                <a:spcPts val="100"/>
              </a:spcBef>
            </a:pPr>
            <a:r>
              <a:rPr sz="3200" b="1" dirty="0">
                <a:latin typeface="Calibri"/>
                <a:cs typeface="Calibri"/>
              </a:rPr>
              <a:t>Other</a:t>
            </a:r>
            <a:r>
              <a:rPr sz="3200" b="1" spc="-45" dirty="0">
                <a:latin typeface="Calibri"/>
                <a:cs typeface="Calibri"/>
              </a:rPr>
              <a:t> </a:t>
            </a:r>
            <a:r>
              <a:rPr sz="3200" b="1" dirty="0">
                <a:latin typeface="Calibri"/>
                <a:cs typeface="Calibri"/>
              </a:rPr>
              <a:t>types</a:t>
            </a:r>
            <a:r>
              <a:rPr sz="3200" b="1" spc="-30" dirty="0">
                <a:latin typeface="Calibri"/>
                <a:cs typeface="Calibri"/>
              </a:rPr>
              <a:t> </a:t>
            </a:r>
            <a:r>
              <a:rPr sz="3200" b="1" dirty="0">
                <a:latin typeface="Calibri"/>
                <a:cs typeface="Calibri"/>
              </a:rPr>
              <a:t>of</a:t>
            </a:r>
            <a:r>
              <a:rPr sz="3200" b="1" spc="-45" dirty="0">
                <a:latin typeface="Calibri"/>
                <a:cs typeface="Calibri"/>
              </a:rPr>
              <a:t> </a:t>
            </a:r>
            <a:r>
              <a:rPr sz="3200" b="1" dirty="0">
                <a:latin typeface="Calibri"/>
                <a:cs typeface="Calibri"/>
              </a:rPr>
              <a:t>Cropping</a:t>
            </a:r>
            <a:r>
              <a:rPr sz="3200" b="1" spc="-50" dirty="0">
                <a:latin typeface="Calibri"/>
                <a:cs typeface="Calibri"/>
              </a:rPr>
              <a:t> </a:t>
            </a:r>
            <a:r>
              <a:rPr sz="3200" b="1" spc="-10" dirty="0">
                <a:latin typeface="Calibri"/>
                <a:cs typeface="Calibri"/>
              </a:rPr>
              <a:t>Patterns:</a:t>
            </a:r>
            <a:endParaRPr sz="3200">
              <a:latin typeface="Calibri"/>
              <a:cs typeface="Calibri"/>
            </a:endParaRPr>
          </a:p>
        </p:txBody>
      </p:sp>
      <p:sp>
        <p:nvSpPr>
          <p:cNvPr id="3" name="object 3"/>
          <p:cNvSpPr txBox="1"/>
          <p:nvPr/>
        </p:nvSpPr>
        <p:spPr>
          <a:xfrm>
            <a:off x="661669" y="1686432"/>
            <a:ext cx="7696834" cy="3686810"/>
          </a:xfrm>
          <a:prstGeom prst="rect">
            <a:avLst/>
          </a:prstGeom>
        </p:spPr>
        <p:txBody>
          <a:bodyPr vert="horz" wrap="square" lIns="0" tIns="86360" rIns="0" bIns="0" rtlCol="0">
            <a:spAutoFit/>
          </a:bodyPr>
          <a:lstStyle/>
          <a:p>
            <a:pPr marL="286385" indent="-273685">
              <a:lnSpc>
                <a:spcPct val="100000"/>
              </a:lnSpc>
              <a:spcBef>
                <a:spcPts val="680"/>
              </a:spcBef>
              <a:buClr>
                <a:srgbClr val="0AD0D9"/>
              </a:buClr>
              <a:buSzPct val="93750"/>
              <a:buFont typeface="Segoe UI Symbol"/>
              <a:buChar char="⚫"/>
              <a:tabLst>
                <a:tab pos="286385" algn="l"/>
              </a:tabLst>
            </a:pPr>
            <a:r>
              <a:rPr sz="2400" b="1" dirty="0">
                <a:solidFill>
                  <a:srgbClr val="001F5F"/>
                </a:solidFill>
                <a:latin typeface="Constantia"/>
                <a:cs typeface="Constantia"/>
              </a:rPr>
              <a:t>Strip</a:t>
            </a:r>
            <a:r>
              <a:rPr sz="2400" b="1" spc="-140" dirty="0">
                <a:solidFill>
                  <a:srgbClr val="001F5F"/>
                </a:solidFill>
                <a:latin typeface="Constantia"/>
                <a:cs typeface="Constantia"/>
              </a:rPr>
              <a:t> </a:t>
            </a:r>
            <a:r>
              <a:rPr sz="2400" b="1" spc="-10" dirty="0">
                <a:solidFill>
                  <a:srgbClr val="001F5F"/>
                </a:solidFill>
                <a:latin typeface="Constantia"/>
                <a:cs typeface="Constantia"/>
              </a:rPr>
              <a:t>cropping</a:t>
            </a:r>
            <a:endParaRPr sz="2400">
              <a:latin typeface="Constantia"/>
              <a:cs typeface="Constantia"/>
            </a:endParaRPr>
          </a:p>
          <a:p>
            <a:pPr marL="12700" marR="5715" indent="609600">
              <a:lnSpc>
                <a:spcPct val="100000"/>
              </a:lnSpc>
              <a:spcBef>
                <a:spcPts val="575"/>
              </a:spcBef>
            </a:pPr>
            <a:r>
              <a:rPr sz="2400" dirty="0">
                <a:latin typeface="Constantia"/>
                <a:cs typeface="Constantia"/>
              </a:rPr>
              <a:t>-</a:t>
            </a:r>
            <a:r>
              <a:rPr sz="2400" spc="-35" dirty="0">
                <a:latin typeface="Constantia"/>
                <a:cs typeface="Constantia"/>
              </a:rPr>
              <a:t> </a:t>
            </a:r>
            <a:r>
              <a:rPr sz="2400" dirty="0">
                <a:latin typeface="Constantia"/>
                <a:cs typeface="Constantia"/>
              </a:rPr>
              <a:t>the</a:t>
            </a:r>
            <a:r>
              <a:rPr sz="2400" spc="-135" dirty="0">
                <a:latin typeface="Constantia"/>
                <a:cs typeface="Constantia"/>
              </a:rPr>
              <a:t> </a:t>
            </a:r>
            <a:r>
              <a:rPr sz="2400" spc="-20" dirty="0">
                <a:latin typeface="Constantia"/>
                <a:cs typeface="Constantia"/>
              </a:rPr>
              <a:t>growing</a:t>
            </a:r>
            <a:r>
              <a:rPr sz="2400" spc="-50" dirty="0">
                <a:latin typeface="Constantia"/>
                <a:cs typeface="Constantia"/>
              </a:rPr>
              <a:t> </a:t>
            </a:r>
            <a:r>
              <a:rPr sz="2400" dirty="0">
                <a:latin typeface="Constantia"/>
                <a:cs typeface="Constantia"/>
              </a:rPr>
              <a:t>of</a:t>
            </a:r>
            <a:r>
              <a:rPr sz="2400" spc="25" dirty="0">
                <a:latin typeface="Constantia"/>
                <a:cs typeface="Constantia"/>
              </a:rPr>
              <a:t> </a:t>
            </a:r>
            <a:r>
              <a:rPr sz="2400" spc="-35" dirty="0">
                <a:latin typeface="Constantia"/>
                <a:cs typeface="Constantia"/>
              </a:rPr>
              <a:t>two</a:t>
            </a:r>
            <a:r>
              <a:rPr sz="2400" spc="-105" dirty="0">
                <a:latin typeface="Constantia"/>
                <a:cs typeface="Constantia"/>
              </a:rPr>
              <a:t> </a:t>
            </a:r>
            <a:r>
              <a:rPr sz="2400" dirty="0">
                <a:latin typeface="Constantia"/>
                <a:cs typeface="Constantia"/>
              </a:rPr>
              <a:t>or</a:t>
            </a:r>
            <a:r>
              <a:rPr sz="2400" spc="-85" dirty="0">
                <a:latin typeface="Constantia"/>
                <a:cs typeface="Constantia"/>
              </a:rPr>
              <a:t> </a:t>
            </a:r>
            <a:r>
              <a:rPr sz="2400" spc="-25" dirty="0">
                <a:latin typeface="Constantia"/>
                <a:cs typeface="Constantia"/>
              </a:rPr>
              <a:t>more</a:t>
            </a:r>
            <a:r>
              <a:rPr sz="2400" spc="-120" dirty="0">
                <a:latin typeface="Constantia"/>
                <a:cs typeface="Constantia"/>
              </a:rPr>
              <a:t> </a:t>
            </a:r>
            <a:r>
              <a:rPr sz="2400" spc="-20" dirty="0">
                <a:latin typeface="Constantia"/>
                <a:cs typeface="Constantia"/>
              </a:rPr>
              <a:t>crops</a:t>
            </a:r>
            <a:r>
              <a:rPr sz="2400" spc="-85" dirty="0">
                <a:latin typeface="Constantia"/>
                <a:cs typeface="Constantia"/>
              </a:rPr>
              <a:t> </a:t>
            </a:r>
            <a:r>
              <a:rPr sz="2400" spc="-10" dirty="0">
                <a:latin typeface="Constantia"/>
                <a:cs typeface="Constantia"/>
              </a:rPr>
              <a:t>simultaneously</a:t>
            </a:r>
            <a:r>
              <a:rPr sz="2400" spc="-105" dirty="0">
                <a:latin typeface="Constantia"/>
                <a:cs typeface="Constantia"/>
              </a:rPr>
              <a:t> </a:t>
            </a:r>
            <a:r>
              <a:rPr sz="2400" spc="-25" dirty="0">
                <a:latin typeface="Constantia"/>
                <a:cs typeface="Constantia"/>
              </a:rPr>
              <a:t>in </a:t>
            </a:r>
            <a:r>
              <a:rPr sz="2400" spc="-10" dirty="0">
                <a:latin typeface="Constantia"/>
                <a:cs typeface="Constantia"/>
              </a:rPr>
              <a:t>separate</a:t>
            </a:r>
            <a:r>
              <a:rPr sz="2400" spc="-125" dirty="0">
                <a:latin typeface="Constantia"/>
                <a:cs typeface="Constantia"/>
              </a:rPr>
              <a:t> </a:t>
            </a:r>
            <a:r>
              <a:rPr sz="2400" dirty="0">
                <a:latin typeface="Constantia"/>
                <a:cs typeface="Constantia"/>
              </a:rPr>
              <a:t>plots</a:t>
            </a:r>
            <a:r>
              <a:rPr sz="2400" spc="-120" dirty="0">
                <a:latin typeface="Constantia"/>
                <a:cs typeface="Constantia"/>
              </a:rPr>
              <a:t> </a:t>
            </a:r>
            <a:r>
              <a:rPr sz="2400" spc="-10" dirty="0">
                <a:latin typeface="Constantia"/>
                <a:cs typeface="Constantia"/>
              </a:rPr>
              <a:t>arranged</a:t>
            </a:r>
            <a:r>
              <a:rPr sz="2400" spc="-30" dirty="0">
                <a:latin typeface="Constantia"/>
                <a:cs typeface="Constantia"/>
              </a:rPr>
              <a:t> </a:t>
            </a:r>
            <a:r>
              <a:rPr sz="2400" dirty="0">
                <a:latin typeface="Constantia"/>
                <a:cs typeface="Constantia"/>
              </a:rPr>
              <a:t>in</a:t>
            </a:r>
            <a:r>
              <a:rPr sz="2400" spc="-114" dirty="0">
                <a:latin typeface="Constantia"/>
                <a:cs typeface="Constantia"/>
              </a:rPr>
              <a:t> </a:t>
            </a:r>
            <a:r>
              <a:rPr sz="2400" dirty="0">
                <a:latin typeface="Constantia"/>
                <a:cs typeface="Constantia"/>
              </a:rPr>
              <a:t>strips</a:t>
            </a:r>
            <a:r>
              <a:rPr sz="2400" spc="-110" dirty="0">
                <a:latin typeface="Constantia"/>
                <a:cs typeface="Constantia"/>
              </a:rPr>
              <a:t> </a:t>
            </a:r>
            <a:r>
              <a:rPr sz="2400" dirty="0">
                <a:latin typeface="Constantia"/>
                <a:cs typeface="Constantia"/>
              </a:rPr>
              <a:t>that</a:t>
            </a:r>
            <a:r>
              <a:rPr sz="2400" spc="-150" dirty="0">
                <a:latin typeface="Constantia"/>
                <a:cs typeface="Constantia"/>
              </a:rPr>
              <a:t> </a:t>
            </a:r>
            <a:r>
              <a:rPr sz="2400" dirty="0">
                <a:latin typeface="Constantia"/>
                <a:cs typeface="Constantia"/>
              </a:rPr>
              <a:t>can</a:t>
            </a:r>
            <a:r>
              <a:rPr sz="2400" spc="-65" dirty="0">
                <a:latin typeface="Constantia"/>
                <a:cs typeface="Constantia"/>
              </a:rPr>
              <a:t> </a:t>
            </a:r>
            <a:r>
              <a:rPr sz="2400" dirty="0">
                <a:latin typeface="Constantia"/>
                <a:cs typeface="Constantia"/>
              </a:rPr>
              <a:t>be</a:t>
            </a:r>
            <a:r>
              <a:rPr sz="2400" spc="-85" dirty="0">
                <a:latin typeface="Constantia"/>
                <a:cs typeface="Constantia"/>
              </a:rPr>
              <a:t> </a:t>
            </a:r>
            <a:r>
              <a:rPr sz="2400" spc="-10" dirty="0">
                <a:latin typeface="Constantia"/>
                <a:cs typeface="Constantia"/>
              </a:rPr>
              <a:t>independently cultivated</a:t>
            </a:r>
            <a:endParaRPr sz="2400">
              <a:latin typeface="Constantia"/>
              <a:cs typeface="Constantia"/>
            </a:endParaRPr>
          </a:p>
          <a:p>
            <a:pPr>
              <a:lnSpc>
                <a:spcPct val="100000"/>
              </a:lnSpc>
              <a:spcBef>
                <a:spcPts val="1115"/>
              </a:spcBef>
            </a:pPr>
            <a:endParaRPr sz="2400">
              <a:latin typeface="Constantia"/>
              <a:cs typeface="Constantia"/>
            </a:endParaRPr>
          </a:p>
          <a:p>
            <a:pPr marL="286385" indent="-273685" algn="just">
              <a:lnSpc>
                <a:spcPct val="100000"/>
              </a:lnSpc>
              <a:buClr>
                <a:srgbClr val="0AD0D9"/>
              </a:buClr>
              <a:buSzPct val="93750"/>
              <a:buFont typeface="Segoe UI Symbol"/>
              <a:buChar char="⚫"/>
              <a:tabLst>
                <a:tab pos="286385" algn="l"/>
              </a:tabLst>
            </a:pPr>
            <a:r>
              <a:rPr sz="2400" b="1" dirty="0">
                <a:solidFill>
                  <a:srgbClr val="001F5F"/>
                </a:solidFill>
                <a:latin typeface="Constantia"/>
                <a:cs typeface="Constantia"/>
              </a:rPr>
              <a:t>Sorjan</a:t>
            </a:r>
            <a:r>
              <a:rPr sz="2400" b="1" spc="-95" dirty="0">
                <a:solidFill>
                  <a:srgbClr val="001F5F"/>
                </a:solidFill>
                <a:latin typeface="Constantia"/>
                <a:cs typeface="Constantia"/>
              </a:rPr>
              <a:t> </a:t>
            </a:r>
            <a:r>
              <a:rPr sz="2400" b="1" spc="-10" dirty="0">
                <a:solidFill>
                  <a:srgbClr val="001F5F"/>
                </a:solidFill>
                <a:latin typeface="Constantia"/>
                <a:cs typeface="Constantia"/>
              </a:rPr>
              <a:t>cultivation</a:t>
            </a:r>
            <a:endParaRPr sz="2400">
              <a:latin typeface="Constantia"/>
              <a:cs typeface="Constantia"/>
            </a:endParaRPr>
          </a:p>
          <a:p>
            <a:pPr marL="12700" marR="5080" indent="685800" algn="just">
              <a:lnSpc>
                <a:spcPct val="100000"/>
              </a:lnSpc>
              <a:spcBef>
                <a:spcPts val="585"/>
              </a:spcBef>
            </a:pPr>
            <a:r>
              <a:rPr sz="2400" dirty="0">
                <a:latin typeface="Constantia"/>
                <a:cs typeface="Constantia"/>
              </a:rPr>
              <a:t>-</a:t>
            </a:r>
            <a:r>
              <a:rPr sz="2400" spc="-80" dirty="0">
                <a:latin typeface="Constantia"/>
                <a:cs typeface="Constantia"/>
              </a:rPr>
              <a:t> </a:t>
            </a:r>
            <a:r>
              <a:rPr sz="2400" spc="-10" dirty="0">
                <a:latin typeface="Constantia"/>
                <a:cs typeface="Constantia"/>
              </a:rPr>
              <a:t>system</a:t>
            </a:r>
            <a:r>
              <a:rPr sz="2400" spc="-140" dirty="0">
                <a:latin typeface="Constantia"/>
                <a:cs typeface="Constantia"/>
              </a:rPr>
              <a:t> </a:t>
            </a:r>
            <a:r>
              <a:rPr sz="2400" dirty="0">
                <a:latin typeface="Constantia"/>
                <a:cs typeface="Constantia"/>
              </a:rPr>
              <a:t>of</a:t>
            </a:r>
            <a:r>
              <a:rPr sz="2400" spc="-40" dirty="0">
                <a:latin typeface="Constantia"/>
                <a:cs typeface="Constantia"/>
              </a:rPr>
              <a:t> </a:t>
            </a:r>
            <a:r>
              <a:rPr sz="2400" spc="-10" dirty="0">
                <a:latin typeface="Constantia"/>
                <a:cs typeface="Constantia"/>
              </a:rPr>
              <a:t>crop</a:t>
            </a:r>
            <a:r>
              <a:rPr sz="2400" spc="-110" dirty="0">
                <a:latin typeface="Constantia"/>
                <a:cs typeface="Constantia"/>
              </a:rPr>
              <a:t> </a:t>
            </a:r>
            <a:r>
              <a:rPr sz="2400" spc="-10" dirty="0">
                <a:latin typeface="Constantia"/>
                <a:cs typeface="Constantia"/>
              </a:rPr>
              <a:t>production</a:t>
            </a:r>
            <a:r>
              <a:rPr sz="2400" spc="-35" dirty="0">
                <a:latin typeface="Constantia"/>
                <a:cs typeface="Constantia"/>
              </a:rPr>
              <a:t> </a:t>
            </a:r>
            <a:r>
              <a:rPr sz="2400" dirty="0">
                <a:latin typeface="Constantia"/>
                <a:cs typeface="Constantia"/>
              </a:rPr>
              <a:t>in</a:t>
            </a:r>
            <a:r>
              <a:rPr sz="2400" spc="-110" dirty="0">
                <a:latin typeface="Constantia"/>
                <a:cs typeface="Constantia"/>
              </a:rPr>
              <a:t> </a:t>
            </a:r>
            <a:r>
              <a:rPr sz="2400" dirty="0">
                <a:latin typeface="Constantia"/>
                <a:cs typeface="Constantia"/>
              </a:rPr>
              <a:t>parallel</a:t>
            </a:r>
            <a:r>
              <a:rPr sz="2400" spc="-60" dirty="0">
                <a:latin typeface="Constantia"/>
                <a:cs typeface="Constantia"/>
              </a:rPr>
              <a:t> </a:t>
            </a:r>
            <a:r>
              <a:rPr sz="2400" dirty="0">
                <a:latin typeface="Constantia"/>
                <a:cs typeface="Constantia"/>
              </a:rPr>
              <a:t>beds</a:t>
            </a:r>
            <a:r>
              <a:rPr sz="2400" spc="-125" dirty="0">
                <a:latin typeface="Constantia"/>
                <a:cs typeface="Constantia"/>
              </a:rPr>
              <a:t> </a:t>
            </a:r>
            <a:r>
              <a:rPr sz="2400" dirty="0">
                <a:latin typeface="Constantia"/>
                <a:cs typeface="Constantia"/>
              </a:rPr>
              <a:t>and</a:t>
            </a:r>
            <a:r>
              <a:rPr sz="2400" spc="-90" dirty="0">
                <a:latin typeface="Constantia"/>
                <a:cs typeface="Constantia"/>
              </a:rPr>
              <a:t> </a:t>
            </a:r>
            <a:r>
              <a:rPr sz="2400" spc="-10" dirty="0">
                <a:latin typeface="Constantia"/>
                <a:cs typeface="Constantia"/>
              </a:rPr>
              <a:t>sinks wherein</a:t>
            </a:r>
            <a:r>
              <a:rPr sz="2400" spc="-75" dirty="0">
                <a:latin typeface="Constantia"/>
                <a:cs typeface="Constantia"/>
              </a:rPr>
              <a:t> </a:t>
            </a:r>
            <a:r>
              <a:rPr sz="2400" spc="-10" dirty="0">
                <a:latin typeface="Constantia"/>
                <a:cs typeface="Constantia"/>
              </a:rPr>
              <a:t>lowland</a:t>
            </a:r>
            <a:r>
              <a:rPr sz="2400" spc="-120" dirty="0">
                <a:latin typeface="Constantia"/>
                <a:cs typeface="Constantia"/>
              </a:rPr>
              <a:t> </a:t>
            </a:r>
            <a:r>
              <a:rPr sz="2400" spc="-20" dirty="0">
                <a:latin typeface="Constantia"/>
                <a:cs typeface="Constantia"/>
              </a:rPr>
              <a:t>crops</a:t>
            </a:r>
            <a:r>
              <a:rPr sz="2400" spc="-130" dirty="0">
                <a:latin typeface="Constantia"/>
                <a:cs typeface="Constantia"/>
              </a:rPr>
              <a:t> </a:t>
            </a:r>
            <a:r>
              <a:rPr sz="2400" spc="-10" dirty="0">
                <a:latin typeface="Constantia"/>
                <a:cs typeface="Constantia"/>
              </a:rPr>
              <a:t>are</a:t>
            </a:r>
            <a:r>
              <a:rPr sz="2400" spc="-130" dirty="0">
                <a:latin typeface="Constantia"/>
                <a:cs typeface="Constantia"/>
              </a:rPr>
              <a:t> </a:t>
            </a:r>
            <a:r>
              <a:rPr sz="2400" dirty="0">
                <a:latin typeface="Constantia"/>
                <a:cs typeface="Constantia"/>
              </a:rPr>
              <a:t>planted</a:t>
            </a:r>
            <a:r>
              <a:rPr sz="2400" spc="-45" dirty="0">
                <a:latin typeface="Constantia"/>
                <a:cs typeface="Constantia"/>
              </a:rPr>
              <a:t> </a:t>
            </a:r>
            <a:r>
              <a:rPr sz="2400" dirty="0">
                <a:latin typeface="Constantia"/>
                <a:cs typeface="Constantia"/>
              </a:rPr>
              <a:t>in</a:t>
            </a:r>
            <a:r>
              <a:rPr sz="2400" spc="-100" dirty="0">
                <a:latin typeface="Constantia"/>
                <a:cs typeface="Constantia"/>
              </a:rPr>
              <a:t> </a:t>
            </a:r>
            <a:r>
              <a:rPr sz="2400" dirty="0">
                <a:latin typeface="Constantia"/>
                <a:cs typeface="Constantia"/>
              </a:rPr>
              <a:t>the</a:t>
            </a:r>
            <a:r>
              <a:rPr sz="2400" spc="-150" dirty="0">
                <a:latin typeface="Constantia"/>
                <a:cs typeface="Constantia"/>
              </a:rPr>
              <a:t> </a:t>
            </a:r>
            <a:r>
              <a:rPr sz="2400" dirty="0">
                <a:latin typeface="Constantia"/>
                <a:cs typeface="Constantia"/>
              </a:rPr>
              <a:t>sinks</a:t>
            </a:r>
            <a:r>
              <a:rPr sz="2400" spc="-130" dirty="0">
                <a:latin typeface="Constantia"/>
                <a:cs typeface="Constantia"/>
              </a:rPr>
              <a:t> </a:t>
            </a:r>
            <a:r>
              <a:rPr sz="2400" dirty="0">
                <a:latin typeface="Constantia"/>
                <a:cs typeface="Constantia"/>
              </a:rPr>
              <a:t>and</a:t>
            </a:r>
            <a:r>
              <a:rPr sz="2400" spc="-85" dirty="0">
                <a:latin typeface="Constantia"/>
                <a:cs typeface="Constantia"/>
              </a:rPr>
              <a:t> </a:t>
            </a:r>
            <a:r>
              <a:rPr sz="2400" spc="-10" dirty="0">
                <a:latin typeface="Constantia"/>
                <a:cs typeface="Constantia"/>
              </a:rPr>
              <a:t>upland crops</a:t>
            </a:r>
            <a:r>
              <a:rPr sz="2400" spc="-140" dirty="0">
                <a:latin typeface="Constantia"/>
                <a:cs typeface="Constantia"/>
              </a:rPr>
              <a:t> </a:t>
            </a:r>
            <a:r>
              <a:rPr sz="2400" spc="-20" dirty="0">
                <a:latin typeface="Constantia"/>
                <a:cs typeface="Constantia"/>
              </a:rPr>
              <a:t>are</a:t>
            </a:r>
            <a:r>
              <a:rPr sz="2400" spc="-130" dirty="0">
                <a:latin typeface="Constantia"/>
                <a:cs typeface="Constantia"/>
              </a:rPr>
              <a:t> </a:t>
            </a:r>
            <a:r>
              <a:rPr sz="2400" spc="-10" dirty="0">
                <a:latin typeface="Constantia"/>
                <a:cs typeface="Constantia"/>
              </a:rPr>
              <a:t>grown</a:t>
            </a:r>
            <a:r>
              <a:rPr sz="2400" spc="-75" dirty="0">
                <a:latin typeface="Constantia"/>
                <a:cs typeface="Constantia"/>
              </a:rPr>
              <a:t> </a:t>
            </a:r>
            <a:r>
              <a:rPr sz="2400" dirty="0">
                <a:latin typeface="Constantia"/>
                <a:cs typeface="Constantia"/>
              </a:rPr>
              <a:t>in</a:t>
            </a:r>
            <a:r>
              <a:rPr sz="2400" spc="-80" dirty="0">
                <a:latin typeface="Constantia"/>
                <a:cs typeface="Constantia"/>
              </a:rPr>
              <a:t> </a:t>
            </a:r>
            <a:r>
              <a:rPr sz="2400" spc="-20" dirty="0">
                <a:latin typeface="Constantia"/>
                <a:cs typeface="Constantia"/>
              </a:rPr>
              <a:t>beds</a:t>
            </a:r>
            <a:endParaRPr sz="2400">
              <a:latin typeface="Constantia"/>
              <a:cs typeface="Constantia"/>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51076" y="484504"/>
            <a:ext cx="2372360" cy="391160"/>
          </a:xfrm>
          <a:prstGeom prst="rect">
            <a:avLst/>
          </a:prstGeom>
        </p:spPr>
        <p:txBody>
          <a:bodyPr vert="horz" wrap="square" lIns="0" tIns="12700" rIns="0" bIns="0" rtlCol="0">
            <a:spAutoFit/>
          </a:bodyPr>
          <a:lstStyle/>
          <a:p>
            <a:pPr marL="285750" indent="-273050">
              <a:lnSpc>
                <a:spcPct val="100000"/>
              </a:lnSpc>
              <a:spcBef>
                <a:spcPts val="100"/>
              </a:spcBef>
              <a:buClr>
                <a:srgbClr val="0AD0D9"/>
              </a:buClr>
              <a:buSzPct val="93750"/>
              <a:buFont typeface="Segoe UI Symbol"/>
              <a:buChar char="⚫"/>
              <a:tabLst>
                <a:tab pos="285750" algn="l"/>
              </a:tabLst>
            </a:pPr>
            <a:r>
              <a:rPr sz="2400" b="1" spc="-10" dirty="0">
                <a:solidFill>
                  <a:srgbClr val="001F5F"/>
                </a:solidFill>
                <a:latin typeface="Constantia"/>
                <a:cs typeface="Constantia"/>
              </a:rPr>
              <a:t>Alley</a:t>
            </a:r>
            <a:r>
              <a:rPr sz="2400" b="1" spc="-130" dirty="0">
                <a:solidFill>
                  <a:srgbClr val="001F5F"/>
                </a:solidFill>
                <a:latin typeface="Constantia"/>
                <a:cs typeface="Constantia"/>
              </a:rPr>
              <a:t> </a:t>
            </a:r>
            <a:r>
              <a:rPr sz="2400" b="1" spc="-10" dirty="0">
                <a:solidFill>
                  <a:srgbClr val="001F5F"/>
                </a:solidFill>
                <a:latin typeface="Constantia"/>
                <a:cs typeface="Constantia"/>
              </a:rPr>
              <a:t>cropping</a:t>
            </a:r>
            <a:endParaRPr sz="2400">
              <a:latin typeface="Constantia"/>
              <a:cs typeface="Constantia"/>
            </a:endParaRPr>
          </a:p>
        </p:txBody>
      </p:sp>
      <p:sp>
        <p:nvSpPr>
          <p:cNvPr id="3" name="object 3"/>
          <p:cNvSpPr txBox="1">
            <a:spLocks noGrp="1"/>
          </p:cNvSpPr>
          <p:nvPr>
            <p:ph type="title"/>
          </p:nvPr>
        </p:nvSpPr>
        <p:spPr>
          <a:xfrm>
            <a:off x="1751076" y="924178"/>
            <a:ext cx="6370955" cy="1854835"/>
          </a:xfrm>
          <a:prstGeom prst="rect">
            <a:avLst/>
          </a:prstGeom>
        </p:spPr>
        <p:txBody>
          <a:bodyPr vert="horz" wrap="square" lIns="0" tIns="12700" rIns="0" bIns="0" rtlCol="0">
            <a:spAutoFit/>
          </a:bodyPr>
          <a:lstStyle/>
          <a:p>
            <a:pPr marL="12700" marR="5080" indent="685800">
              <a:lnSpc>
                <a:spcPct val="100000"/>
              </a:lnSpc>
              <a:spcBef>
                <a:spcPts val="100"/>
              </a:spcBef>
            </a:pPr>
            <a:r>
              <a:rPr sz="2400" dirty="0">
                <a:solidFill>
                  <a:srgbClr val="000000"/>
                </a:solidFill>
                <a:latin typeface="Constantia"/>
                <a:cs typeface="Constantia"/>
              </a:rPr>
              <a:t>-</a:t>
            </a:r>
            <a:r>
              <a:rPr sz="2400" spc="-45" dirty="0">
                <a:solidFill>
                  <a:srgbClr val="000000"/>
                </a:solidFill>
                <a:latin typeface="Constantia"/>
                <a:cs typeface="Constantia"/>
              </a:rPr>
              <a:t> </a:t>
            </a:r>
            <a:r>
              <a:rPr sz="2400" dirty="0">
                <a:solidFill>
                  <a:srgbClr val="000000"/>
                </a:solidFill>
                <a:latin typeface="Constantia"/>
                <a:cs typeface="Constantia"/>
              </a:rPr>
              <a:t>the</a:t>
            </a:r>
            <a:r>
              <a:rPr sz="2400" spc="-120" dirty="0">
                <a:solidFill>
                  <a:srgbClr val="000000"/>
                </a:solidFill>
                <a:latin typeface="Constantia"/>
                <a:cs typeface="Constantia"/>
              </a:rPr>
              <a:t> </a:t>
            </a:r>
            <a:r>
              <a:rPr sz="2400" dirty="0">
                <a:solidFill>
                  <a:srgbClr val="000000"/>
                </a:solidFill>
                <a:latin typeface="Constantia"/>
                <a:cs typeface="Constantia"/>
              </a:rPr>
              <a:t>system</a:t>
            </a:r>
            <a:r>
              <a:rPr sz="2400" spc="-55" dirty="0">
                <a:solidFill>
                  <a:srgbClr val="000000"/>
                </a:solidFill>
                <a:latin typeface="Constantia"/>
                <a:cs typeface="Constantia"/>
              </a:rPr>
              <a:t> </a:t>
            </a:r>
            <a:r>
              <a:rPr sz="2400" spc="-25" dirty="0">
                <a:solidFill>
                  <a:srgbClr val="000000"/>
                </a:solidFill>
                <a:latin typeface="Constantia"/>
                <a:cs typeface="Constantia"/>
              </a:rPr>
              <a:t>follows</a:t>
            </a:r>
            <a:r>
              <a:rPr sz="2400" spc="-130" dirty="0">
                <a:solidFill>
                  <a:srgbClr val="000000"/>
                </a:solidFill>
                <a:latin typeface="Constantia"/>
                <a:cs typeface="Constantia"/>
              </a:rPr>
              <a:t> </a:t>
            </a:r>
            <a:r>
              <a:rPr sz="2400" dirty="0">
                <a:solidFill>
                  <a:srgbClr val="000000"/>
                </a:solidFill>
                <a:latin typeface="Constantia"/>
                <a:cs typeface="Constantia"/>
              </a:rPr>
              <a:t>an</a:t>
            </a:r>
            <a:r>
              <a:rPr sz="2400" spc="-105" dirty="0">
                <a:solidFill>
                  <a:srgbClr val="000000"/>
                </a:solidFill>
                <a:latin typeface="Constantia"/>
                <a:cs typeface="Constantia"/>
              </a:rPr>
              <a:t> </a:t>
            </a:r>
            <a:r>
              <a:rPr sz="2400" spc="-20" dirty="0">
                <a:solidFill>
                  <a:srgbClr val="000000"/>
                </a:solidFill>
                <a:latin typeface="Constantia"/>
                <a:cs typeface="Constantia"/>
              </a:rPr>
              <a:t>alternate</a:t>
            </a:r>
            <a:r>
              <a:rPr sz="2400" spc="-105" dirty="0">
                <a:solidFill>
                  <a:srgbClr val="000000"/>
                </a:solidFill>
                <a:latin typeface="Constantia"/>
                <a:cs typeface="Constantia"/>
              </a:rPr>
              <a:t> </a:t>
            </a:r>
            <a:r>
              <a:rPr sz="2400" spc="-10" dirty="0">
                <a:solidFill>
                  <a:srgbClr val="000000"/>
                </a:solidFill>
                <a:latin typeface="Constantia"/>
                <a:cs typeface="Constantia"/>
              </a:rPr>
              <a:t>succession </a:t>
            </a:r>
            <a:r>
              <a:rPr sz="2400" dirty="0">
                <a:solidFill>
                  <a:srgbClr val="000000"/>
                </a:solidFill>
                <a:latin typeface="Constantia"/>
                <a:cs typeface="Constantia"/>
              </a:rPr>
              <a:t>of</a:t>
            </a:r>
            <a:r>
              <a:rPr sz="2400" spc="20" dirty="0">
                <a:solidFill>
                  <a:srgbClr val="000000"/>
                </a:solidFill>
                <a:latin typeface="Constantia"/>
                <a:cs typeface="Constantia"/>
              </a:rPr>
              <a:t> </a:t>
            </a:r>
            <a:r>
              <a:rPr sz="2400" dirty="0">
                <a:solidFill>
                  <a:srgbClr val="000000"/>
                </a:solidFill>
                <a:latin typeface="Constantia"/>
                <a:cs typeface="Constantia"/>
              </a:rPr>
              <a:t>the</a:t>
            </a:r>
            <a:r>
              <a:rPr sz="2400" spc="-125" dirty="0">
                <a:solidFill>
                  <a:srgbClr val="000000"/>
                </a:solidFill>
                <a:latin typeface="Constantia"/>
                <a:cs typeface="Constantia"/>
              </a:rPr>
              <a:t> </a:t>
            </a:r>
            <a:r>
              <a:rPr sz="2400" dirty="0">
                <a:solidFill>
                  <a:srgbClr val="000000"/>
                </a:solidFill>
                <a:latin typeface="Constantia"/>
                <a:cs typeface="Constantia"/>
              </a:rPr>
              <a:t>strips</a:t>
            </a:r>
            <a:r>
              <a:rPr sz="2400" spc="-120" dirty="0">
                <a:solidFill>
                  <a:srgbClr val="000000"/>
                </a:solidFill>
                <a:latin typeface="Constantia"/>
                <a:cs typeface="Constantia"/>
              </a:rPr>
              <a:t> </a:t>
            </a:r>
            <a:r>
              <a:rPr sz="2400" dirty="0">
                <a:solidFill>
                  <a:srgbClr val="000000"/>
                </a:solidFill>
                <a:latin typeface="Constantia"/>
                <a:cs typeface="Constantia"/>
              </a:rPr>
              <a:t>or</a:t>
            </a:r>
            <a:r>
              <a:rPr sz="2400" spc="-90" dirty="0">
                <a:solidFill>
                  <a:srgbClr val="000000"/>
                </a:solidFill>
                <a:latin typeface="Constantia"/>
                <a:cs typeface="Constantia"/>
              </a:rPr>
              <a:t> </a:t>
            </a:r>
            <a:r>
              <a:rPr sz="2400" spc="-30" dirty="0">
                <a:solidFill>
                  <a:srgbClr val="000000"/>
                </a:solidFill>
                <a:latin typeface="Constantia"/>
                <a:cs typeface="Constantia"/>
              </a:rPr>
              <a:t>hedgerow</a:t>
            </a:r>
            <a:r>
              <a:rPr sz="2400" spc="-80" dirty="0">
                <a:solidFill>
                  <a:srgbClr val="000000"/>
                </a:solidFill>
                <a:latin typeface="Constantia"/>
                <a:cs typeface="Constantia"/>
              </a:rPr>
              <a:t> </a:t>
            </a:r>
            <a:r>
              <a:rPr sz="2400" spc="-10" dirty="0">
                <a:solidFill>
                  <a:srgbClr val="000000"/>
                </a:solidFill>
                <a:latin typeface="Constantia"/>
                <a:cs typeface="Constantia"/>
              </a:rPr>
              <a:t>croppings</a:t>
            </a:r>
            <a:r>
              <a:rPr sz="2400" spc="-85" dirty="0">
                <a:solidFill>
                  <a:srgbClr val="000000"/>
                </a:solidFill>
                <a:latin typeface="Constantia"/>
                <a:cs typeface="Constantia"/>
              </a:rPr>
              <a:t> </a:t>
            </a:r>
            <a:r>
              <a:rPr sz="2400" dirty="0">
                <a:solidFill>
                  <a:srgbClr val="000000"/>
                </a:solidFill>
                <a:latin typeface="Constantia"/>
                <a:cs typeface="Constantia"/>
              </a:rPr>
              <a:t>of</a:t>
            </a:r>
            <a:r>
              <a:rPr sz="2400" spc="5" dirty="0">
                <a:solidFill>
                  <a:srgbClr val="000000"/>
                </a:solidFill>
                <a:latin typeface="Constantia"/>
                <a:cs typeface="Constantia"/>
              </a:rPr>
              <a:t> </a:t>
            </a:r>
            <a:r>
              <a:rPr sz="2400" spc="-10" dirty="0">
                <a:solidFill>
                  <a:srgbClr val="000000"/>
                </a:solidFill>
                <a:latin typeface="Constantia"/>
                <a:cs typeface="Constantia"/>
              </a:rPr>
              <a:t>perennial crops</a:t>
            </a:r>
            <a:r>
              <a:rPr sz="2400" spc="-130" dirty="0">
                <a:solidFill>
                  <a:srgbClr val="000000"/>
                </a:solidFill>
                <a:latin typeface="Constantia"/>
                <a:cs typeface="Constantia"/>
              </a:rPr>
              <a:t> </a:t>
            </a:r>
            <a:r>
              <a:rPr sz="2400" dirty="0">
                <a:solidFill>
                  <a:srgbClr val="000000"/>
                </a:solidFill>
                <a:latin typeface="Constantia"/>
                <a:cs typeface="Constantia"/>
              </a:rPr>
              <a:t>established</a:t>
            </a:r>
            <a:r>
              <a:rPr sz="2400" spc="-90" dirty="0">
                <a:solidFill>
                  <a:srgbClr val="000000"/>
                </a:solidFill>
                <a:latin typeface="Constantia"/>
                <a:cs typeface="Constantia"/>
              </a:rPr>
              <a:t> </a:t>
            </a:r>
            <a:r>
              <a:rPr sz="2400" dirty="0">
                <a:solidFill>
                  <a:srgbClr val="000000"/>
                </a:solidFill>
                <a:latin typeface="Constantia"/>
                <a:cs typeface="Constantia"/>
              </a:rPr>
              <a:t>along</a:t>
            </a:r>
            <a:r>
              <a:rPr sz="2400" spc="-55" dirty="0">
                <a:solidFill>
                  <a:srgbClr val="000000"/>
                </a:solidFill>
                <a:latin typeface="Constantia"/>
                <a:cs typeface="Constantia"/>
              </a:rPr>
              <a:t> </a:t>
            </a:r>
            <a:r>
              <a:rPr sz="2400" dirty="0">
                <a:solidFill>
                  <a:srgbClr val="000000"/>
                </a:solidFill>
                <a:latin typeface="Constantia"/>
                <a:cs typeface="Constantia"/>
              </a:rPr>
              <a:t>the</a:t>
            </a:r>
            <a:r>
              <a:rPr sz="2400" spc="-125" dirty="0">
                <a:solidFill>
                  <a:srgbClr val="000000"/>
                </a:solidFill>
                <a:latin typeface="Constantia"/>
                <a:cs typeface="Constantia"/>
              </a:rPr>
              <a:t> </a:t>
            </a:r>
            <a:r>
              <a:rPr sz="2400" spc="-35" dirty="0">
                <a:solidFill>
                  <a:srgbClr val="000000"/>
                </a:solidFill>
                <a:latin typeface="Constantia"/>
                <a:cs typeface="Constantia"/>
              </a:rPr>
              <a:t>contour</a:t>
            </a:r>
            <a:r>
              <a:rPr sz="2400" spc="-140" dirty="0">
                <a:solidFill>
                  <a:srgbClr val="000000"/>
                </a:solidFill>
                <a:latin typeface="Constantia"/>
                <a:cs typeface="Constantia"/>
              </a:rPr>
              <a:t> </a:t>
            </a:r>
            <a:r>
              <a:rPr sz="2400" dirty="0">
                <a:solidFill>
                  <a:srgbClr val="000000"/>
                </a:solidFill>
                <a:latin typeface="Constantia"/>
                <a:cs typeface="Constantia"/>
              </a:rPr>
              <a:t>of</a:t>
            </a:r>
            <a:r>
              <a:rPr sz="2400" spc="10" dirty="0">
                <a:solidFill>
                  <a:srgbClr val="000000"/>
                </a:solidFill>
                <a:latin typeface="Constantia"/>
                <a:cs typeface="Constantia"/>
              </a:rPr>
              <a:t> </a:t>
            </a:r>
            <a:r>
              <a:rPr sz="2400" dirty="0">
                <a:solidFill>
                  <a:srgbClr val="000000"/>
                </a:solidFill>
                <a:latin typeface="Constantia"/>
                <a:cs typeface="Constantia"/>
              </a:rPr>
              <a:t>the</a:t>
            </a:r>
            <a:r>
              <a:rPr sz="2400" spc="-125" dirty="0">
                <a:solidFill>
                  <a:srgbClr val="000000"/>
                </a:solidFill>
                <a:latin typeface="Constantia"/>
                <a:cs typeface="Constantia"/>
              </a:rPr>
              <a:t> </a:t>
            </a:r>
            <a:r>
              <a:rPr sz="2400" spc="-10" dirty="0">
                <a:solidFill>
                  <a:srgbClr val="000000"/>
                </a:solidFill>
                <a:latin typeface="Constantia"/>
                <a:cs typeface="Constantia"/>
              </a:rPr>
              <a:t>slope </a:t>
            </a:r>
            <a:r>
              <a:rPr sz="2400" dirty="0">
                <a:solidFill>
                  <a:srgbClr val="000000"/>
                </a:solidFill>
                <a:latin typeface="Constantia"/>
                <a:cs typeface="Constantia"/>
              </a:rPr>
              <a:t>and</a:t>
            </a:r>
            <a:r>
              <a:rPr sz="2400" spc="-145" dirty="0">
                <a:solidFill>
                  <a:srgbClr val="000000"/>
                </a:solidFill>
                <a:latin typeface="Constantia"/>
                <a:cs typeface="Constantia"/>
              </a:rPr>
              <a:t> </a:t>
            </a:r>
            <a:r>
              <a:rPr sz="2400" dirty="0">
                <a:solidFill>
                  <a:srgbClr val="000000"/>
                </a:solidFill>
                <a:latin typeface="Constantia"/>
                <a:cs typeface="Constantia"/>
              </a:rPr>
              <a:t>an</a:t>
            </a:r>
            <a:r>
              <a:rPr sz="2400" spc="-125" dirty="0">
                <a:solidFill>
                  <a:srgbClr val="000000"/>
                </a:solidFill>
                <a:latin typeface="Constantia"/>
                <a:cs typeface="Constantia"/>
              </a:rPr>
              <a:t> </a:t>
            </a:r>
            <a:r>
              <a:rPr sz="2400" dirty="0">
                <a:solidFill>
                  <a:srgbClr val="000000"/>
                </a:solidFill>
                <a:latin typeface="Constantia"/>
                <a:cs typeface="Constantia"/>
              </a:rPr>
              <a:t>open</a:t>
            </a:r>
            <a:r>
              <a:rPr sz="2400" spc="-100" dirty="0">
                <a:solidFill>
                  <a:srgbClr val="000000"/>
                </a:solidFill>
                <a:latin typeface="Constantia"/>
                <a:cs typeface="Constantia"/>
              </a:rPr>
              <a:t> </a:t>
            </a:r>
            <a:r>
              <a:rPr sz="2400" spc="-20" dirty="0">
                <a:solidFill>
                  <a:srgbClr val="000000"/>
                </a:solidFill>
                <a:latin typeface="Constantia"/>
                <a:cs typeface="Constantia"/>
              </a:rPr>
              <a:t>space</a:t>
            </a:r>
            <a:r>
              <a:rPr sz="2400" spc="-135" dirty="0">
                <a:solidFill>
                  <a:srgbClr val="000000"/>
                </a:solidFill>
                <a:latin typeface="Constantia"/>
                <a:cs typeface="Constantia"/>
              </a:rPr>
              <a:t> </a:t>
            </a:r>
            <a:r>
              <a:rPr sz="2400" spc="-20" dirty="0">
                <a:solidFill>
                  <a:srgbClr val="000000"/>
                </a:solidFill>
                <a:latin typeface="Constantia"/>
                <a:cs typeface="Constantia"/>
              </a:rPr>
              <a:t>or</a:t>
            </a:r>
            <a:r>
              <a:rPr sz="2400" spc="-140" dirty="0">
                <a:solidFill>
                  <a:srgbClr val="000000"/>
                </a:solidFill>
                <a:latin typeface="Constantia"/>
                <a:cs typeface="Constantia"/>
              </a:rPr>
              <a:t> </a:t>
            </a:r>
            <a:r>
              <a:rPr sz="2400" spc="-10" dirty="0">
                <a:solidFill>
                  <a:srgbClr val="000000"/>
                </a:solidFill>
                <a:latin typeface="Constantia"/>
                <a:cs typeface="Constantia"/>
              </a:rPr>
              <a:t>alley</a:t>
            </a:r>
            <a:r>
              <a:rPr sz="2400" spc="-140" dirty="0">
                <a:solidFill>
                  <a:srgbClr val="000000"/>
                </a:solidFill>
                <a:latin typeface="Constantia"/>
                <a:cs typeface="Constantia"/>
              </a:rPr>
              <a:t> </a:t>
            </a:r>
            <a:r>
              <a:rPr sz="2400" dirty="0">
                <a:solidFill>
                  <a:srgbClr val="000000"/>
                </a:solidFill>
                <a:latin typeface="Constantia"/>
                <a:cs typeface="Constantia"/>
              </a:rPr>
              <a:t>which</a:t>
            </a:r>
            <a:r>
              <a:rPr sz="2400" spc="-60" dirty="0">
                <a:solidFill>
                  <a:srgbClr val="000000"/>
                </a:solidFill>
                <a:latin typeface="Constantia"/>
                <a:cs typeface="Constantia"/>
              </a:rPr>
              <a:t> </a:t>
            </a:r>
            <a:r>
              <a:rPr sz="2400" dirty="0">
                <a:solidFill>
                  <a:srgbClr val="000000"/>
                </a:solidFill>
                <a:latin typeface="Constantia"/>
                <a:cs typeface="Constantia"/>
              </a:rPr>
              <a:t>is</a:t>
            </a:r>
            <a:r>
              <a:rPr sz="2400" spc="-135" dirty="0">
                <a:solidFill>
                  <a:srgbClr val="000000"/>
                </a:solidFill>
                <a:latin typeface="Constantia"/>
                <a:cs typeface="Constantia"/>
              </a:rPr>
              <a:t> </a:t>
            </a:r>
            <a:r>
              <a:rPr sz="2400" spc="-10" dirty="0">
                <a:solidFill>
                  <a:srgbClr val="000000"/>
                </a:solidFill>
                <a:latin typeface="Constantia"/>
                <a:cs typeface="Constantia"/>
              </a:rPr>
              <a:t>devoted</a:t>
            </a:r>
            <a:r>
              <a:rPr sz="2400" spc="-20" dirty="0">
                <a:solidFill>
                  <a:srgbClr val="000000"/>
                </a:solidFill>
                <a:latin typeface="Constantia"/>
                <a:cs typeface="Constantia"/>
              </a:rPr>
              <a:t> </a:t>
            </a:r>
            <a:r>
              <a:rPr sz="2400" spc="-25" dirty="0">
                <a:solidFill>
                  <a:srgbClr val="000000"/>
                </a:solidFill>
                <a:latin typeface="Constantia"/>
                <a:cs typeface="Constantia"/>
              </a:rPr>
              <a:t>to </a:t>
            </a:r>
            <a:r>
              <a:rPr sz="2400" dirty="0">
                <a:solidFill>
                  <a:srgbClr val="000000"/>
                </a:solidFill>
                <a:latin typeface="Constantia"/>
                <a:cs typeface="Constantia"/>
              </a:rPr>
              <a:t>annual</a:t>
            </a:r>
            <a:r>
              <a:rPr sz="2400" spc="-80" dirty="0">
                <a:solidFill>
                  <a:srgbClr val="000000"/>
                </a:solidFill>
                <a:latin typeface="Constantia"/>
                <a:cs typeface="Constantia"/>
              </a:rPr>
              <a:t> </a:t>
            </a:r>
            <a:r>
              <a:rPr sz="2400" spc="-10" dirty="0">
                <a:solidFill>
                  <a:srgbClr val="000000"/>
                </a:solidFill>
                <a:latin typeface="Constantia"/>
                <a:cs typeface="Constantia"/>
              </a:rPr>
              <a:t>agricultural</a:t>
            </a:r>
            <a:r>
              <a:rPr sz="2400" spc="-50" dirty="0">
                <a:solidFill>
                  <a:srgbClr val="000000"/>
                </a:solidFill>
                <a:latin typeface="Constantia"/>
                <a:cs typeface="Constantia"/>
              </a:rPr>
              <a:t> </a:t>
            </a:r>
            <a:r>
              <a:rPr sz="2400" spc="-10" dirty="0">
                <a:solidFill>
                  <a:srgbClr val="000000"/>
                </a:solidFill>
                <a:latin typeface="Constantia"/>
                <a:cs typeface="Constantia"/>
              </a:rPr>
              <a:t>crops</a:t>
            </a:r>
            <a:endParaRPr sz="2400">
              <a:latin typeface="Constantia"/>
              <a:cs typeface="Constantia"/>
            </a:endParaRPr>
          </a:p>
        </p:txBody>
      </p:sp>
      <p:sp>
        <p:nvSpPr>
          <p:cNvPr id="4" name="object 4"/>
          <p:cNvSpPr txBox="1"/>
          <p:nvPr/>
        </p:nvSpPr>
        <p:spPr>
          <a:xfrm>
            <a:off x="1076007" y="4056316"/>
            <a:ext cx="7415530" cy="2637155"/>
          </a:xfrm>
          <a:prstGeom prst="rect">
            <a:avLst/>
          </a:prstGeom>
        </p:spPr>
        <p:txBody>
          <a:bodyPr vert="horz" wrap="square" lIns="0" tIns="12700" rIns="0" bIns="0" rtlCol="0">
            <a:spAutoFit/>
          </a:bodyPr>
          <a:lstStyle/>
          <a:p>
            <a:pPr marL="12700">
              <a:lnSpc>
                <a:spcPct val="100000"/>
              </a:lnSpc>
              <a:spcBef>
                <a:spcPts val="100"/>
              </a:spcBef>
            </a:pPr>
            <a:r>
              <a:rPr sz="3200" b="1" dirty="0">
                <a:solidFill>
                  <a:srgbClr val="001F5F"/>
                </a:solidFill>
                <a:latin typeface="Arial"/>
                <a:cs typeface="Arial"/>
              </a:rPr>
              <a:t>Limitations</a:t>
            </a:r>
            <a:r>
              <a:rPr sz="3200" b="1" spc="-45" dirty="0">
                <a:solidFill>
                  <a:srgbClr val="001F5F"/>
                </a:solidFill>
                <a:latin typeface="Arial"/>
                <a:cs typeface="Arial"/>
              </a:rPr>
              <a:t> </a:t>
            </a:r>
            <a:r>
              <a:rPr sz="3200" b="1" dirty="0">
                <a:solidFill>
                  <a:srgbClr val="001F5F"/>
                </a:solidFill>
                <a:latin typeface="Arial"/>
                <a:cs typeface="Arial"/>
              </a:rPr>
              <a:t>of</a:t>
            </a:r>
            <a:r>
              <a:rPr sz="3200" b="1" spc="-55" dirty="0">
                <a:solidFill>
                  <a:srgbClr val="001F5F"/>
                </a:solidFill>
                <a:latin typeface="Arial"/>
                <a:cs typeface="Arial"/>
              </a:rPr>
              <a:t> </a:t>
            </a:r>
            <a:r>
              <a:rPr sz="3200" b="1" dirty="0">
                <a:solidFill>
                  <a:srgbClr val="001F5F"/>
                </a:solidFill>
                <a:latin typeface="Arial"/>
                <a:cs typeface="Arial"/>
              </a:rPr>
              <a:t>Multiple</a:t>
            </a:r>
            <a:r>
              <a:rPr sz="3200" b="1" spc="-40" dirty="0">
                <a:solidFill>
                  <a:srgbClr val="001F5F"/>
                </a:solidFill>
                <a:latin typeface="Arial"/>
                <a:cs typeface="Arial"/>
              </a:rPr>
              <a:t> </a:t>
            </a:r>
            <a:r>
              <a:rPr sz="3200" b="1" spc="-10" dirty="0">
                <a:solidFill>
                  <a:srgbClr val="001F5F"/>
                </a:solidFill>
                <a:latin typeface="Arial"/>
                <a:cs typeface="Arial"/>
              </a:rPr>
              <a:t>Cropping:</a:t>
            </a:r>
            <a:endParaRPr sz="3200">
              <a:latin typeface="Arial"/>
              <a:cs typeface="Arial"/>
            </a:endParaRPr>
          </a:p>
          <a:p>
            <a:pPr>
              <a:lnSpc>
                <a:spcPct val="100000"/>
              </a:lnSpc>
              <a:spcBef>
                <a:spcPts val="1520"/>
              </a:spcBef>
            </a:pPr>
            <a:endParaRPr sz="3200">
              <a:latin typeface="Arial"/>
              <a:cs typeface="Arial"/>
            </a:endParaRPr>
          </a:p>
          <a:p>
            <a:pPr marL="179070">
              <a:lnSpc>
                <a:spcPct val="100000"/>
              </a:lnSpc>
              <a:tabLst>
                <a:tab pos="636905" algn="l"/>
              </a:tabLst>
            </a:pPr>
            <a:r>
              <a:rPr sz="2400" b="1" spc="-25" dirty="0">
                <a:solidFill>
                  <a:srgbClr val="001F5F"/>
                </a:solidFill>
                <a:latin typeface="Arial"/>
                <a:cs typeface="Arial"/>
              </a:rPr>
              <a:t>a.</a:t>
            </a:r>
            <a:r>
              <a:rPr sz="2400" b="1" dirty="0">
                <a:solidFill>
                  <a:srgbClr val="001F5F"/>
                </a:solidFill>
                <a:latin typeface="Arial"/>
                <a:cs typeface="Arial"/>
              </a:rPr>
              <a:t>	</a:t>
            </a:r>
            <a:r>
              <a:rPr sz="2400" b="1" spc="-10" dirty="0">
                <a:solidFill>
                  <a:srgbClr val="001F5F"/>
                </a:solidFill>
                <a:latin typeface="Arial"/>
                <a:cs typeface="Arial"/>
              </a:rPr>
              <a:t>Allelopathy</a:t>
            </a:r>
            <a:endParaRPr sz="2400">
              <a:latin typeface="Arial"/>
              <a:cs typeface="Arial"/>
            </a:endParaRPr>
          </a:p>
          <a:p>
            <a:pPr marL="179070" marR="5080" indent="673100">
              <a:lnSpc>
                <a:spcPct val="100000"/>
              </a:lnSpc>
            </a:pPr>
            <a:r>
              <a:rPr sz="2400" dirty="0">
                <a:latin typeface="Arial MT"/>
                <a:cs typeface="Arial MT"/>
              </a:rPr>
              <a:t>-</a:t>
            </a:r>
            <a:r>
              <a:rPr sz="2400" spc="-65" dirty="0">
                <a:latin typeface="Arial MT"/>
                <a:cs typeface="Arial MT"/>
              </a:rPr>
              <a:t> </a:t>
            </a:r>
            <a:r>
              <a:rPr sz="2400" dirty="0">
                <a:latin typeface="Arial MT"/>
                <a:cs typeface="Arial MT"/>
              </a:rPr>
              <a:t>refers</a:t>
            </a:r>
            <a:r>
              <a:rPr sz="2400" spc="-55" dirty="0">
                <a:latin typeface="Arial MT"/>
                <a:cs typeface="Arial MT"/>
              </a:rPr>
              <a:t> </a:t>
            </a:r>
            <a:r>
              <a:rPr sz="2400" dirty="0">
                <a:latin typeface="Arial MT"/>
                <a:cs typeface="Arial MT"/>
              </a:rPr>
              <a:t>to</a:t>
            </a:r>
            <a:r>
              <a:rPr sz="2400" spc="-50" dirty="0">
                <a:latin typeface="Arial MT"/>
                <a:cs typeface="Arial MT"/>
              </a:rPr>
              <a:t> </a:t>
            </a:r>
            <a:r>
              <a:rPr sz="2400" dirty="0">
                <a:latin typeface="Arial MT"/>
                <a:cs typeface="Arial MT"/>
              </a:rPr>
              <a:t>the</a:t>
            </a:r>
            <a:r>
              <a:rPr sz="2400" spc="-50" dirty="0">
                <a:latin typeface="Arial MT"/>
                <a:cs typeface="Arial MT"/>
              </a:rPr>
              <a:t> </a:t>
            </a:r>
            <a:r>
              <a:rPr sz="2400" dirty="0">
                <a:latin typeface="Arial MT"/>
                <a:cs typeface="Arial MT"/>
              </a:rPr>
              <a:t>detrimental</a:t>
            </a:r>
            <a:r>
              <a:rPr sz="2400" spc="-45" dirty="0">
                <a:latin typeface="Arial MT"/>
                <a:cs typeface="Arial MT"/>
              </a:rPr>
              <a:t> </a:t>
            </a:r>
            <a:r>
              <a:rPr sz="2400" dirty="0">
                <a:latin typeface="Arial MT"/>
                <a:cs typeface="Arial MT"/>
              </a:rPr>
              <a:t>effects</a:t>
            </a:r>
            <a:r>
              <a:rPr sz="2400" spc="-65" dirty="0">
                <a:latin typeface="Arial MT"/>
                <a:cs typeface="Arial MT"/>
              </a:rPr>
              <a:t> </a:t>
            </a:r>
            <a:r>
              <a:rPr sz="2400" dirty="0">
                <a:latin typeface="Arial MT"/>
                <a:cs typeface="Arial MT"/>
              </a:rPr>
              <a:t>of</a:t>
            </a:r>
            <a:r>
              <a:rPr sz="2400" spc="-60" dirty="0">
                <a:latin typeface="Arial MT"/>
                <a:cs typeface="Arial MT"/>
              </a:rPr>
              <a:t> </a:t>
            </a:r>
            <a:r>
              <a:rPr sz="2400" dirty="0">
                <a:latin typeface="Arial MT"/>
                <a:cs typeface="Arial MT"/>
              </a:rPr>
              <a:t>higher</a:t>
            </a:r>
            <a:r>
              <a:rPr sz="2400" spc="-80" dirty="0">
                <a:latin typeface="Arial MT"/>
                <a:cs typeface="Arial MT"/>
              </a:rPr>
              <a:t> </a:t>
            </a:r>
            <a:r>
              <a:rPr sz="2400" spc="-10" dirty="0">
                <a:latin typeface="Arial MT"/>
                <a:cs typeface="Arial MT"/>
              </a:rPr>
              <a:t>plants </a:t>
            </a:r>
            <a:r>
              <a:rPr sz="2400" dirty="0">
                <a:latin typeface="Arial MT"/>
                <a:cs typeface="Arial MT"/>
              </a:rPr>
              <a:t>of</a:t>
            </a:r>
            <a:r>
              <a:rPr sz="2400" spc="-75" dirty="0">
                <a:latin typeface="Arial MT"/>
                <a:cs typeface="Arial MT"/>
              </a:rPr>
              <a:t> </a:t>
            </a:r>
            <a:r>
              <a:rPr sz="2400" dirty="0">
                <a:latin typeface="Arial MT"/>
                <a:cs typeface="Arial MT"/>
              </a:rPr>
              <a:t>one</a:t>
            </a:r>
            <a:r>
              <a:rPr sz="2400" spc="-65" dirty="0">
                <a:latin typeface="Arial MT"/>
                <a:cs typeface="Arial MT"/>
              </a:rPr>
              <a:t> </a:t>
            </a:r>
            <a:r>
              <a:rPr sz="2400" dirty="0">
                <a:latin typeface="Arial MT"/>
                <a:cs typeface="Arial MT"/>
              </a:rPr>
              <a:t>species</a:t>
            </a:r>
            <a:r>
              <a:rPr sz="2400" spc="-65" dirty="0">
                <a:latin typeface="Arial MT"/>
                <a:cs typeface="Arial MT"/>
              </a:rPr>
              <a:t> </a:t>
            </a:r>
            <a:r>
              <a:rPr sz="2400" dirty="0">
                <a:latin typeface="Arial MT"/>
                <a:cs typeface="Arial MT"/>
              </a:rPr>
              <a:t>on</a:t>
            </a:r>
            <a:r>
              <a:rPr sz="2400" spc="-80" dirty="0">
                <a:latin typeface="Arial MT"/>
                <a:cs typeface="Arial MT"/>
              </a:rPr>
              <a:t> </a:t>
            </a:r>
            <a:r>
              <a:rPr sz="2400" dirty="0">
                <a:latin typeface="Arial MT"/>
                <a:cs typeface="Arial MT"/>
              </a:rPr>
              <a:t>the</a:t>
            </a:r>
            <a:r>
              <a:rPr sz="2400" spc="-65" dirty="0">
                <a:latin typeface="Arial MT"/>
                <a:cs typeface="Arial MT"/>
              </a:rPr>
              <a:t> </a:t>
            </a:r>
            <a:r>
              <a:rPr sz="2400" dirty="0">
                <a:latin typeface="Arial MT"/>
                <a:cs typeface="Arial MT"/>
              </a:rPr>
              <a:t>germination,</a:t>
            </a:r>
            <a:r>
              <a:rPr sz="2400" spc="-80" dirty="0">
                <a:latin typeface="Arial MT"/>
                <a:cs typeface="Arial MT"/>
              </a:rPr>
              <a:t> </a:t>
            </a:r>
            <a:r>
              <a:rPr sz="2400" dirty="0">
                <a:latin typeface="Arial MT"/>
                <a:cs typeface="Arial MT"/>
              </a:rPr>
              <a:t>growth</a:t>
            </a:r>
            <a:r>
              <a:rPr sz="2400" spc="-40" dirty="0">
                <a:latin typeface="Arial MT"/>
                <a:cs typeface="Arial MT"/>
              </a:rPr>
              <a:t> </a:t>
            </a:r>
            <a:r>
              <a:rPr sz="2400" spc="-25" dirty="0">
                <a:latin typeface="Arial MT"/>
                <a:cs typeface="Arial MT"/>
              </a:rPr>
              <a:t>and </a:t>
            </a:r>
            <a:r>
              <a:rPr sz="2400" spc="-10" dirty="0">
                <a:latin typeface="Arial MT"/>
                <a:cs typeface="Arial MT"/>
              </a:rPr>
              <a:t>development</a:t>
            </a:r>
            <a:endParaRPr sz="2400">
              <a:latin typeface="Arial MT"/>
              <a:cs typeface="Arial M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30" y="0"/>
            <a:ext cx="9145905" cy="6731000"/>
            <a:chOff x="-830" y="0"/>
            <a:chExt cx="9145905" cy="6731000"/>
          </a:xfrm>
        </p:grpSpPr>
        <p:pic>
          <p:nvPicPr>
            <p:cNvPr id="3" name="object 3"/>
            <p:cNvPicPr/>
            <p:nvPr/>
          </p:nvPicPr>
          <p:blipFill>
            <a:blip r:embed="rId2" cstate="print"/>
            <a:stretch>
              <a:fillRect/>
            </a:stretch>
          </p:blipFill>
          <p:spPr>
            <a:xfrm>
              <a:off x="5577839" y="185420"/>
              <a:ext cx="3170173" cy="2740914"/>
            </a:xfrm>
            <a:prstGeom prst="rect">
              <a:avLst/>
            </a:prstGeom>
          </p:spPr>
        </p:pic>
        <p:sp>
          <p:nvSpPr>
            <p:cNvPr id="4" name="object 4"/>
            <p:cNvSpPr/>
            <p:nvPr/>
          </p:nvSpPr>
          <p:spPr>
            <a:xfrm>
              <a:off x="5491480" y="99059"/>
              <a:ext cx="3345179" cy="2915920"/>
            </a:xfrm>
            <a:custGeom>
              <a:avLst/>
              <a:gdLst/>
              <a:ahLst/>
              <a:cxnLst/>
              <a:rect l="l" t="t" r="r" b="b"/>
              <a:pathLst>
                <a:path w="3345179" h="2915920">
                  <a:moveTo>
                    <a:pt x="3274060" y="71120"/>
                  </a:moveTo>
                  <a:lnTo>
                    <a:pt x="3256280" y="71120"/>
                  </a:lnTo>
                  <a:lnTo>
                    <a:pt x="3256280" y="88900"/>
                  </a:lnTo>
                  <a:lnTo>
                    <a:pt x="3256280" y="2827020"/>
                  </a:lnTo>
                  <a:lnTo>
                    <a:pt x="88900" y="2827020"/>
                  </a:lnTo>
                  <a:lnTo>
                    <a:pt x="88900" y="88900"/>
                  </a:lnTo>
                  <a:lnTo>
                    <a:pt x="3256280" y="88900"/>
                  </a:lnTo>
                  <a:lnTo>
                    <a:pt x="3256280" y="71120"/>
                  </a:lnTo>
                  <a:lnTo>
                    <a:pt x="71120" y="71120"/>
                  </a:lnTo>
                  <a:lnTo>
                    <a:pt x="71120" y="88900"/>
                  </a:lnTo>
                  <a:lnTo>
                    <a:pt x="71120" y="2827020"/>
                  </a:lnTo>
                  <a:lnTo>
                    <a:pt x="71120" y="2844800"/>
                  </a:lnTo>
                  <a:lnTo>
                    <a:pt x="3274060" y="2844800"/>
                  </a:lnTo>
                  <a:lnTo>
                    <a:pt x="3274060" y="2827020"/>
                  </a:lnTo>
                  <a:lnTo>
                    <a:pt x="3274060" y="88900"/>
                  </a:lnTo>
                  <a:lnTo>
                    <a:pt x="3274060" y="71120"/>
                  </a:lnTo>
                  <a:close/>
                </a:path>
                <a:path w="3345179" h="2915920">
                  <a:moveTo>
                    <a:pt x="3345180" y="0"/>
                  </a:moveTo>
                  <a:lnTo>
                    <a:pt x="3291840" y="0"/>
                  </a:lnTo>
                  <a:lnTo>
                    <a:pt x="3291840" y="53340"/>
                  </a:lnTo>
                  <a:lnTo>
                    <a:pt x="3291840" y="2862580"/>
                  </a:lnTo>
                  <a:lnTo>
                    <a:pt x="53340" y="2862580"/>
                  </a:lnTo>
                  <a:lnTo>
                    <a:pt x="53340" y="53340"/>
                  </a:lnTo>
                  <a:lnTo>
                    <a:pt x="3291840" y="53340"/>
                  </a:lnTo>
                  <a:lnTo>
                    <a:pt x="3291840" y="0"/>
                  </a:lnTo>
                  <a:lnTo>
                    <a:pt x="0" y="0"/>
                  </a:lnTo>
                  <a:lnTo>
                    <a:pt x="0" y="53340"/>
                  </a:lnTo>
                  <a:lnTo>
                    <a:pt x="0" y="2862580"/>
                  </a:lnTo>
                  <a:lnTo>
                    <a:pt x="0" y="2915920"/>
                  </a:lnTo>
                  <a:lnTo>
                    <a:pt x="3345180" y="2915920"/>
                  </a:lnTo>
                  <a:lnTo>
                    <a:pt x="3345180" y="2862580"/>
                  </a:lnTo>
                  <a:lnTo>
                    <a:pt x="3345180" y="53340"/>
                  </a:lnTo>
                  <a:lnTo>
                    <a:pt x="3345180" y="0"/>
                  </a:lnTo>
                  <a:close/>
                </a:path>
              </a:pathLst>
            </a:custGeom>
            <a:solidFill>
              <a:srgbClr val="000000"/>
            </a:solidFill>
          </p:spPr>
          <p:txBody>
            <a:bodyPr wrap="square" lIns="0" tIns="0" rIns="0" bIns="0" rtlCol="0"/>
            <a:lstStyle/>
            <a:p>
              <a:endParaRPr/>
            </a:p>
          </p:txBody>
        </p:sp>
        <p:pic>
          <p:nvPicPr>
            <p:cNvPr id="5" name="object 5"/>
            <p:cNvPicPr/>
            <p:nvPr/>
          </p:nvPicPr>
          <p:blipFill>
            <a:blip r:embed="rId3" cstate="print"/>
            <a:stretch>
              <a:fillRect/>
            </a:stretch>
          </p:blipFill>
          <p:spPr>
            <a:xfrm>
              <a:off x="680719" y="200660"/>
              <a:ext cx="4465574" cy="3274314"/>
            </a:xfrm>
            <a:prstGeom prst="rect">
              <a:avLst/>
            </a:prstGeom>
          </p:spPr>
        </p:pic>
        <p:sp>
          <p:nvSpPr>
            <p:cNvPr id="6" name="object 6"/>
            <p:cNvSpPr/>
            <p:nvPr/>
          </p:nvSpPr>
          <p:spPr>
            <a:xfrm>
              <a:off x="594360" y="114299"/>
              <a:ext cx="4640580" cy="3449320"/>
            </a:xfrm>
            <a:custGeom>
              <a:avLst/>
              <a:gdLst/>
              <a:ahLst/>
              <a:cxnLst/>
              <a:rect l="l" t="t" r="r" b="b"/>
              <a:pathLst>
                <a:path w="4640580" h="3449320">
                  <a:moveTo>
                    <a:pt x="4569460" y="71120"/>
                  </a:moveTo>
                  <a:lnTo>
                    <a:pt x="4551680" y="71120"/>
                  </a:lnTo>
                  <a:lnTo>
                    <a:pt x="4551680" y="88900"/>
                  </a:lnTo>
                  <a:lnTo>
                    <a:pt x="4551680" y="3360420"/>
                  </a:lnTo>
                  <a:lnTo>
                    <a:pt x="88900" y="3360420"/>
                  </a:lnTo>
                  <a:lnTo>
                    <a:pt x="88900" y="88900"/>
                  </a:lnTo>
                  <a:lnTo>
                    <a:pt x="4551680" y="88900"/>
                  </a:lnTo>
                  <a:lnTo>
                    <a:pt x="4551680" y="71120"/>
                  </a:lnTo>
                  <a:lnTo>
                    <a:pt x="71120" y="71120"/>
                  </a:lnTo>
                  <a:lnTo>
                    <a:pt x="71120" y="88900"/>
                  </a:lnTo>
                  <a:lnTo>
                    <a:pt x="71120" y="3360420"/>
                  </a:lnTo>
                  <a:lnTo>
                    <a:pt x="71120" y="3378200"/>
                  </a:lnTo>
                  <a:lnTo>
                    <a:pt x="4569460" y="3378200"/>
                  </a:lnTo>
                  <a:lnTo>
                    <a:pt x="4569460" y="3360420"/>
                  </a:lnTo>
                  <a:lnTo>
                    <a:pt x="4569460" y="88900"/>
                  </a:lnTo>
                  <a:lnTo>
                    <a:pt x="4569460" y="71120"/>
                  </a:lnTo>
                  <a:close/>
                </a:path>
                <a:path w="4640580" h="3449320">
                  <a:moveTo>
                    <a:pt x="4640580" y="0"/>
                  </a:moveTo>
                  <a:lnTo>
                    <a:pt x="4587240" y="0"/>
                  </a:lnTo>
                  <a:lnTo>
                    <a:pt x="4587240" y="53340"/>
                  </a:lnTo>
                  <a:lnTo>
                    <a:pt x="4587240" y="3395980"/>
                  </a:lnTo>
                  <a:lnTo>
                    <a:pt x="53340" y="3395980"/>
                  </a:lnTo>
                  <a:lnTo>
                    <a:pt x="53340" y="53340"/>
                  </a:lnTo>
                  <a:lnTo>
                    <a:pt x="4587240" y="53340"/>
                  </a:lnTo>
                  <a:lnTo>
                    <a:pt x="4587240" y="0"/>
                  </a:lnTo>
                  <a:lnTo>
                    <a:pt x="0" y="0"/>
                  </a:lnTo>
                  <a:lnTo>
                    <a:pt x="0" y="53340"/>
                  </a:lnTo>
                  <a:lnTo>
                    <a:pt x="0" y="3395980"/>
                  </a:lnTo>
                  <a:lnTo>
                    <a:pt x="0" y="3449320"/>
                  </a:lnTo>
                  <a:lnTo>
                    <a:pt x="4640580" y="3449320"/>
                  </a:lnTo>
                  <a:lnTo>
                    <a:pt x="4640580" y="3395980"/>
                  </a:lnTo>
                  <a:lnTo>
                    <a:pt x="4640580" y="53340"/>
                  </a:lnTo>
                  <a:lnTo>
                    <a:pt x="4640580" y="0"/>
                  </a:lnTo>
                  <a:close/>
                </a:path>
              </a:pathLst>
            </a:custGeom>
            <a:solidFill>
              <a:srgbClr val="000000"/>
            </a:solidFill>
          </p:spPr>
          <p:txBody>
            <a:bodyPr wrap="square" lIns="0" tIns="0" rIns="0" bIns="0" rtlCol="0"/>
            <a:lstStyle/>
            <a:p>
              <a:endParaRPr/>
            </a:p>
          </p:txBody>
        </p:sp>
        <p:pic>
          <p:nvPicPr>
            <p:cNvPr id="7" name="object 7"/>
            <p:cNvPicPr/>
            <p:nvPr/>
          </p:nvPicPr>
          <p:blipFill>
            <a:blip r:embed="rId4" cstate="print"/>
            <a:stretch>
              <a:fillRect/>
            </a:stretch>
          </p:blipFill>
          <p:spPr>
            <a:xfrm>
              <a:off x="5577839" y="3355340"/>
              <a:ext cx="3459734" cy="3170174"/>
            </a:xfrm>
            <a:prstGeom prst="rect">
              <a:avLst/>
            </a:prstGeom>
          </p:spPr>
        </p:pic>
        <p:sp>
          <p:nvSpPr>
            <p:cNvPr id="8" name="object 8"/>
            <p:cNvSpPr/>
            <p:nvPr/>
          </p:nvSpPr>
          <p:spPr>
            <a:xfrm>
              <a:off x="5491480" y="3268979"/>
              <a:ext cx="3634740" cy="3345179"/>
            </a:xfrm>
            <a:custGeom>
              <a:avLst/>
              <a:gdLst/>
              <a:ahLst/>
              <a:cxnLst/>
              <a:rect l="l" t="t" r="r" b="b"/>
              <a:pathLst>
                <a:path w="3634740" h="3345179">
                  <a:moveTo>
                    <a:pt x="3563620" y="71120"/>
                  </a:moveTo>
                  <a:lnTo>
                    <a:pt x="3545840" y="71120"/>
                  </a:lnTo>
                  <a:lnTo>
                    <a:pt x="3545840" y="88900"/>
                  </a:lnTo>
                  <a:lnTo>
                    <a:pt x="3545840" y="3256280"/>
                  </a:lnTo>
                  <a:lnTo>
                    <a:pt x="88900" y="3256280"/>
                  </a:lnTo>
                  <a:lnTo>
                    <a:pt x="88900" y="88900"/>
                  </a:lnTo>
                  <a:lnTo>
                    <a:pt x="3545840" y="88900"/>
                  </a:lnTo>
                  <a:lnTo>
                    <a:pt x="3545840" y="71120"/>
                  </a:lnTo>
                  <a:lnTo>
                    <a:pt x="71120" y="71120"/>
                  </a:lnTo>
                  <a:lnTo>
                    <a:pt x="71120" y="88900"/>
                  </a:lnTo>
                  <a:lnTo>
                    <a:pt x="71120" y="3256280"/>
                  </a:lnTo>
                  <a:lnTo>
                    <a:pt x="71120" y="3274060"/>
                  </a:lnTo>
                  <a:lnTo>
                    <a:pt x="3563620" y="3274060"/>
                  </a:lnTo>
                  <a:lnTo>
                    <a:pt x="3563620" y="3256292"/>
                  </a:lnTo>
                  <a:lnTo>
                    <a:pt x="3563620" y="88900"/>
                  </a:lnTo>
                  <a:lnTo>
                    <a:pt x="3563620" y="71120"/>
                  </a:lnTo>
                  <a:close/>
                </a:path>
                <a:path w="3634740" h="3345179">
                  <a:moveTo>
                    <a:pt x="3634740" y="0"/>
                  </a:moveTo>
                  <a:lnTo>
                    <a:pt x="3581400" y="0"/>
                  </a:lnTo>
                  <a:lnTo>
                    <a:pt x="3581400" y="53340"/>
                  </a:lnTo>
                  <a:lnTo>
                    <a:pt x="3581400" y="3291840"/>
                  </a:lnTo>
                  <a:lnTo>
                    <a:pt x="53340" y="3291840"/>
                  </a:lnTo>
                  <a:lnTo>
                    <a:pt x="53340" y="53340"/>
                  </a:lnTo>
                  <a:lnTo>
                    <a:pt x="3581400" y="53340"/>
                  </a:lnTo>
                  <a:lnTo>
                    <a:pt x="3581400" y="0"/>
                  </a:lnTo>
                  <a:lnTo>
                    <a:pt x="0" y="0"/>
                  </a:lnTo>
                  <a:lnTo>
                    <a:pt x="0" y="53340"/>
                  </a:lnTo>
                  <a:lnTo>
                    <a:pt x="0" y="3291840"/>
                  </a:lnTo>
                  <a:lnTo>
                    <a:pt x="0" y="3345180"/>
                  </a:lnTo>
                  <a:lnTo>
                    <a:pt x="3634740" y="3345180"/>
                  </a:lnTo>
                  <a:lnTo>
                    <a:pt x="3634740" y="3291852"/>
                  </a:lnTo>
                  <a:lnTo>
                    <a:pt x="3634740" y="53340"/>
                  </a:lnTo>
                  <a:lnTo>
                    <a:pt x="3634740" y="0"/>
                  </a:lnTo>
                  <a:close/>
                </a:path>
              </a:pathLst>
            </a:custGeom>
            <a:solidFill>
              <a:srgbClr val="000000"/>
            </a:solidFill>
          </p:spPr>
          <p:txBody>
            <a:bodyPr wrap="square" lIns="0" tIns="0" rIns="0" bIns="0" rtlCol="0"/>
            <a:lstStyle/>
            <a:p>
              <a:endParaRPr/>
            </a:p>
          </p:txBody>
        </p:sp>
        <p:pic>
          <p:nvPicPr>
            <p:cNvPr id="9" name="object 9"/>
            <p:cNvPicPr/>
            <p:nvPr/>
          </p:nvPicPr>
          <p:blipFill>
            <a:blip r:embed="rId5" cstate="print"/>
            <a:stretch>
              <a:fillRect/>
            </a:stretch>
          </p:blipFill>
          <p:spPr>
            <a:xfrm>
              <a:off x="967739" y="3929379"/>
              <a:ext cx="3891534" cy="2712974"/>
            </a:xfrm>
            <a:prstGeom prst="rect">
              <a:avLst/>
            </a:prstGeom>
          </p:spPr>
        </p:pic>
        <p:sp>
          <p:nvSpPr>
            <p:cNvPr id="10" name="object 10"/>
            <p:cNvSpPr/>
            <p:nvPr/>
          </p:nvSpPr>
          <p:spPr>
            <a:xfrm>
              <a:off x="881380" y="3843019"/>
              <a:ext cx="4066540" cy="2887980"/>
            </a:xfrm>
            <a:custGeom>
              <a:avLst/>
              <a:gdLst/>
              <a:ahLst/>
              <a:cxnLst/>
              <a:rect l="l" t="t" r="r" b="b"/>
              <a:pathLst>
                <a:path w="4066540" h="2887979">
                  <a:moveTo>
                    <a:pt x="3995420" y="71120"/>
                  </a:moveTo>
                  <a:lnTo>
                    <a:pt x="3977640" y="71120"/>
                  </a:lnTo>
                  <a:lnTo>
                    <a:pt x="3977640" y="88900"/>
                  </a:lnTo>
                  <a:lnTo>
                    <a:pt x="3977640" y="2799080"/>
                  </a:lnTo>
                  <a:lnTo>
                    <a:pt x="88900" y="2799080"/>
                  </a:lnTo>
                  <a:lnTo>
                    <a:pt x="88900" y="88900"/>
                  </a:lnTo>
                  <a:lnTo>
                    <a:pt x="3977640" y="88900"/>
                  </a:lnTo>
                  <a:lnTo>
                    <a:pt x="3977640" y="71120"/>
                  </a:lnTo>
                  <a:lnTo>
                    <a:pt x="71120" y="71120"/>
                  </a:lnTo>
                  <a:lnTo>
                    <a:pt x="71120" y="88900"/>
                  </a:lnTo>
                  <a:lnTo>
                    <a:pt x="71120" y="2799080"/>
                  </a:lnTo>
                  <a:lnTo>
                    <a:pt x="71120" y="2816860"/>
                  </a:lnTo>
                  <a:lnTo>
                    <a:pt x="3995420" y="2816860"/>
                  </a:lnTo>
                  <a:lnTo>
                    <a:pt x="3995420" y="2799080"/>
                  </a:lnTo>
                  <a:lnTo>
                    <a:pt x="3995420" y="88900"/>
                  </a:lnTo>
                  <a:lnTo>
                    <a:pt x="3995420" y="71120"/>
                  </a:lnTo>
                  <a:close/>
                </a:path>
                <a:path w="4066540" h="2887979">
                  <a:moveTo>
                    <a:pt x="4066540" y="0"/>
                  </a:moveTo>
                  <a:lnTo>
                    <a:pt x="4013200" y="0"/>
                  </a:lnTo>
                  <a:lnTo>
                    <a:pt x="4013200" y="53340"/>
                  </a:lnTo>
                  <a:lnTo>
                    <a:pt x="4013200" y="2834640"/>
                  </a:lnTo>
                  <a:lnTo>
                    <a:pt x="53340" y="2834640"/>
                  </a:lnTo>
                  <a:lnTo>
                    <a:pt x="53340" y="53340"/>
                  </a:lnTo>
                  <a:lnTo>
                    <a:pt x="4013200" y="53340"/>
                  </a:lnTo>
                  <a:lnTo>
                    <a:pt x="4013200" y="0"/>
                  </a:lnTo>
                  <a:lnTo>
                    <a:pt x="0" y="0"/>
                  </a:lnTo>
                  <a:lnTo>
                    <a:pt x="0" y="53340"/>
                  </a:lnTo>
                  <a:lnTo>
                    <a:pt x="0" y="2834640"/>
                  </a:lnTo>
                  <a:lnTo>
                    <a:pt x="0" y="2887980"/>
                  </a:lnTo>
                  <a:lnTo>
                    <a:pt x="4066540" y="2887980"/>
                  </a:lnTo>
                  <a:lnTo>
                    <a:pt x="4066540" y="2834640"/>
                  </a:lnTo>
                  <a:lnTo>
                    <a:pt x="4066540" y="53340"/>
                  </a:lnTo>
                  <a:lnTo>
                    <a:pt x="4066540" y="0"/>
                  </a:lnTo>
                  <a:close/>
                </a:path>
              </a:pathLst>
            </a:custGeom>
            <a:solidFill>
              <a:srgbClr val="000000"/>
            </a:solidFill>
          </p:spPr>
          <p:txBody>
            <a:bodyPr wrap="square" lIns="0" tIns="0" rIns="0" bIns="0" rtlCol="0"/>
            <a:lstStyle/>
            <a:p>
              <a:endParaRPr/>
            </a:p>
          </p:txBody>
        </p:sp>
      </p:gr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23582" y="493140"/>
            <a:ext cx="7488555" cy="5915660"/>
          </a:xfrm>
          <a:prstGeom prst="rect">
            <a:avLst/>
          </a:prstGeom>
        </p:spPr>
        <p:txBody>
          <a:bodyPr vert="horz" wrap="square" lIns="0" tIns="86360" rIns="0" bIns="0" rtlCol="0">
            <a:spAutoFit/>
          </a:bodyPr>
          <a:lstStyle/>
          <a:p>
            <a:pPr marL="1040130">
              <a:lnSpc>
                <a:spcPct val="100000"/>
              </a:lnSpc>
              <a:spcBef>
                <a:spcPts val="680"/>
              </a:spcBef>
            </a:pPr>
            <a:r>
              <a:rPr sz="2400" b="1" dirty="0">
                <a:solidFill>
                  <a:srgbClr val="001F5F"/>
                </a:solidFill>
                <a:latin typeface="Constantia"/>
                <a:cs typeface="Constantia"/>
              </a:rPr>
              <a:t>b.</a:t>
            </a:r>
            <a:r>
              <a:rPr sz="2400" b="1" spc="-80" dirty="0">
                <a:solidFill>
                  <a:srgbClr val="001F5F"/>
                </a:solidFill>
                <a:latin typeface="Constantia"/>
                <a:cs typeface="Constantia"/>
              </a:rPr>
              <a:t> </a:t>
            </a:r>
            <a:r>
              <a:rPr sz="2400" b="1" spc="-10" dirty="0">
                <a:solidFill>
                  <a:srgbClr val="001F5F"/>
                </a:solidFill>
                <a:latin typeface="Constantia"/>
                <a:cs typeface="Constantia"/>
              </a:rPr>
              <a:t>Morphological</a:t>
            </a:r>
            <a:r>
              <a:rPr sz="2400" b="1" spc="-120" dirty="0">
                <a:solidFill>
                  <a:srgbClr val="001F5F"/>
                </a:solidFill>
                <a:latin typeface="Constantia"/>
                <a:cs typeface="Constantia"/>
              </a:rPr>
              <a:t> </a:t>
            </a:r>
            <a:r>
              <a:rPr sz="2400" b="1" spc="-10" dirty="0">
                <a:solidFill>
                  <a:srgbClr val="001F5F"/>
                </a:solidFill>
                <a:latin typeface="Constantia"/>
                <a:cs typeface="Constantia"/>
              </a:rPr>
              <a:t>differences</a:t>
            </a:r>
            <a:endParaRPr sz="2400">
              <a:latin typeface="Constantia"/>
              <a:cs typeface="Constantia"/>
            </a:endParaRPr>
          </a:p>
          <a:p>
            <a:pPr marL="1040130" marR="287655" indent="685800">
              <a:lnSpc>
                <a:spcPct val="100000"/>
              </a:lnSpc>
              <a:spcBef>
                <a:spcPts val="580"/>
              </a:spcBef>
            </a:pPr>
            <a:r>
              <a:rPr sz="2400" dirty="0">
                <a:latin typeface="Constantia"/>
                <a:cs typeface="Constantia"/>
              </a:rPr>
              <a:t>-</a:t>
            </a:r>
            <a:r>
              <a:rPr sz="2400" spc="-60" dirty="0">
                <a:latin typeface="Constantia"/>
                <a:cs typeface="Constantia"/>
              </a:rPr>
              <a:t> </a:t>
            </a:r>
            <a:r>
              <a:rPr sz="2400" dirty="0">
                <a:latin typeface="Constantia"/>
                <a:cs typeface="Constantia"/>
              </a:rPr>
              <a:t>the</a:t>
            </a:r>
            <a:r>
              <a:rPr sz="2400" spc="-150" dirty="0">
                <a:latin typeface="Constantia"/>
                <a:cs typeface="Constantia"/>
              </a:rPr>
              <a:t> </a:t>
            </a:r>
            <a:r>
              <a:rPr sz="2400" spc="-10" dirty="0">
                <a:latin typeface="Constantia"/>
                <a:cs typeface="Constantia"/>
              </a:rPr>
              <a:t>difference</a:t>
            </a:r>
            <a:r>
              <a:rPr sz="2400" spc="-40" dirty="0">
                <a:latin typeface="Constantia"/>
                <a:cs typeface="Constantia"/>
              </a:rPr>
              <a:t> </a:t>
            </a:r>
            <a:r>
              <a:rPr sz="2400" dirty="0">
                <a:latin typeface="Constantia"/>
                <a:cs typeface="Constantia"/>
              </a:rPr>
              <a:t>in</a:t>
            </a:r>
            <a:r>
              <a:rPr sz="2400" spc="-85" dirty="0">
                <a:latin typeface="Constantia"/>
                <a:cs typeface="Constantia"/>
              </a:rPr>
              <a:t> </a:t>
            </a:r>
            <a:r>
              <a:rPr sz="2400" spc="-10" dirty="0">
                <a:latin typeface="Constantia"/>
                <a:cs typeface="Constantia"/>
              </a:rPr>
              <a:t>form</a:t>
            </a:r>
            <a:r>
              <a:rPr sz="2400" spc="-114" dirty="0">
                <a:latin typeface="Constantia"/>
                <a:cs typeface="Constantia"/>
              </a:rPr>
              <a:t> </a:t>
            </a:r>
            <a:r>
              <a:rPr sz="2400" dirty="0">
                <a:latin typeface="Constantia"/>
                <a:cs typeface="Constantia"/>
              </a:rPr>
              <a:t>or</a:t>
            </a:r>
            <a:r>
              <a:rPr sz="2400" spc="-140" dirty="0">
                <a:latin typeface="Constantia"/>
                <a:cs typeface="Constantia"/>
              </a:rPr>
              <a:t> </a:t>
            </a:r>
            <a:r>
              <a:rPr sz="2400" spc="-20" dirty="0">
                <a:latin typeface="Constantia"/>
                <a:cs typeface="Constantia"/>
              </a:rPr>
              <a:t>structure</a:t>
            </a:r>
            <a:r>
              <a:rPr sz="2400" spc="-95" dirty="0">
                <a:latin typeface="Constantia"/>
                <a:cs typeface="Constantia"/>
              </a:rPr>
              <a:t> </a:t>
            </a:r>
            <a:r>
              <a:rPr sz="2400" dirty="0">
                <a:latin typeface="Constantia"/>
                <a:cs typeface="Constantia"/>
              </a:rPr>
              <a:t>of</a:t>
            </a:r>
            <a:r>
              <a:rPr sz="2400" spc="5" dirty="0">
                <a:latin typeface="Constantia"/>
                <a:cs typeface="Constantia"/>
              </a:rPr>
              <a:t> </a:t>
            </a:r>
            <a:r>
              <a:rPr sz="2400" spc="-25" dirty="0">
                <a:latin typeface="Constantia"/>
                <a:cs typeface="Constantia"/>
              </a:rPr>
              <a:t>the component</a:t>
            </a:r>
            <a:r>
              <a:rPr sz="2400" spc="-95" dirty="0">
                <a:latin typeface="Constantia"/>
                <a:cs typeface="Constantia"/>
              </a:rPr>
              <a:t> </a:t>
            </a:r>
            <a:r>
              <a:rPr sz="2400" spc="-10" dirty="0">
                <a:latin typeface="Constantia"/>
                <a:cs typeface="Constantia"/>
              </a:rPr>
              <a:t>crops</a:t>
            </a:r>
            <a:endParaRPr sz="2400">
              <a:latin typeface="Constantia"/>
              <a:cs typeface="Constantia"/>
            </a:endParaRPr>
          </a:p>
          <a:p>
            <a:pPr>
              <a:lnSpc>
                <a:spcPct val="100000"/>
              </a:lnSpc>
              <a:spcBef>
                <a:spcPts val="969"/>
              </a:spcBef>
            </a:pPr>
            <a:endParaRPr sz="2400">
              <a:latin typeface="Constantia"/>
              <a:cs typeface="Constantia"/>
            </a:endParaRPr>
          </a:p>
          <a:p>
            <a:pPr marL="12700">
              <a:lnSpc>
                <a:spcPct val="100000"/>
              </a:lnSpc>
              <a:spcBef>
                <a:spcPts val="5"/>
              </a:spcBef>
            </a:pPr>
            <a:r>
              <a:rPr sz="2800" b="1" spc="-30" dirty="0">
                <a:solidFill>
                  <a:srgbClr val="001F5F"/>
                </a:solidFill>
                <a:latin typeface="Arial"/>
                <a:cs typeface="Arial"/>
              </a:rPr>
              <a:t>SALT</a:t>
            </a:r>
            <a:r>
              <a:rPr sz="2800" b="1" spc="-90" dirty="0">
                <a:solidFill>
                  <a:srgbClr val="001F5F"/>
                </a:solidFill>
                <a:latin typeface="Arial"/>
                <a:cs typeface="Arial"/>
              </a:rPr>
              <a:t> </a:t>
            </a:r>
            <a:r>
              <a:rPr sz="2800" b="1" dirty="0">
                <a:solidFill>
                  <a:srgbClr val="001F5F"/>
                </a:solidFill>
                <a:latin typeface="Arial"/>
                <a:cs typeface="Arial"/>
              </a:rPr>
              <a:t>Cropping</a:t>
            </a:r>
            <a:r>
              <a:rPr sz="2800" b="1" spc="-175" dirty="0">
                <a:solidFill>
                  <a:srgbClr val="001F5F"/>
                </a:solidFill>
                <a:latin typeface="Arial"/>
                <a:cs typeface="Arial"/>
              </a:rPr>
              <a:t> </a:t>
            </a:r>
            <a:r>
              <a:rPr sz="2800" b="1" spc="-10" dirty="0">
                <a:solidFill>
                  <a:srgbClr val="001F5F"/>
                </a:solidFill>
                <a:latin typeface="Arial"/>
                <a:cs typeface="Arial"/>
              </a:rPr>
              <a:t>System</a:t>
            </a:r>
            <a:endParaRPr sz="2800">
              <a:latin typeface="Arial"/>
              <a:cs typeface="Arial"/>
            </a:endParaRPr>
          </a:p>
          <a:p>
            <a:pPr marL="354965" marR="312420" indent="-342900">
              <a:lnSpc>
                <a:spcPct val="100000"/>
              </a:lnSpc>
              <a:spcBef>
                <a:spcPts val="2900"/>
              </a:spcBef>
              <a:buChar char="•"/>
              <a:tabLst>
                <a:tab pos="354965" algn="l"/>
                <a:tab pos="438784" algn="l"/>
              </a:tabLst>
            </a:pPr>
            <a:r>
              <a:rPr sz="2400" dirty="0">
                <a:latin typeface="Arial MT"/>
                <a:cs typeface="Arial MT"/>
              </a:rPr>
              <a:t>	can</a:t>
            </a:r>
            <a:r>
              <a:rPr sz="2400" spc="-70" dirty="0">
                <a:latin typeface="Arial MT"/>
                <a:cs typeface="Arial MT"/>
              </a:rPr>
              <a:t> </a:t>
            </a:r>
            <a:r>
              <a:rPr sz="2400" dirty="0">
                <a:latin typeface="Arial MT"/>
                <a:cs typeface="Arial MT"/>
              </a:rPr>
              <a:t>prevent</a:t>
            </a:r>
            <a:r>
              <a:rPr sz="2400" spc="-70" dirty="0">
                <a:latin typeface="Arial MT"/>
                <a:cs typeface="Arial MT"/>
              </a:rPr>
              <a:t> </a:t>
            </a:r>
            <a:r>
              <a:rPr sz="2400" dirty="0">
                <a:latin typeface="Arial MT"/>
                <a:cs typeface="Arial MT"/>
              </a:rPr>
              <a:t>soil</a:t>
            </a:r>
            <a:r>
              <a:rPr sz="2400" spc="-70" dirty="0">
                <a:latin typeface="Arial MT"/>
                <a:cs typeface="Arial MT"/>
              </a:rPr>
              <a:t> </a:t>
            </a:r>
            <a:r>
              <a:rPr sz="2400" dirty="0">
                <a:latin typeface="Arial MT"/>
                <a:cs typeface="Arial MT"/>
              </a:rPr>
              <a:t>erosion,</a:t>
            </a:r>
            <a:r>
              <a:rPr sz="2400" spc="-100" dirty="0">
                <a:latin typeface="Arial MT"/>
                <a:cs typeface="Arial MT"/>
              </a:rPr>
              <a:t> </a:t>
            </a:r>
            <a:r>
              <a:rPr sz="2400" dirty="0">
                <a:latin typeface="Arial MT"/>
                <a:cs typeface="Arial MT"/>
              </a:rPr>
              <a:t>improves</a:t>
            </a:r>
            <a:r>
              <a:rPr sz="2400" spc="-60" dirty="0">
                <a:latin typeface="Arial MT"/>
                <a:cs typeface="Arial MT"/>
              </a:rPr>
              <a:t> </a:t>
            </a:r>
            <a:r>
              <a:rPr sz="2400" dirty="0">
                <a:latin typeface="Arial MT"/>
                <a:cs typeface="Arial MT"/>
              </a:rPr>
              <a:t>soil</a:t>
            </a:r>
            <a:r>
              <a:rPr sz="2400" spc="-70" dirty="0">
                <a:latin typeface="Arial MT"/>
                <a:cs typeface="Arial MT"/>
              </a:rPr>
              <a:t> </a:t>
            </a:r>
            <a:r>
              <a:rPr sz="2400" dirty="0">
                <a:latin typeface="Arial MT"/>
                <a:cs typeface="Arial MT"/>
              </a:rPr>
              <a:t>fertility</a:t>
            </a:r>
            <a:r>
              <a:rPr sz="2400" spc="-85" dirty="0">
                <a:latin typeface="Arial MT"/>
                <a:cs typeface="Arial MT"/>
              </a:rPr>
              <a:t> </a:t>
            </a:r>
            <a:r>
              <a:rPr sz="2400" spc="-25" dirty="0">
                <a:latin typeface="Arial MT"/>
                <a:cs typeface="Arial MT"/>
              </a:rPr>
              <a:t>and </a:t>
            </a:r>
            <a:r>
              <a:rPr sz="2400" dirty="0">
                <a:latin typeface="Arial MT"/>
                <a:cs typeface="Arial MT"/>
              </a:rPr>
              <a:t>provides</a:t>
            </a:r>
            <a:r>
              <a:rPr sz="2400" spc="-80" dirty="0">
                <a:latin typeface="Arial MT"/>
                <a:cs typeface="Arial MT"/>
              </a:rPr>
              <a:t> </a:t>
            </a:r>
            <a:r>
              <a:rPr sz="2400" dirty="0">
                <a:latin typeface="Arial MT"/>
                <a:cs typeface="Arial MT"/>
              </a:rPr>
              <a:t>a</a:t>
            </a:r>
            <a:r>
              <a:rPr sz="2400" spc="-75" dirty="0">
                <a:latin typeface="Arial MT"/>
                <a:cs typeface="Arial MT"/>
              </a:rPr>
              <a:t> </a:t>
            </a:r>
            <a:r>
              <a:rPr sz="2400" dirty="0">
                <a:latin typeface="Arial MT"/>
                <a:cs typeface="Arial MT"/>
              </a:rPr>
              <a:t>continuous</a:t>
            </a:r>
            <a:r>
              <a:rPr sz="2400" spc="-105" dirty="0">
                <a:latin typeface="Arial MT"/>
                <a:cs typeface="Arial MT"/>
              </a:rPr>
              <a:t> </a:t>
            </a:r>
            <a:r>
              <a:rPr sz="2400" dirty="0">
                <a:latin typeface="Arial MT"/>
                <a:cs typeface="Arial MT"/>
              </a:rPr>
              <a:t>income</a:t>
            </a:r>
            <a:r>
              <a:rPr sz="2400" spc="-85" dirty="0">
                <a:latin typeface="Arial MT"/>
                <a:cs typeface="Arial MT"/>
              </a:rPr>
              <a:t> </a:t>
            </a:r>
            <a:r>
              <a:rPr sz="2400" dirty="0">
                <a:latin typeface="Arial MT"/>
                <a:cs typeface="Arial MT"/>
              </a:rPr>
              <a:t>from</a:t>
            </a:r>
            <a:r>
              <a:rPr sz="2400" spc="-80" dirty="0">
                <a:latin typeface="Arial MT"/>
                <a:cs typeface="Arial MT"/>
              </a:rPr>
              <a:t> </a:t>
            </a:r>
            <a:r>
              <a:rPr sz="2400" dirty="0">
                <a:latin typeface="Arial MT"/>
                <a:cs typeface="Arial MT"/>
              </a:rPr>
              <a:t>diverse</a:t>
            </a:r>
            <a:r>
              <a:rPr sz="2400" spc="-75" dirty="0">
                <a:latin typeface="Arial MT"/>
                <a:cs typeface="Arial MT"/>
              </a:rPr>
              <a:t> </a:t>
            </a:r>
            <a:r>
              <a:rPr sz="2400" spc="-10" dirty="0">
                <a:latin typeface="Arial MT"/>
                <a:cs typeface="Arial MT"/>
              </a:rPr>
              <a:t>crops </a:t>
            </a:r>
            <a:r>
              <a:rPr sz="2400" dirty="0">
                <a:latin typeface="Arial MT"/>
                <a:cs typeface="Arial MT"/>
              </a:rPr>
              <a:t>planted</a:t>
            </a:r>
            <a:r>
              <a:rPr sz="2400" spc="-50" dirty="0">
                <a:latin typeface="Arial MT"/>
                <a:cs typeface="Arial MT"/>
              </a:rPr>
              <a:t> </a:t>
            </a:r>
            <a:r>
              <a:rPr sz="2400" dirty="0">
                <a:latin typeface="Arial MT"/>
                <a:cs typeface="Arial MT"/>
              </a:rPr>
              <a:t>on</a:t>
            </a:r>
            <a:r>
              <a:rPr sz="2400" spc="-75" dirty="0">
                <a:latin typeface="Arial MT"/>
                <a:cs typeface="Arial MT"/>
              </a:rPr>
              <a:t> </a:t>
            </a:r>
            <a:r>
              <a:rPr sz="2400" dirty="0">
                <a:latin typeface="Arial MT"/>
                <a:cs typeface="Arial MT"/>
              </a:rPr>
              <a:t>the</a:t>
            </a:r>
            <a:r>
              <a:rPr sz="2400" spc="-50" dirty="0">
                <a:latin typeface="Arial MT"/>
                <a:cs typeface="Arial MT"/>
              </a:rPr>
              <a:t> </a:t>
            </a:r>
            <a:r>
              <a:rPr sz="2400" dirty="0">
                <a:latin typeface="Arial MT"/>
                <a:cs typeface="Arial MT"/>
              </a:rPr>
              <a:t>hilly</a:t>
            </a:r>
            <a:r>
              <a:rPr sz="2400" spc="-55" dirty="0">
                <a:latin typeface="Arial MT"/>
                <a:cs typeface="Arial MT"/>
              </a:rPr>
              <a:t> </a:t>
            </a:r>
            <a:r>
              <a:rPr sz="2400" spc="-10" dirty="0">
                <a:latin typeface="Arial MT"/>
                <a:cs typeface="Arial MT"/>
              </a:rPr>
              <a:t>land.</a:t>
            </a:r>
            <a:endParaRPr sz="2400">
              <a:latin typeface="Arial MT"/>
              <a:cs typeface="Arial MT"/>
            </a:endParaRPr>
          </a:p>
          <a:p>
            <a:pPr>
              <a:lnSpc>
                <a:spcPct val="100000"/>
              </a:lnSpc>
              <a:buFont typeface="Arial MT"/>
              <a:buChar char="•"/>
            </a:pPr>
            <a:endParaRPr sz="2400">
              <a:latin typeface="Arial MT"/>
              <a:cs typeface="Arial MT"/>
            </a:endParaRPr>
          </a:p>
          <a:p>
            <a:pPr>
              <a:lnSpc>
                <a:spcPct val="100000"/>
              </a:lnSpc>
              <a:spcBef>
                <a:spcPts val="225"/>
              </a:spcBef>
              <a:buFont typeface="Arial MT"/>
              <a:buChar char="•"/>
            </a:pPr>
            <a:endParaRPr sz="2400">
              <a:latin typeface="Arial MT"/>
              <a:cs typeface="Arial MT"/>
            </a:endParaRPr>
          </a:p>
          <a:p>
            <a:pPr marL="12700">
              <a:lnSpc>
                <a:spcPct val="100000"/>
              </a:lnSpc>
            </a:pPr>
            <a:r>
              <a:rPr sz="2800" b="1" spc="-10" dirty="0">
                <a:solidFill>
                  <a:srgbClr val="001F5F"/>
                </a:solidFill>
                <a:latin typeface="Arial"/>
                <a:cs typeface="Arial"/>
              </a:rPr>
              <a:t>Agroforestry</a:t>
            </a:r>
            <a:endParaRPr sz="2800">
              <a:latin typeface="Arial"/>
              <a:cs typeface="Arial"/>
            </a:endParaRPr>
          </a:p>
          <a:p>
            <a:pPr marL="438784" indent="-426084">
              <a:lnSpc>
                <a:spcPct val="100000"/>
              </a:lnSpc>
              <a:spcBef>
                <a:spcPts val="2905"/>
              </a:spcBef>
              <a:buChar char="•"/>
              <a:tabLst>
                <a:tab pos="438784" algn="l"/>
              </a:tabLst>
            </a:pPr>
            <a:r>
              <a:rPr sz="2400" dirty="0">
                <a:latin typeface="Arial MT"/>
                <a:cs typeface="Arial MT"/>
              </a:rPr>
              <a:t>is</a:t>
            </a:r>
            <a:r>
              <a:rPr sz="2400" spc="-60" dirty="0">
                <a:latin typeface="Arial MT"/>
                <a:cs typeface="Arial MT"/>
              </a:rPr>
              <a:t> </a:t>
            </a:r>
            <a:r>
              <a:rPr sz="2400" dirty="0">
                <a:latin typeface="Arial MT"/>
                <a:cs typeface="Arial MT"/>
              </a:rPr>
              <a:t>a</a:t>
            </a:r>
            <a:r>
              <a:rPr sz="2400" spc="-55" dirty="0">
                <a:latin typeface="Arial MT"/>
                <a:cs typeface="Arial MT"/>
              </a:rPr>
              <a:t> </a:t>
            </a:r>
            <a:r>
              <a:rPr sz="2400" dirty="0">
                <a:latin typeface="Arial MT"/>
                <a:cs typeface="Arial MT"/>
              </a:rPr>
              <a:t>land</a:t>
            </a:r>
            <a:r>
              <a:rPr sz="2400" spc="-60" dirty="0">
                <a:latin typeface="Arial MT"/>
                <a:cs typeface="Arial MT"/>
              </a:rPr>
              <a:t> </a:t>
            </a:r>
            <a:r>
              <a:rPr sz="2400" dirty="0">
                <a:latin typeface="Arial MT"/>
                <a:cs typeface="Arial MT"/>
              </a:rPr>
              <a:t>use</a:t>
            </a:r>
            <a:r>
              <a:rPr sz="2400" spc="-55" dirty="0">
                <a:latin typeface="Arial MT"/>
                <a:cs typeface="Arial MT"/>
              </a:rPr>
              <a:t> </a:t>
            </a:r>
            <a:r>
              <a:rPr sz="2400" dirty="0">
                <a:latin typeface="Arial MT"/>
                <a:cs typeface="Arial MT"/>
              </a:rPr>
              <a:t>system</a:t>
            </a:r>
            <a:r>
              <a:rPr sz="2400" spc="-20" dirty="0">
                <a:latin typeface="Arial MT"/>
                <a:cs typeface="Arial MT"/>
              </a:rPr>
              <a:t> </a:t>
            </a:r>
            <a:r>
              <a:rPr sz="2400" dirty="0">
                <a:latin typeface="Arial MT"/>
                <a:cs typeface="Arial MT"/>
              </a:rPr>
              <a:t>in</a:t>
            </a:r>
            <a:r>
              <a:rPr sz="2400" spc="-55" dirty="0">
                <a:latin typeface="Arial MT"/>
                <a:cs typeface="Arial MT"/>
              </a:rPr>
              <a:t> </a:t>
            </a:r>
            <a:r>
              <a:rPr sz="2400" dirty="0">
                <a:latin typeface="Arial MT"/>
                <a:cs typeface="Arial MT"/>
              </a:rPr>
              <a:t>which</a:t>
            </a:r>
            <a:r>
              <a:rPr sz="2400" spc="-60" dirty="0">
                <a:latin typeface="Arial MT"/>
                <a:cs typeface="Arial MT"/>
              </a:rPr>
              <a:t> </a:t>
            </a:r>
            <a:r>
              <a:rPr sz="2400" dirty="0">
                <a:latin typeface="Arial MT"/>
                <a:cs typeface="Arial MT"/>
              </a:rPr>
              <a:t>agricultural</a:t>
            </a:r>
            <a:r>
              <a:rPr sz="2400" spc="-50" dirty="0">
                <a:latin typeface="Arial MT"/>
                <a:cs typeface="Arial MT"/>
              </a:rPr>
              <a:t> </a:t>
            </a:r>
            <a:r>
              <a:rPr sz="2400" dirty="0">
                <a:latin typeface="Arial MT"/>
                <a:cs typeface="Arial MT"/>
              </a:rPr>
              <a:t>crops/</a:t>
            </a:r>
            <a:r>
              <a:rPr sz="2400" spc="-65" dirty="0">
                <a:latin typeface="Arial MT"/>
                <a:cs typeface="Arial MT"/>
              </a:rPr>
              <a:t> </a:t>
            </a:r>
            <a:r>
              <a:rPr sz="2400" spc="-25" dirty="0">
                <a:latin typeface="Arial MT"/>
                <a:cs typeface="Arial MT"/>
              </a:rPr>
              <a:t>and</a:t>
            </a:r>
            <a:endParaRPr sz="2400">
              <a:latin typeface="Arial MT"/>
              <a:cs typeface="Arial MT"/>
            </a:endParaRPr>
          </a:p>
          <a:p>
            <a:pPr marL="354965">
              <a:lnSpc>
                <a:spcPct val="100000"/>
              </a:lnSpc>
            </a:pPr>
            <a:r>
              <a:rPr sz="2400" dirty="0">
                <a:latin typeface="Arial MT"/>
                <a:cs typeface="Arial MT"/>
              </a:rPr>
              <a:t>or</a:t>
            </a:r>
            <a:r>
              <a:rPr sz="2400" spc="-50" dirty="0">
                <a:latin typeface="Arial MT"/>
                <a:cs typeface="Arial MT"/>
              </a:rPr>
              <a:t> </a:t>
            </a:r>
            <a:r>
              <a:rPr sz="2400" dirty="0">
                <a:latin typeface="Arial MT"/>
                <a:cs typeface="Arial MT"/>
              </a:rPr>
              <a:t>livestock</a:t>
            </a:r>
            <a:r>
              <a:rPr sz="2400" spc="-40" dirty="0">
                <a:latin typeface="Arial MT"/>
                <a:cs typeface="Arial MT"/>
              </a:rPr>
              <a:t> </a:t>
            </a:r>
            <a:r>
              <a:rPr sz="2400" dirty="0">
                <a:latin typeface="Arial MT"/>
                <a:cs typeface="Arial MT"/>
              </a:rPr>
              <a:t>forest</a:t>
            </a:r>
            <a:r>
              <a:rPr sz="2400" spc="-60" dirty="0">
                <a:latin typeface="Arial MT"/>
                <a:cs typeface="Arial MT"/>
              </a:rPr>
              <a:t> </a:t>
            </a:r>
            <a:r>
              <a:rPr sz="2400" dirty="0">
                <a:latin typeface="Arial MT"/>
                <a:cs typeface="Arial MT"/>
              </a:rPr>
              <a:t>trees</a:t>
            </a:r>
            <a:r>
              <a:rPr sz="2400" spc="-50" dirty="0">
                <a:latin typeface="Arial MT"/>
                <a:cs typeface="Arial MT"/>
              </a:rPr>
              <a:t> </a:t>
            </a:r>
            <a:r>
              <a:rPr sz="2400" dirty="0">
                <a:latin typeface="Arial MT"/>
                <a:cs typeface="Arial MT"/>
              </a:rPr>
              <a:t>are</a:t>
            </a:r>
            <a:r>
              <a:rPr sz="2400" spc="-45" dirty="0">
                <a:latin typeface="Arial MT"/>
                <a:cs typeface="Arial MT"/>
              </a:rPr>
              <a:t> </a:t>
            </a:r>
            <a:r>
              <a:rPr sz="2400" dirty="0">
                <a:latin typeface="Arial MT"/>
                <a:cs typeface="Arial MT"/>
              </a:rPr>
              <a:t>raised</a:t>
            </a:r>
            <a:r>
              <a:rPr sz="2400" spc="-70" dirty="0">
                <a:latin typeface="Arial MT"/>
                <a:cs typeface="Arial MT"/>
              </a:rPr>
              <a:t> </a:t>
            </a:r>
            <a:r>
              <a:rPr sz="2400" dirty="0">
                <a:latin typeface="Arial MT"/>
                <a:cs typeface="Arial MT"/>
              </a:rPr>
              <a:t>on</a:t>
            </a:r>
            <a:r>
              <a:rPr sz="2400" spc="-45" dirty="0">
                <a:latin typeface="Arial MT"/>
                <a:cs typeface="Arial MT"/>
              </a:rPr>
              <a:t> </a:t>
            </a:r>
            <a:r>
              <a:rPr sz="2400" dirty="0">
                <a:latin typeface="Arial MT"/>
                <a:cs typeface="Arial MT"/>
              </a:rPr>
              <a:t>the</a:t>
            </a:r>
            <a:r>
              <a:rPr sz="2400" spc="-45" dirty="0">
                <a:latin typeface="Arial MT"/>
                <a:cs typeface="Arial MT"/>
              </a:rPr>
              <a:t> </a:t>
            </a:r>
            <a:r>
              <a:rPr sz="2400" dirty="0">
                <a:latin typeface="Arial MT"/>
                <a:cs typeface="Arial MT"/>
              </a:rPr>
              <a:t>same</a:t>
            </a:r>
            <a:r>
              <a:rPr sz="2400" spc="-45" dirty="0">
                <a:latin typeface="Arial MT"/>
                <a:cs typeface="Arial MT"/>
              </a:rPr>
              <a:t> </a:t>
            </a:r>
            <a:r>
              <a:rPr sz="2400" spc="-20" dirty="0">
                <a:latin typeface="Arial MT"/>
                <a:cs typeface="Arial MT"/>
              </a:rPr>
              <a:t>land</a:t>
            </a:r>
            <a:endParaRPr sz="2400">
              <a:latin typeface="Arial MT"/>
              <a:cs typeface="Arial MT"/>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91819" y="297179"/>
            <a:ext cx="8153400" cy="6372860"/>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442719" y="899061"/>
            <a:ext cx="6952615" cy="4420870"/>
          </a:xfrm>
          <a:prstGeom prst="rect">
            <a:avLst/>
          </a:prstGeom>
        </p:spPr>
        <p:txBody>
          <a:bodyPr vert="horz" wrap="square" lIns="0" tIns="172085" rIns="0" bIns="0" rtlCol="0">
            <a:spAutoFit/>
          </a:bodyPr>
          <a:lstStyle/>
          <a:p>
            <a:pPr marL="286385" indent="-285750">
              <a:lnSpc>
                <a:spcPct val="100000"/>
              </a:lnSpc>
              <a:spcBef>
                <a:spcPts val="1355"/>
              </a:spcBef>
              <a:buClr>
                <a:srgbClr val="0AD0D9"/>
              </a:buClr>
              <a:buSzPct val="91071"/>
              <a:buFont typeface="Segoe UI Symbol"/>
              <a:buChar char="⚫"/>
              <a:tabLst>
                <a:tab pos="286385" algn="l"/>
              </a:tabLst>
            </a:pPr>
            <a:r>
              <a:rPr sz="2800" b="1" dirty="0">
                <a:solidFill>
                  <a:srgbClr val="001F5F"/>
                </a:solidFill>
                <a:latin typeface="Constantia"/>
                <a:cs typeface="Constantia"/>
              </a:rPr>
              <a:t>Crop</a:t>
            </a:r>
            <a:r>
              <a:rPr sz="2800" b="1" spc="-114" dirty="0">
                <a:solidFill>
                  <a:srgbClr val="001F5F"/>
                </a:solidFill>
                <a:latin typeface="Constantia"/>
                <a:cs typeface="Constantia"/>
              </a:rPr>
              <a:t> </a:t>
            </a:r>
            <a:r>
              <a:rPr sz="2800" b="1" spc="-10" dirty="0">
                <a:solidFill>
                  <a:srgbClr val="001F5F"/>
                </a:solidFill>
                <a:latin typeface="Constantia"/>
                <a:cs typeface="Constantia"/>
              </a:rPr>
              <a:t>Rotation</a:t>
            </a:r>
            <a:endParaRPr sz="2800">
              <a:latin typeface="Constantia"/>
              <a:cs typeface="Constantia"/>
            </a:endParaRPr>
          </a:p>
          <a:p>
            <a:pPr marL="819150" lvl="1" indent="-184150">
              <a:lnSpc>
                <a:spcPct val="100000"/>
              </a:lnSpc>
              <a:spcBef>
                <a:spcPts val="1080"/>
              </a:spcBef>
              <a:buChar char="-"/>
              <a:tabLst>
                <a:tab pos="819150" algn="l"/>
              </a:tabLst>
            </a:pPr>
            <a:r>
              <a:rPr sz="2400" dirty="0">
                <a:latin typeface="Constantia"/>
                <a:cs typeface="Constantia"/>
              </a:rPr>
              <a:t>is</a:t>
            </a:r>
            <a:r>
              <a:rPr sz="2400" spc="-95" dirty="0">
                <a:latin typeface="Constantia"/>
                <a:cs typeface="Constantia"/>
              </a:rPr>
              <a:t> </a:t>
            </a:r>
            <a:r>
              <a:rPr sz="2400" dirty="0">
                <a:latin typeface="Constantia"/>
                <a:cs typeface="Constantia"/>
              </a:rPr>
              <a:t>the</a:t>
            </a:r>
            <a:r>
              <a:rPr sz="2400" spc="-120" dirty="0">
                <a:latin typeface="Constantia"/>
                <a:cs typeface="Constantia"/>
              </a:rPr>
              <a:t> </a:t>
            </a:r>
            <a:r>
              <a:rPr sz="2400" spc="-20" dirty="0">
                <a:latin typeface="Constantia"/>
                <a:cs typeface="Constantia"/>
              </a:rPr>
              <a:t>growing</a:t>
            </a:r>
            <a:r>
              <a:rPr sz="2400" spc="-70" dirty="0">
                <a:latin typeface="Constantia"/>
                <a:cs typeface="Constantia"/>
              </a:rPr>
              <a:t> </a:t>
            </a:r>
            <a:r>
              <a:rPr sz="2400" dirty="0">
                <a:latin typeface="Constantia"/>
                <a:cs typeface="Constantia"/>
              </a:rPr>
              <a:t>of</a:t>
            </a:r>
            <a:r>
              <a:rPr sz="2400" spc="-25" dirty="0">
                <a:latin typeface="Constantia"/>
                <a:cs typeface="Constantia"/>
              </a:rPr>
              <a:t> </a:t>
            </a:r>
            <a:r>
              <a:rPr sz="2400" spc="-20" dirty="0">
                <a:latin typeface="Constantia"/>
                <a:cs typeface="Constantia"/>
              </a:rPr>
              <a:t>different</a:t>
            </a:r>
            <a:r>
              <a:rPr sz="2400" spc="-105" dirty="0">
                <a:latin typeface="Constantia"/>
                <a:cs typeface="Constantia"/>
              </a:rPr>
              <a:t> </a:t>
            </a:r>
            <a:r>
              <a:rPr sz="2400" dirty="0">
                <a:latin typeface="Constantia"/>
                <a:cs typeface="Constantia"/>
              </a:rPr>
              <a:t>crops</a:t>
            </a:r>
            <a:r>
              <a:rPr sz="2400" spc="-50" dirty="0">
                <a:latin typeface="Constantia"/>
                <a:cs typeface="Constantia"/>
              </a:rPr>
              <a:t> </a:t>
            </a:r>
            <a:r>
              <a:rPr sz="2400" dirty="0">
                <a:latin typeface="Constantia"/>
                <a:cs typeface="Constantia"/>
              </a:rPr>
              <a:t>in</a:t>
            </a:r>
            <a:r>
              <a:rPr sz="2400" spc="-120" dirty="0">
                <a:latin typeface="Constantia"/>
                <a:cs typeface="Constantia"/>
              </a:rPr>
              <a:t> </a:t>
            </a:r>
            <a:r>
              <a:rPr sz="2400" dirty="0">
                <a:latin typeface="Constantia"/>
                <a:cs typeface="Constantia"/>
              </a:rPr>
              <a:t>a</a:t>
            </a:r>
            <a:r>
              <a:rPr sz="2400" spc="-125" dirty="0">
                <a:latin typeface="Constantia"/>
                <a:cs typeface="Constantia"/>
              </a:rPr>
              <a:t> </a:t>
            </a:r>
            <a:r>
              <a:rPr sz="2400" spc="-10" dirty="0">
                <a:latin typeface="Constantia"/>
                <a:cs typeface="Constantia"/>
              </a:rPr>
              <a:t>definite</a:t>
            </a:r>
            <a:endParaRPr sz="2400">
              <a:latin typeface="Constantia"/>
              <a:cs typeface="Constantia"/>
            </a:endParaRPr>
          </a:p>
          <a:p>
            <a:pPr marL="12700">
              <a:lnSpc>
                <a:spcPct val="100000"/>
              </a:lnSpc>
              <a:spcBef>
                <a:spcPts val="100"/>
              </a:spcBef>
            </a:pPr>
            <a:r>
              <a:rPr sz="2400" spc="-25" dirty="0">
                <a:latin typeface="Constantia"/>
                <a:cs typeface="Constantia"/>
              </a:rPr>
              <a:t>order</a:t>
            </a:r>
            <a:r>
              <a:rPr sz="2400" spc="-125" dirty="0">
                <a:latin typeface="Constantia"/>
                <a:cs typeface="Constantia"/>
              </a:rPr>
              <a:t> </a:t>
            </a:r>
            <a:r>
              <a:rPr sz="2400" spc="-10" dirty="0">
                <a:latin typeface="Constantia"/>
                <a:cs typeface="Constantia"/>
              </a:rPr>
              <a:t>or</a:t>
            </a:r>
            <a:r>
              <a:rPr sz="2400" spc="-130" dirty="0">
                <a:latin typeface="Constantia"/>
                <a:cs typeface="Constantia"/>
              </a:rPr>
              <a:t> </a:t>
            </a:r>
            <a:r>
              <a:rPr sz="2400" spc="-25" dirty="0">
                <a:latin typeface="Constantia"/>
                <a:cs typeface="Constantia"/>
              </a:rPr>
              <a:t>succession</a:t>
            </a:r>
            <a:r>
              <a:rPr sz="2400" spc="-80" dirty="0">
                <a:latin typeface="Constantia"/>
                <a:cs typeface="Constantia"/>
              </a:rPr>
              <a:t> </a:t>
            </a:r>
            <a:r>
              <a:rPr sz="2400" dirty="0">
                <a:latin typeface="Constantia"/>
                <a:cs typeface="Constantia"/>
              </a:rPr>
              <a:t>on</a:t>
            </a:r>
            <a:r>
              <a:rPr sz="2400" spc="-60" dirty="0">
                <a:latin typeface="Constantia"/>
                <a:cs typeface="Constantia"/>
              </a:rPr>
              <a:t> </a:t>
            </a:r>
            <a:r>
              <a:rPr sz="2400" dirty="0">
                <a:latin typeface="Constantia"/>
                <a:cs typeface="Constantia"/>
              </a:rPr>
              <a:t>the</a:t>
            </a:r>
            <a:r>
              <a:rPr sz="2400" spc="-114" dirty="0">
                <a:latin typeface="Constantia"/>
                <a:cs typeface="Constantia"/>
              </a:rPr>
              <a:t> </a:t>
            </a:r>
            <a:r>
              <a:rPr sz="2400" dirty="0">
                <a:latin typeface="Constantia"/>
                <a:cs typeface="Constantia"/>
              </a:rPr>
              <a:t>same</a:t>
            </a:r>
            <a:r>
              <a:rPr sz="2400" spc="-95" dirty="0">
                <a:latin typeface="Constantia"/>
                <a:cs typeface="Constantia"/>
              </a:rPr>
              <a:t> </a:t>
            </a:r>
            <a:r>
              <a:rPr sz="2400" spc="-10" dirty="0">
                <a:latin typeface="Constantia"/>
                <a:cs typeface="Constantia"/>
              </a:rPr>
              <a:t>land.</a:t>
            </a:r>
            <a:endParaRPr sz="2400">
              <a:latin typeface="Constantia"/>
              <a:cs typeface="Constantia"/>
            </a:endParaRPr>
          </a:p>
          <a:p>
            <a:pPr>
              <a:lnSpc>
                <a:spcPct val="100000"/>
              </a:lnSpc>
              <a:spcBef>
                <a:spcPts val="1175"/>
              </a:spcBef>
            </a:pPr>
            <a:endParaRPr sz="2400">
              <a:latin typeface="Constantia"/>
              <a:cs typeface="Constantia"/>
            </a:endParaRPr>
          </a:p>
          <a:p>
            <a:pPr marL="286385" indent="-285750">
              <a:lnSpc>
                <a:spcPct val="100000"/>
              </a:lnSpc>
              <a:buClr>
                <a:srgbClr val="0AD0D9"/>
              </a:buClr>
              <a:buSzPct val="91071"/>
              <a:buFont typeface="Segoe UI Symbol"/>
              <a:buChar char="⚫"/>
              <a:tabLst>
                <a:tab pos="286385" algn="l"/>
              </a:tabLst>
            </a:pPr>
            <a:r>
              <a:rPr sz="2800" b="1" dirty="0">
                <a:solidFill>
                  <a:srgbClr val="001F5F"/>
                </a:solidFill>
                <a:latin typeface="Constantia"/>
                <a:cs typeface="Constantia"/>
              </a:rPr>
              <a:t>Low</a:t>
            </a:r>
            <a:r>
              <a:rPr sz="2800" b="1" spc="-135" dirty="0">
                <a:solidFill>
                  <a:srgbClr val="001F5F"/>
                </a:solidFill>
                <a:latin typeface="Constantia"/>
                <a:cs typeface="Constantia"/>
              </a:rPr>
              <a:t> </a:t>
            </a:r>
            <a:r>
              <a:rPr sz="2800" b="1" dirty="0">
                <a:solidFill>
                  <a:srgbClr val="001F5F"/>
                </a:solidFill>
                <a:latin typeface="Constantia"/>
                <a:cs typeface="Constantia"/>
              </a:rPr>
              <a:t>External</a:t>
            </a:r>
            <a:r>
              <a:rPr sz="2800" b="1" spc="-50" dirty="0">
                <a:solidFill>
                  <a:srgbClr val="001F5F"/>
                </a:solidFill>
                <a:latin typeface="Constantia"/>
                <a:cs typeface="Constantia"/>
              </a:rPr>
              <a:t> </a:t>
            </a:r>
            <a:r>
              <a:rPr sz="2800" b="1" spc="-10" dirty="0">
                <a:solidFill>
                  <a:srgbClr val="001F5F"/>
                </a:solidFill>
                <a:latin typeface="Constantia"/>
                <a:cs typeface="Constantia"/>
              </a:rPr>
              <a:t>Input</a:t>
            </a:r>
            <a:r>
              <a:rPr sz="2800" b="1" spc="-160" dirty="0">
                <a:solidFill>
                  <a:srgbClr val="001F5F"/>
                </a:solidFill>
                <a:latin typeface="Constantia"/>
                <a:cs typeface="Constantia"/>
              </a:rPr>
              <a:t> </a:t>
            </a:r>
            <a:r>
              <a:rPr sz="2800" b="1" dirty="0">
                <a:solidFill>
                  <a:srgbClr val="001F5F"/>
                </a:solidFill>
                <a:latin typeface="Constantia"/>
                <a:cs typeface="Constantia"/>
              </a:rPr>
              <a:t>Agriculture</a:t>
            </a:r>
            <a:r>
              <a:rPr sz="2800" b="1" spc="-160" dirty="0">
                <a:solidFill>
                  <a:srgbClr val="001F5F"/>
                </a:solidFill>
                <a:latin typeface="Constantia"/>
                <a:cs typeface="Constantia"/>
              </a:rPr>
              <a:t> </a:t>
            </a:r>
            <a:r>
              <a:rPr sz="2800" b="1" spc="-10" dirty="0">
                <a:solidFill>
                  <a:srgbClr val="001F5F"/>
                </a:solidFill>
                <a:latin typeface="Constantia"/>
                <a:cs typeface="Constantia"/>
              </a:rPr>
              <a:t>(LEISA)</a:t>
            </a:r>
            <a:endParaRPr sz="2800">
              <a:latin typeface="Constantia"/>
              <a:cs typeface="Constantia"/>
            </a:endParaRPr>
          </a:p>
          <a:p>
            <a:pPr marL="12700" marR="5080" lvl="1" indent="784225">
              <a:lnSpc>
                <a:spcPct val="100899"/>
              </a:lnSpc>
              <a:spcBef>
                <a:spcPts val="1055"/>
              </a:spcBef>
              <a:buClr>
                <a:srgbClr val="001F5F"/>
              </a:buClr>
              <a:buChar char="-"/>
              <a:tabLst>
                <a:tab pos="796925" algn="l"/>
              </a:tabLst>
            </a:pPr>
            <a:r>
              <a:rPr sz="2400" dirty="0">
                <a:latin typeface="Constantia"/>
                <a:cs typeface="Constantia"/>
              </a:rPr>
              <a:t>it</a:t>
            </a:r>
            <a:r>
              <a:rPr sz="2400" spc="-60" dirty="0">
                <a:latin typeface="Constantia"/>
                <a:cs typeface="Constantia"/>
              </a:rPr>
              <a:t> </a:t>
            </a:r>
            <a:r>
              <a:rPr sz="2400" dirty="0">
                <a:latin typeface="Constantia"/>
                <a:cs typeface="Constantia"/>
              </a:rPr>
              <a:t>is</a:t>
            </a:r>
            <a:r>
              <a:rPr sz="2400" spc="-114" dirty="0">
                <a:latin typeface="Constantia"/>
                <a:cs typeface="Constantia"/>
              </a:rPr>
              <a:t> </a:t>
            </a:r>
            <a:r>
              <a:rPr sz="2400" dirty="0">
                <a:latin typeface="Constantia"/>
                <a:cs typeface="Constantia"/>
              </a:rPr>
              <a:t>a</a:t>
            </a:r>
            <a:r>
              <a:rPr sz="2400" spc="-60" dirty="0">
                <a:latin typeface="Constantia"/>
                <a:cs typeface="Constantia"/>
              </a:rPr>
              <a:t> </a:t>
            </a:r>
            <a:r>
              <a:rPr sz="2400" spc="-20" dirty="0">
                <a:latin typeface="Constantia"/>
                <a:cs typeface="Constantia"/>
              </a:rPr>
              <a:t>low</a:t>
            </a:r>
            <a:r>
              <a:rPr sz="2400" spc="-100" dirty="0">
                <a:latin typeface="Constantia"/>
                <a:cs typeface="Constantia"/>
              </a:rPr>
              <a:t> </a:t>
            </a:r>
            <a:r>
              <a:rPr sz="2400" spc="-20" dirty="0">
                <a:latin typeface="Constantia"/>
                <a:cs typeface="Constantia"/>
              </a:rPr>
              <a:t>resource,</a:t>
            </a:r>
            <a:r>
              <a:rPr sz="2400" spc="-5" dirty="0">
                <a:latin typeface="Constantia"/>
                <a:cs typeface="Constantia"/>
              </a:rPr>
              <a:t> </a:t>
            </a:r>
            <a:r>
              <a:rPr sz="2400" spc="-35" dirty="0">
                <a:latin typeface="Constantia"/>
                <a:cs typeface="Constantia"/>
              </a:rPr>
              <a:t>resource-</a:t>
            </a:r>
            <a:r>
              <a:rPr sz="2400" spc="-10" dirty="0">
                <a:latin typeface="Constantia"/>
                <a:cs typeface="Constantia"/>
              </a:rPr>
              <a:t>poor, undervalued-</a:t>
            </a:r>
            <a:r>
              <a:rPr sz="2400" spc="-25" dirty="0">
                <a:latin typeface="Constantia"/>
                <a:cs typeface="Constantia"/>
              </a:rPr>
              <a:t>resource</a:t>
            </a:r>
            <a:r>
              <a:rPr sz="2400" spc="-80" dirty="0">
                <a:latin typeface="Constantia"/>
                <a:cs typeface="Constantia"/>
              </a:rPr>
              <a:t> </a:t>
            </a:r>
            <a:r>
              <a:rPr sz="2400" spc="-20" dirty="0">
                <a:latin typeface="Constantia"/>
                <a:cs typeface="Constantia"/>
              </a:rPr>
              <a:t>agriculture</a:t>
            </a:r>
            <a:r>
              <a:rPr sz="2400" spc="-114" dirty="0">
                <a:latin typeface="Constantia"/>
                <a:cs typeface="Constantia"/>
              </a:rPr>
              <a:t> </a:t>
            </a:r>
            <a:r>
              <a:rPr sz="2400" spc="-10" dirty="0">
                <a:latin typeface="Constantia"/>
                <a:cs typeface="Constantia"/>
              </a:rPr>
              <a:t>wherein</a:t>
            </a:r>
            <a:r>
              <a:rPr sz="2400" spc="-80" dirty="0">
                <a:latin typeface="Constantia"/>
                <a:cs typeface="Constantia"/>
              </a:rPr>
              <a:t> </a:t>
            </a:r>
            <a:r>
              <a:rPr sz="2400" spc="-10" dirty="0">
                <a:latin typeface="Constantia"/>
                <a:cs typeface="Constantia"/>
              </a:rPr>
              <a:t>properties </a:t>
            </a:r>
            <a:r>
              <a:rPr sz="2400" dirty="0">
                <a:latin typeface="Constantia"/>
                <a:cs typeface="Constantia"/>
              </a:rPr>
              <a:t>of</a:t>
            </a:r>
            <a:r>
              <a:rPr sz="2400" spc="25" dirty="0">
                <a:latin typeface="Constantia"/>
                <a:cs typeface="Constantia"/>
              </a:rPr>
              <a:t> </a:t>
            </a:r>
            <a:r>
              <a:rPr sz="2400" dirty="0">
                <a:latin typeface="Constantia"/>
                <a:cs typeface="Constantia"/>
              </a:rPr>
              <a:t>the</a:t>
            </a:r>
            <a:r>
              <a:rPr sz="2400" spc="-110" dirty="0">
                <a:latin typeface="Constantia"/>
                <a:cs typeface="Constantia"/>
              </a:rPr>
              <a:t> </a:t>
            </a:r>
            <a:r>
              <a:rPr sz="2400" dirty="0">
                <a:latin typeface="Constantia"/>
                <a:cs typeface="Constantia"/>
              </a:rPr>
              <a:t>physical</a:t>
            </a:r>
            <a:r>
              <a:rPr sz="2400" spc="-80" dirty="0">
                <a:latin typeface="Constantia"/>
                <a:cs typeface="Constantia"/>
              </a:rPr>
              <a:t> </a:t>
            </a:r>
            <a:r>
              <a:rPr sz="2400" spc="-20" dirty="0">
                <a:latin typeface="Constantia"/>
                <a:cs typeface="Constantia"/>
              </a:rPr>
              <a:t>environment</a:t>
            </a:r>
            <a:r>
              <a:rPr sz="2400" spc="-114" dirty="0">
                <a:latin typeface="Constantia"/>
                <a:cs typeface="Constantia"/>
              </a:rPr>
              <a:t> </a:t>
            </a:r>
            <a:r>
              <a:rPr sz="2400" spc="-10" dirty="0">
                <a:latin typeface="Constantia"/>
                <a:cs typeface="Constantia"/>
              </a:rPr>
              <a:t>and/or</a:t>
            </a:r>
            <a:r>
              <a:rPr sz="2400" spc="-145" dirty="0">
                <a:latin typeface="Constantia"/>
                <a:cs typeface="Constantia"/>
              </a:rPr>
              <a:t> </a:t>
            </a:r>
            <a:r>
              <a:rPr sz="2400" spc="-10" dirty="0">
                <a:latin typeface="Constantia"/>
                <a:cs typeface="Constantia"/>
              </a:rPr>
              <a:t>commercial </a:t>
            </a:r>
            <a:r>
              <a:rPr sz="2400" spc="-20" dirty="0">
                <a:latin typeface="Constantia"/>
                <a:cs typeface="Constantia"/>
              </a:rPr>
              <a:t>infrastructure</a:t>
            </a:r>
            <a:r>
              <a:rPr sz="2400" spc="-125" dirty="0">
                <a:latin typeface="Constantia"/>
                <a:cs typeface="Constantia"/>
              </a:rPr>
              <a:t> </a:t>
            </a:r>
            <a:r>
              <a:rPr sz="2400" dirty="0">
                <a:latin typeface="Constantia"/>
                <a:cs typeface="Constantia"/>
              </a:rPr>
              <a:t>do</a:t>
            </a:r>
            <a:r>
              <a:rPr sz="2400" spc="-65" dirty="0">
                <a:latin typeface="Constantia"/>
                <a:cs typeface="Constantia"/>
              </a:rPr>
              <a:t> </a:t>
            </a:r>
            <a:r>
              <a:rPr sz="2400" spc="-20" dirty="0">
                <a:latin typeface="Constantia"/>
                <a:cs typeface="Constantia"/>
              </a:rPr>
              <a:t>not</a:t>
            </a:r>
            <a:r>
              <a:rPr sz="2400" spc="-130" dirty="0">
                <a:latin typeface="Constantia"/>
                <a:cs typeface="Constantia"/>
              </a:rPr>
              <a:t> </a:t>
            </a:r>
            <a:r>
              <a:rPr sz="2400" spc="-10" dirty="0">
                <a:latin typeface="Constantia"/>
                <a:cs typeface="Constantia"/>
              </a:rPr>
              <a:t>allow</a:t>
            </a:r>
            <a:r>
              <a:rPr sz="2400" spc="-130" dirty="0">
                <a:latin typeface="Constantia"/>
                <a:cs typeface="Constantia"/>
              </a:rPr>
              <a:t> </a:t>
            </a:r>
            <a:r>
              <a:rPr sz="2400" spc="-10" dirty="0">
                <a:latin typeface="Constantia"/>
                <a:cs typeface="Constantia"/>
              </a:rPr>
              <a:t>widespread</a:t>
            </a:r>
            <a:r>
              <a:rPr sz="2400" spc="-40" dirty="0">
                <a:latin typeface="Constantia"/>
                <a:cs typeface="Constantia"/>
              </a:rPr>
              <a:t> </a:t>
            </a:r>
            <a:r>
              <a:rPr sz="2400" spc="-10" dirty="0">
                <a:latin typeface="Constantia"/>
                <a:cs typeface="Constantia"/>
              </a:rPr>
              <a:t>purchased</a:t>
            </a:r>
            <a:r>
              <a:rPr sz="2400" spc="-85" dirty="0">
                <a:latin typeface="Constantia"/>
                <a:cs typeface="Constantia"/>
              </a:rPr>
              <a:t> </a:t>
            </a:r>
            <a:r>
              <a:rPr sz="2400" spc="-25" dirty="0">
                <a:latin typeface="Constantia"/>
                <a:cs typeface="Constantia"/>
              </a:rPr>
              <a:t>of </a:t>
            </a:r>
            <a:r>
              <a:rPr sz="2400" spc="-10" dirty="0">
                <a:latin typeface="Constantia"/>
                <a:cs typeface="Constantia"/>
              </a:rPr>
              <a:t>inputs</a:t>
            </a:r>
            <a:endParaRPr sz="2400">
              <a:latin typeface="Constantia"/>
              <a:cs typeface="Constantia"/>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2590" y="777811"/>
            <a:ext cx="7738745" cy="852169"/>
          </a:xfrm>
          <a:prstGeom prst="rect">
            <a:avLst/>
          </a:prstGeom>
        </p:spPr>
        <p:txBody>
          <a:bodyPr vert="horz" wrap="square" lIns="0" tIns="9525" rIns="0" bIns="0" rtlCol="0">
            <a:spAutoFit/>
          </a:bodyPr>
          <a:lstStyle/>
          <a:p>
            <a:pPr marL="12700" marR="5080">
              <a:lnSpc>
                <a:spcPct val="100699"/>
              </a:lnSpc>
              <a:spcBef>
                <a:spcPts val="75"/>
              </a:spcBef>
            </a:pPr>
            <a:r>
              <a:rPr dirty="0"/>
              <a:t>I</a:t>
            </a:r>
            <a:r>
              <a:rPr sz="2600" dirty="0"/>
              <a:t>ntegrated</a:t>
            </a:r>
            <a:r>
              <a:rPr sz="2600" spc="30" dirty="0"/>
              <a:t> </a:t>
            </a:r>
            <a:r>
              <a:rPr sz="2600" dirty="0"/>
              <a:t>Farming</a:t>
            </a:r>
            <a:r>
              <a:rPr sz="2600" spc="45" dirty="0"/>
              <a:t> </a:t>
            </a:r>
            <a:r>
              <a:rPr sz="2600" spc="-50" dirty="0"/>
              <a:t>Systems</a:t>
            </a:r>
            <a:r>
              <a:rPr sz="2600" spc="35" dirty="0"/>
              <a:t> </a:t>
            </a:r>
            <a:r>
              <a:rPr sz="2600" spc="-385" dirty="0"/>
              <a:t>&amp;</a:t>
            </a:r>
            <a:r>
              <a:rPr sz="2600" spc="90" dirty="0"/>
              <a:t> </a:t>
            </a:r>
            <a:r>
              <a:rPr sz="2600" dirty="0"/>
              <a:t>Integrated</a:t>
            </a:r>
            <a:r>
              <a:rPr sz="2600" spc="30" dirty="0"/>
              <a:t> </a:t>
            </a:r>
            <a:r>
              <a:rPr sz="2600" spc="-70" dirty="0"/>
              <a:t>Food</a:t>
            </a:r>
            <a:r>
              <a:rPr sz="2600" spc="30" dirty="0"/>
              <a:t> </a:t>
            </a:r>
            <a:r>
              <a:rPr sz="2600" spc="-385" dirty="0"/>
              <a:t>&amp;</a:t>
            </a:r>
            <a:r>
              <a:rPr sz="2600" spc="90" dirty="0"/>
              <a:t> </a:t>
            </a:r>
            <a:r>
              <a:rPr sz="2600" spc="-10" dirty="0"/>
              <a:t>Farming Systems</a:t>
            </a:r>
            <a:endParaRPr sz="2600"/>
          </a:p>
        </p:txBody>
      </p:sp>
      <p:sp>
        <p:nvSpPr>
          <p:cNvPr id="3" name="object 3"/>
          <p:cNvSpPr txBox="1"/>
          <p:nvPr/>
        </p:nvSpPr>
        <p:spPr>
          <a:xfrm>
            <a:off x="402590" y="2198623"/>
            <a:ext cx="7983855" cy="1732914"/>
          </a:xfrm>
          <a:prstGeom prst="rect">
            <a:avLst/>
          </a:prstGeom>
        </p:spPr>
        <p:txBody>
          <a:bodyPr vert="horz" wrap="square" lIns="0" tIns="12700" rIns="0" bIns="0" rtlCol="0">
            <a:spAutoFit/>
          </a:bodyPr>
          <a:lstStyle/>
          <a:p>
            <a:pPr marL="287020" marR="5080" indent="-274955">
              <a:lnSpc>
                <a:spcPct val="100000"/>
              </a:lnSpc>
              <a:spcBef>
                <a:spcPts val="100"/>
              </a:spcBef>
              <a:buSzPct val="94642"/>
              <a:buFont typeface="Wingdings"/>
              <a:buChar char=""/>
              <a:tabLst>
                <a:tab pos="287020" algn="l"/>
                <a:tab pos="375285" algn="l"/>
                <a:tab pos="3941445" algn="l"/>
              </a:tabLst>
            </a:pPr>
            <a:r>
              <a:rPr sz="2800" dirty="0">
                <a:solidFill>
                  <a:srgbClr val="0AD0D9"/>
                </a:solidFill>
                <a:latin typeface="Times New Roman"/>
                <a:cs typeface="Times New Roman"/>
              </a:rPr>
              <a:t>	</a:t>
            </a:r>
            <a:r>
              <a:rPr sz="2800" dirty="0">
                <a:latin typeface="Times New Roman"/>
                <a:cs typeface="Times New Roman"/>
              </a:rPr>
              <a:t>included</a:t>
            </a:r>
            <a:r>
              <a:rPr sz="2800" spc="100" dirty="0">
                <a:latin typeface="Times New Roman"/>
                <a:cs typeface="Times New Roman"/>
              </a:rPr>
              <a:t> </a:t>
            </a:r>
            <a:r>
              <a:rPr sz="2800" spc="50" dirty="0">
                <a:latin typeface="Times New Roman"/>
                <a:cs typeface="Times New Roman"/>
              </a:rPr>
              <a:t>in</a:t>
            </a:r>
            <a:r>
              <a:rPr sz="2800" spc="55" dirty="0">
                <a:latin typeface="Times New Roman"/>
                <a:cs typeface="Times New Roman"/>
              </a:rPr>
              <a:t> </a:t>
            </a:r>
            <a:r>
              <a:rPr sz="2800" dirty="0">
                <a:latin typeface="Times New Roman"/>
                <a:cs typeface="Times New Roman"/>
              </a:rPr>
              <a:t>this</a:t>
            </a:r>
            <a:r>
              <a:rPr sz="2800" spc="65" dirty="0">
                <a:latin typeface="Times New Roman"/>
                <a:cs typeface="Times New Roman"/>
              </a:rPr>
              <a:t> </a:t>
            </a:r>
            <a:r>
              <a:rPr sz="2800" dirty="0">
                <a:latin typeface="Times New Roman"/>
                <a:cs typeface="Times New Roman"/>
              </a:rPr>
              <a:t>concept</a:t>
            </a:r>
            <a:r>
              <a:rPr sz="2800" spc="45" dirty="0">
                <a:latin typeface="Times New Roman"/>
                <a:cs typeface="Times New Roman"/>
              </a:rPr>
              <a:t> </a:t>
            </a:r>
            <a:r>
              <a:rPr sz="2800" spc="80" dirty="0">
                <a:latin typeface="Times New Roman"/>
                <a:cs typeface="Times New Roman"/>
              </a:rPr>
              <a:t>are</a:t>
            </a:r>
            <a:r>
              <a:rPr sz="2800" spc="60" dirty="0">
                <a:latin typeface="Times New Roman"/>
                <a:cs typeface="Times New Roman"/>
              </a:rPr>
              <a:t> </a:t>
            </a:r>
            <a:r>
              <a:rPr sz="2800" dirty="0">
                <a:latin typeface="Times New Roman"/>
                <a:cs typeface="Times New Roman"/>
              </a:rPr>
              <a:t>the</a:t>
            </a:r>
            <a:r>
              <a:rPr sz="2800" spc="75" dirty="0">
                <a:latin typeface="Times New Roman"/>
                <a:cs typeface="Times New Roman"/>
              </a:rPr>
              <a:t> </a:t>
            </a:r>
            <a:r>
              <a:rPr sz="2800" dirty="0">
                <a:latin typeface="Times New Roman"/>
                <a:cs typeface="Times New Roman"/>
              </a:rPr>
              <a:t>goals</a:t>
            </a:r>
            <a:r>
              <a:rPr sz="2800" spc="40" dirty="0">
                <a:latin typeface="Times New Roman"/>
                <a:cs typeface="Times New Roman"/>
              </a:rPr>
              <a:t> </a:t>
            </a:r>
            <a:r>
              <a:rPr sz="2800" dirty="0">
                <a:latin typeface="Times New Roman"/>
                <a:cs typeface="Times New Roman"/>
              </a:rPr>
              <a:t>of</a:t>
            </a:r>
            <a:r>
              <a:rPr sz="2800" spc="335" dirty="0">
                <a:latin typeface="Times New Roman"/>
                <a:cs typeface="Times New Roman"/>
              </a:rPr>
              <a:t> </a:t>
            </a:r>
            <a:r>
              <a:rPr sz="2800" dirty="0">
                <a:latin typeface="Times New Roman"/>
                <a:cs typeface="Times New Roman"/>
              </a:rPr>
              <a:t>finding</a:t>
            </a:r>
            <a:r>
              <a:rPr sz="2800" spc="75" dirty="0">
                <a:latin typeface="Times New Roman"/>
                <a:cs typeface="Times New Roman"/>
              </a:rPr>
              <a:t> </a:t>
            </a:r>
            <a:r>
              <a:rPr sz="2800" spc="55" dirty="0">
                <a:latin typeface="Times New Roman"/>
                <a:cs typeface="Times New Roman"/>
              </a:rPr>
              <a:t>and </a:t>
            </a:r>
            <a:r>
              <a:rPr sz="2800" dirty="0">
                <a:latin typeface="Times New Roman"/>
                <a:cs typeface="Times New Roman"/>
              </a:rPr>
              <a:t>adopting</a:t>
            </a:r>
            <a:r>
              <a:rPr sz="2800" spc="265" dirty="0">
                <a:latin typeface="Times New Roman"/>
                <a:cs typeface="Times New Roman"/>
              </a:rPr>
              <a:t> </a:t>
            </a:r>
            <a:r>
              <a:rPr sz="2800" dirty="0">
                <a:latin typeface="Times New Roman"/>
                <a:cs typeface="Times New Roman"/>
              </a:rPr>
              <a:t>integrated</a:t>
            </a:r>
            <a:r>
              <a:rPr sz="2800" spc="265" dirty="0">
                <a:latin typeface="Times New Roman"/>
                <a:cs typeface="Times New Roman"/>
              </a:rPr>
              <a:t> </a:t>
            </a:r>
            <a:r>
              <a:rPr sz="2800" spc="55" dirty="0">
                <a:latin typeface="Times New Roman"/>
                <a:cs typeface="Times New Roman"/>
              </a:rPr>
              <a:t>and</a:t>
            </a:r>
            <a:r>
              <a:rPr sz="2800" dirty="0">
                <a:latin typeface="Times New Roman"/>
                <a:cs typeface="Times New Roman"/>
              </a:rPr>
              <a:t>	resource</a:t>
            </a:r>
            <a:r>
              <a:rPr sz="2800" spc="135" dirty="0">
                <a:latin typeface="Times New Roman"/>
                <a:cs typeface="Times New Roman"/>
              </a:rPr>
              <a:t> </a:t>
            </a:r>
            <a:r>
              <a:rPr sz="2800" dirty="0">
                <a:latin typeface="Times New Roman"/>
                <a:cs typeface="Times New Roman"/>
              </a:rPr>
              <a:t>efficient</a:t>
            </a:r>
            <a:r>
              <a:rPr sz="2800" spc="120" dirty="0">
                <a:latin typeface="Times New Roman"/>
                <a:cs typeface="Times New Roman"/>
              </a:rPr>
              <a:t> </a:t>
            </a:r>
            <a:r>
              <a:rPr sz="2800" spc="65" dirty="0">
                <a:latin typeface="Times New Roman"/>
                <a:cs typeface="Times New Roman"/>
              </a:rPr>
              <a:t>crop</a:t>
            </a:r>
            <a:r>
              <a:rPr sz="2800" spc="114" dirty="0">
                <a:latin typeface="Times New Roman"/>
                <a:cs typeface="Times New Roman"/>
              </a:rPr>
              <a:t> </a:t>
            </a:r>
            <a:r>
              <a:rPr sz="2800" spc="55" dirty="0">
                <a:latin typeface="Times New Roman"/>
                <a:cs typeface="Times New Roman"/>
              </a:rPr>
              <a:t>and </a:t>
            </a:r>
            <a:r>
              <a:rPr sz="2800" spc="-35" dirty="0">
                <a:latin typeface="Times New Roman"/>
                <a:cs typeface="Times New Roman"/>
              </a:rPr>
              <a:t>livestock</a:t>
            </a:r>
            <a:r>
              <a:rPr sz="2800" spc="10" dirty="0">
                <a:latin typeface="Times New Roman"/>
                <a:cs typeface="Times New Roman"/>
              </a:rPr>
              <a:t> </a:t>
            </a:r>
            <a:r>
              <a:rPr sz="2800" spc="-20" dirty="0">
                <a:latin typeface="Times New Roman"/>
                <a:cs typeface="Times New Roman"/>
              </a:rPr>
              <a:t>systems</a:t>
            </a:r>
            <a:r>
              <a:rPr sz="2800" spc="30" dirty="0">
                <a:latin typeface="Times New Roman"/>
                <a:cs typeface="Times New Roman"/>
              </a:rPr>
              <a:t> </a:t>
            </a:r>
            <a:r>
              <a:rPr sz="2800" spc="70" dirty="0">
                <a:latin typeface="Times New Roman"/>
                <a:cs typeface="Times New Roman"/>
              </a:rPr>
              <a:t>that</a:t>
            </a:r>
            <a:r>
              <a:rPr sz="2800" spc="10" dirty="0">
                <a:latin typeface="Times New Roman"/>
                <a:cs typeface="Times New Roman"/>
              </a:rPr>
              <a:t> </a:t>
            </a:r>
            <a:r>
              <a:rPr sz="2800" spc="55" dirty="0">
                <a:latin typeface="Times New Roman"/>
                <a:cs typeface="Times New Roman"/>
              </a:rPr>
              <a:t>maintain</a:t>
            </a:r>
            <a:r>
              <a:rPr sz="2800" spc="15" dirty="0">
                <a:latin typeface="Times New Roman"/>
                <a:cs typeface="Times New Roman"/>
              </a:rPr>
              <a:t> </a:t>
            </a:r>
            <a:r>
              <a:rPr sz="2800" dirty="0">
                <a:latin typeface="Times New Roman"/>
                <a:cs typeface="Times New Roman"/>
              </a:rPr>
              <a:t>productivity</a:t>
            </a:r>
            <a:r>
              <a:rPr sz="2800" spc="15" dirty="0">
                <a:latin typeface="Times New Roman"/>
                <a:cs typeface="Times New Roman"/>
              </a:rPr>
              <a:t> </a:t>
            </a:r>
            <a:r>
              <a:rPr sz="2800" spc="70" dirty="0">
                <a:latin typeface="Times New Roman"/>
                <a:cs typeface="Times New Roman"/>
              </a:rPr>
              <a:t>that</a:t>
            </a:r>
            <a:r>
              <a:rPr sz="2800" spc="-5" dirty="0">
                <a:latin typeface="Times New Roman"/>
                <a:cs typeface="Times New Roman"/>
              </a:rPr>
              <a:t> </a:t>
            </a:r>
            <a:r>
              <a:rPr sz="2800" spc="60" dirty="0">
                <a:latin typeface="Times New Roman"/>
                <a:cs typeface="Times New Roman"/>
              </a:rPr>
              <a:t>are </a:t>
            </a:r>
            <a:r>
              <a:rPr sz="2800" dirty="0">
                <a:latin typeface="Times New Roman"/>
                <a:cs typeface="Times New Roman"/>
              </a:rPr>
              <a:t>profitable</a:t>
            </a:r>
            <a:r>
              <a:rPr sz="2800" spc="55" dirty="0">
                <a:latin typeface="Times New Roman"/>
                <a:cs typeface="Times New Roman"/>
              </a:rPr>
              <a:t> </a:t>
            </a:r>
            <a:r>
              <a:rPr sz="2800" spc="80" dirty="0">
                <a:latin typeface="Times New Roman"/>
                <a:cs typeface="Times New Roman"/>
              </a:rPr>
              <a:t>and</a:t>
            </a:r>
            <a:r>
              <a:rPr sz="2800" spc="70" dirty="0">
                <a:latin typeface="Times New Roman"/>
                <a:cs typeface="Times New Roman"/>
              </a:rPr>
              <a:t> </a:t>
            </a:r>
            <a:r>
              <a:rPr sz="2800" spc="45" dirty="0">
                <a:latin typeface="Times New Roman"/>
                <a:cs typeface="Times New Roman"/>
              </a:rPr>
              <a:t>protect</a:t>
            </a:r>
            <a:r>
              <a:rPr sz="2800" spc="75" dirty="0">
                <a:latin typeface="Times New Roman"/>
                <a:cs typeface="Times New Roman"/>
              </a:rPr>
              <a:t> </a:t>
            </a:r>
            <a:r>
              <a:rPr sz="2800" spc="55" dirty="0">
                <a:latin typeface="Times New Roman"/>
                <a:cs typeface="Times New Roman"/>
              </a:rPr>
              <a:t>the</a:t>
            </a:r>
            <a:r>
              <a:rPr sz="2800" spc="70" dirty="0">
                <a:latin typeface="Times New Roman"/>
                <a:cs typeface="Times New Roman"/>
              </a:rPr>
              <a:t> </a:t>
            </a:r>
            <a:r>
              <a:rPr sz="2800" spc="-10" dirty="0">
                <a:latin typeface="Times New Roman"/>
                <a:cs typeface="Times New Roman"/>
              </a:rPr>
              <a:t>environment</a:t>
            </a:r>
            <a:endParaRPr sz="2800">
              <a:latin typeface="Times New Roman"/>
              <a:cs typeface="Times New Roman"/>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25780" y="462280"/>
            <a:ext cx="8128254" cy="6223254"/>
          </a:xfrm>
          <a:prstGeom prst="rect">
            <a:avLst/>
          </a:prstGeom>
        </p:spPr>
      </p:pic>
      <p:sp>
        <p:nvSpPr>
          <p:cNvPr id="3" name="object 3"/>
          <p:cNvSpPr/>
          <p:nvPr/>
        </p:nvSpPr>
        <p:spPr>
          <a:xfrm>
            <a:off x="299720" y="236219"/>
            <a:ext cx="8582660" cy="6621780"/>
          </a:xfrm>
          <a:custGeom>
            <a:avLst/>
            <a:gdLst/>
            <a:ahLst/>
            <a:cxnLst/>
            <a:rect l="l" t="t" r="r" b="b"/>
            <a:pathLst>
              <a:path w="8582660" h="6621780">
                <a:moveTo>
                  <a:pt x="8399780" y="182880"/>
                </a:moveTo>
                <a:lnTo>
                  <a:pt x="8354060" y="182880"/>
                </a:lnTo>
                <a:lnTo>
                  <a:pt x="8354060" y="228600"/>
                </a:lnTo>
                <a:lnTo>
                  <a:pt x="8354060" y="6449060"/>
                </a:lnTo>
                <a:lnTo>
                  <a:pt x="228600" y="6449060"/>
                </a:lnTo>
                <a:lnTo>
                  <a:pt x="228600" y="228600"/>
                </a:lnTo>
                <a:lnTo>
                  <a:pt x="8354060" y="228600"/>
                </a:lnTo>
                <a:lnTo>
                  <a:pt x="8354060" y="182880"/>
                </a:lnTo>
                <a:lnTo>
                  <a:pt x="182880" y="182880"/>
                </a:lnTo>
                <a:lnTo>
                  <a:pt x="182880" y="228600"/>
                </a:lnTo>
                <a:lnTo>
                  <a:pt x="182880" y="6449060"/>
                </a:lnTo>
                <a:lnTo>
                  <a:pt x="182880" y="6494780"/>
                </a:lnTo>
                <a:lnTo>
                  <a:pt x="8399780" y="6494780"/>
                </a:lnTo>
                <a:lnTo>
                  <a:pt x="8399780" y="6449060"/>
                </a:lnTo>
                <a:lnTo>
                  <a:pt x="8399780" y="228600"/>
                </a:lnTo>
                <a:lnTo>
                  <a:pt x="8399780" y="182880"/>
                </a:lnTo>
                <a:close/>
              </a:path>
              <a:path w="8582660" h="6621780">
                <a:moveTo>
                  <a:pt x="8582660" y="0"/>
                </a:moveTo>
                <a:lnTo>
                  <a:pt x="8445500" y="0"/>
                </a:lnTo>
                <a:lnTo>
                  <a:pt x="8445500" y="137160"/>
                </a:lnTo>
                <a:lnTo>
                  <a:pt x="8445500" y="6540500"/>
                </a:lnTo>
                <a:lnTo>
                  <a:pt x="137160" y="6540500"/>
                </a:lnTo>
                <a:lnTo>
                  <a:pt x="137160" y="137160"/>
                </a:lnTo>
                <a:lnTo>
                  <a:pt x="8445500" y="137160"/>
                </a:lnTo>
                <a:lnTo>
                  <a:pt x="8445500" y="0"/>
                </a:lnTo>
                <a:lnTo>
                  <a:pt x="0" y="0"/>
                </a:lnTo>
                <a:lnTo>
                  <a:pt x="0" y="137160"/>
                </a:lnTo>
                <a:lnTo>
                  <a:pt x="0" y="6540500"/>
                </a:lnTo>
                <a:lnTo>
                  <a:pt x="0" y="6621780"/>
                </a:lnTo>
                <a:lnTo>
                  <a:pt x="8582660" y="6621780"/>
                </a:lnTo>
                <a:lnTo>
                  <a:pt x="8582660" y="6540500"/>
                </a:lnTo>
                <a:lnTo>
                  <a:pt x="8582660" y="137160"/>
                </a:lnTo>
                <a:lnTo>
                  <a:pt x="8582660" y="0"/>
                </a:lnTo>
                <a:close/>
              </a:path>
            </a:pathLst>
          </a:custGeom>
          <a:solidFill>
            <a:srgbClr val="000000"/>
          </a:solidFill>
        </p:spPr>
        <p:txBody>
          <a:bodyPr wrap="square" lIns="0" tIns="0" rIns="0" bIns="0" rtlCol="0"/>
          <a:lstStyle/>
          <a:p>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433060" y="690880"/>
            <a:ext cx="3243834" cy="3314954"/>
          </a:xfrm>
          <a:prstGeom prst="rect">
            <a:avLst/>
          </a:prstGeom>
        </p:spPr>
      </p:pic>
      <p:sp>
        <p:nvSpPr>
          <p:cNvPr id="3" name="object 3"/>
          <p:cNvSpPr/>
          <p:nvPr/>
        </p:nvSpPr>
        <p:spPr>
          <a:xfrm>
            <a:off x="5207000" y="464819"/>
            <a:ext cx="3698240" cy="3769360"/>
          </a:xfrm>
          <a:custGeom>
            <a:avLst/>
            <a:gdLst/>
            <a:ahLst/>
            <a:cxnLst/>
            <a:rect l="l" t="t" r="r" b="b"/>
            <a:pathLst>
              <a:path w="3698240" h="3769360">
                <a:moveTo>
                  <a:pt x="3515360" y="182880"/>
                </a:moveTo>
                <a:lnTo>
                  <a:pt x="3469640" y="182880"/>
                </a:lnTo>
                <a:lnTo>
                  <a:pt x="3469640" y="228600"/>
                </a:lnTo>
                <a:lnTo>
                  <a:pt x="3469640" y="3540760"/>
                </a:lnTo>
                <a:lnTo>
                  <a:pt x="228600" y="3540760"/>
                </a:lnTo>
                <a:lnTo>
                  <a:pt x="228600" y="228600"/>
                </a:lnTo>
                <a:lnTo>
                  <a:pt x="3469640" y="228600"/>
                </a:lnTo>
                <a:lnTo>
                  <a:pt x="3469640" y="182880"/>
                </a:lnTo>
                <a:lnTo>
                  <a:pt x="182880" y="182880"/>
                </a:lnTo>
                <a:lnTo>
                  <a:pt x="182880" y="228600"/>
                </a:lnTo>
                <a:lnTo>
                  <a:pt x="182880" y="3540760"/>
                </a:lnTo>
                <a:lnTo>
                  <a:pt x="182880" y="3586480"/>
                </a:lnTo>
                <a:lnTo>
                  <a:pt x="3515360" y="3586480"/>
                </a:lnTo>
                <a:lnTo>
                  <a:pt x="3515360" y="3540760"/>
                </a:lnTo>
                <a:lnTo>
                  <a:pt x="3515360" y="228600"/>
                </a:lnTo>
                <a:lnTo>
                  <a:pt x="3515360" y="182880"/>
                </a:lnTo>
                <a:close/>
              </a:path>
              <a:path w="3698240" h="3769360">
                <a:moveTo>
                  <a:pt x="3698240" y="0"/>
                </a:moveTo>
                <a:lnTo>
                  <a:pt x="3561080" y="0"/>
                </a:lnTo>
                <a:lnTo>
                  <a:pt x="3561080" y="137160"/>
                </a:lnTo>
                <a:lnTo>
                  <a:pt x="3561080" y="3632200"/>
                </a:lnTo>
                <a:lnTo>
                  <a:pt x="137160" y="3632200"/>
                </a:lnTo>
                <a:lnTo>
                  <a:pt x="137160" y="137160"/>
                </a:lnTo>
                <a:lnTo>
                  <a:pt x="3561080" y="137160"/>
                </a:lnTo>
                <a:lnTo>
                  <a:pt x="3561080" y="0"/>
                </a:lnTo>
                <a:lnTo>
                  <a:pt x="0" y="0"/>
                </a:lnTo>
                <a:lnTo>
                  <a:pt x="0" y="137160"/>
                </a:lnTo>
                <a:lnTo>
                  <a:pt x="0" y="3632200"/>
                </a:lnTo>
                <a:lnTo>
                  <a:pt x="0" y="3769360"/>
                </a:lnTo>
                <a:lnTo>
                  <a:pt x="3698240" y="3769360"/>
                </a:lnTo>
                <a:lnTo>
                  <a:pt x="3698240" y="3632212"/>
                </a:lnTo>
                <a:lnTo>
                  <a:pt x="3698240" y="137160"/>
                </a:lnTo>
                <a:lnTo>
                  <a:pt x="3698240" y="0"/>
                </a:lnTo>
                <a:close/>
              </a:path>
            </a:pathLst>
          </a:custGeom>
          <a:solidFill>
            <a:srgbClr val="000000"/>
          </a:solidFill>
        </p:spPr>
        <p:txBody>
          <a:bodyPr wrap="square" lIns="0" tIns="0" rIns="0" bIns="0" rtlCol="0"/>
          <a:lstStyle/>
          <a:p>
            <a:endParaRPr/>
          </a:p>
        </p:txBody>
      </p:sp>
      <p:pic>
        <p:nvPicPr>
          <p:cNvPr id="4" name="object 4"/>
          <p:cNvPicPr/>
          <p:nvPr/>
        </p:nvPicPr>
        <p:blipFill>
          <a:blip r:embed="rId3" cstate="print"/>
          <a:stretch>
            <a:fillRect/>
          </a:stretch>
        </p:blipFill>
        <p:spPr>
          <a:xfrm>
            <a:off x="751840" y="1554480"/>
            <a:ext cx="3622294" cy="3784854"/>
          </a:xfrm>
          <a:prstGeom prst="rect">
            <a:avLst/>
          </a:prstGeom>
        </p:spPr>
      </p:pic>
      <p:sp>
        <p:nvSpPr>
          <p:cNvPr id="5" name="object 5"/>
          <p:cNvSpPr/>
          <p:nvPr/>
        </p:nvSpPr>
        <p:spPr>
          <a:xfrm>
            <a:off x="525780" y="1328419"/>
            <a:ext cx="4076700" cy="4239260"/>
          </a:xfrm>
          <a:custGeom>
            <a:avLst/>
            <a:gdLst/>
            <a:ahLst/>
            <a:cxnLst/>
            <a:rect l="l" t="t" r="r" b="b"/>
            <a:pathLst>
              <a:path w="4076700" h="4239260">
                <a:moveTo>
                  <a:pt x="3893820" y="182880"/>
                </a:moveTo>
                <a:lnTo>
                  <a:pt x="3848100" y="182880"/>
                </a:lnTo>
                <a:lnTo>
                  <a:pt x="3848100" y="228600"/>
                </a:lnTo>
                <a:lnTo>
                  <a:pt x="3848100" y="4010660"/>
                </a:lnTo>
                <a:lnTo>
                  <a:pt x="228600" y="4010660"/>
                </a:lnTo>
                <a:lnTo>
                  <a:pt x="228600" y="228600"/>
                </a:lnTo>
                <a:lnTo>
                  <a:pt x="3848100" y="228600"/>
                </a:lnTo>
                <a:lnTo>
                  <a:pt x="3848100" y="182880"/>
                </a:lnTo>
                <a:lnTo>
                  <a:pt x="182880" y="182880"/>
                </a:lnTo>
                <a:lnTo>
                  <a:pt x="182880" y="228600"/>
                </a:lnTo>
                <a:lnTo>
                  <a:pt x="182880" y="4010660"/>
                </a:lnTo>
                <a:lnTo>
                  <a:pt x="182880" y="4056380"/>
                </a:lnTo>
                <a:lnTo>
                  <a:pt x="3893820" y="4056380"/>
                </a:lnTo>
                <a:lnTo>
                  <a:pt x="3893820" y="4010660"/>
                </a:lnTo>
                <a:lnTo>
                  <a:pt x="3893820" y="228600"/>
                </a:lnTo>
                <a:lnTo>
                  <a:pt x="3893820" y="182880"/>
                </a:lnTo>
                <a:close/>
              </a:path>
              <a:path w="4076700" h="4239260">
                <a:moveTo>
                  <a:pt x="4076700" y="0"/>
                </a:moveTo>
                <a:lnTo>
                  <a:pt x="3939540" y="0"/>
                </a:lnTo>
                <a:lnTo>
                  <a:pt x="3939540" y="137160"/>
                </a:lnTo>
                <a:lnTo>
                  <a:pt x="3939540" y="4102100"/>
                </a:lnTo>
                <a:lnTo>
                  <a:pt x="137160" y="4102100"/>
                </a:lnTo>
                <a:lnTo>
                  <a:pt x="137160" y="137160"/>
                </a:lnTo>
                <a:lnTo>
                  <a:pt x="3939540" y="137160"/>
                </a:lnTo>
                <a:lnTo>
                  <a:pt x="3939540" y="0"/>
                </a:lnTo>
                <a:lnTo>
                  <a:pt x="0" y="0"/>
                </a:lnTo>
                <a:lnTo>
                  <a:pt x="0" y="137160"/>
                </a:lnTo>
                <a:lnTo>
                  <a:pt x="0" y="4102100"/>
                </a:lnTo>
                <a:lnTo>
                  <a:pt x="0" y="4239260"/>
                </a:lnTo>
                <a:lnTo>
                  <a:pt x="4076700" y="4239260"/>
                </a:lnTo>
                <a:lnTo>
                  <a:pt x="4076700" y="4102112"/>
                </a:lnTo>
                <a:lnTo>
                  <a:pt x="4076700" y="137160"/>
                </a:lnTo>
                <a:lnTo>
                  <a:pt x="4076700" y="0"/>
                </a:lnTo>
                <a:close/>
              </a:path>
            </a:pathLst>
          </a:custGeom>
          <a:solidFill>
            <a:srgbClr val="000000"/>
          </a:solidFill>
        </p:spPr>
        <p:txBody>
          <a:bodyPr wrap="square" lIns="0" tIns="0" rIns="0" bIns="0" rtlCol="0"/>
          <a:lstStyle/>
          <a:p>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TotalTime>
  <Words>3333</Words>
  <Application>Microsoft Office PowerPoint</Application>
  <PresentationFormat>On-screen Show (4:3)</PresentationFormat>
  <Paragraphs>509</Paragraphs>
  <Slides>84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84</vt:i4>
      </vt:variant>
    </vt:vector>
  </HeadingPairs>
  <TitlesOfParts>
    <vt:vector size="92" baseType="lpstr">
      <vt:lpstr>Arial</vt:lpstr>
      <vt:lpstr>Arial MT</vt:lpstr>
      <vt:lpstr>Calibri</vt:lpstr>
      <vt:lpstr>Constantia</vt:lpstr>
      <vt:lpstr>Segoe UI Symbol</vt:lpstr>
      <vt:lpstr>Times New Roman</vt:lpstr>
      <vt:lpstr>Wingdings</vt:lpstr>
      <vt:lpstr>Office Theme</vt:lpstr>
      <vt:lpstr>PowerPoint Presentation</vt:lpstr>
      <vt:lpstr>I. Harvesting and Post Production Technology</vt:lpstr>
      <vt:lpstr>PowerPoint Presentation</vt:lpstr>
      <vt:lpstr>Methods of Harvesting</vt:lpstr>
      <vt:lpstr>c. Severe trunk – commonly used in banana but the problem is injury hence to prevent damage, the trunk is looped with a sickle or hatch over half-way through the stem</vt:lpstr>
      <vt:lpstr>PowerPoint Presentation</vt:lpstr>
      <vt:lpstr>PowerPoint Presentation</vt:lpstr>
      <vt:lpstr>PowerPoint Presentation</vt:lpstr>
      <vt:lpstr>PowerPoint Presentation</vt:lpstr>
      <vt:lpstr>PowerPoint Presentation</vt:lpstr>
      <vt:lpstr>PowerPoint Presentation</vt:lpstr>
      <vt:lpstr>Perishables:</vt:lpstr>
      <vt:lpstr>Harvesting and Postharvest Handling --- Grain Crops</vt:lpstr>
      <vt:lpstr>PowerPoint Presentation</vt:lpstr>
      <vt:lpstr>Harvesting and Postharvest Handling (Vegetables)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Postproduction Technology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Physiological Process at Postharvest</vt:lpstr>
      <vt:lpstr>PowerPoint Presentation</vt:lpstr>
      <vt:lpstr>PowerPoint Presentation</vt:lpstr>
      <vt:lpstr>Approaches in Postharvest Handling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Crop Maturity Examples of maturity index characteristics:</vt:lpstr>
      <vt:lpstr>PowerPoint Presentation</vt:lpstr>
      <vt:lpstr>PowerPoint Presentation</vt:lpstr>
      <vt:lpstr>Crop Maturity Examples of maturity index characteristics:</vt:lpstr>
      <vt:lpstr>PowerPoint Presentation</vt:lpstr>
      <vt:lpstr>Crop Maturity Some crops can be harvested at multiple stages of growth, but handling practices will be modified at each stage.</vt:lpstr>
      <vt:lpstr>PowerPoint Presentation</vt:lpstr>
      <vt:lpstr>PowerPoint Presentation</vt:lpstr>
      <vt:lpstr>Types of farming systems :</vt:lpstr>
      <vt:lpstr>PowerPoint Presentation</vt:lpstr>
      <vt:lpstr>PowerPoint Presentation</vt:lpstr>
      <vt:lpstr>PowerPoint Presentation</vt:lpstr>
      <vt:lpstr>PowerPoint Presentation</vt:lpstr>
      <vt:lpstr>PowerPoint Presentation</vt:lpstr>
      <vt:lpstr>PowerPoint Presentation</vt:lpstr>
      <vt:lpstr>General Types of Farming System:</vt:lpstr>
      <vt:lpstr>PowerPoint Presentation</vt:lpstr>
      <vt:lpstr>PowerPoint Presentation</vt:lpstr>
      <vt:lpstr>3. Agro-forestry - involves the culture of crops and animals in any combination, together with a woody perennial. This includes areas whether flat or sloping.</vt:lpstr>
      <vt:lpstr>PowerPoint Presentation</vt:lpstr>
      <vt:lpstr>Cropping System</vt:lpstr>
      <vt:lpstr>Cropping Pattern</vt:lpstr>
      <vt:lpstr>PowerPoint Presentation</vt:lpstr>
      <vt:lpstr>Types of Multiple Cropping:</vt:lpstr>
      <vt:lpstr>PowerPoint Presentation</vt:lpstr>
      <vt:lpstr>PowerPoint Presentation</vt:lpstr>
      <vt:lpstr>3. Intercropping</vt:lpstr>
      <vt:lpstr>b. Companion cropping</vt:lpstr>
      <vt:lpstr>d. Synergetic cropping</vt:lpstr>
      <vt:lpstr>Other types of Cropping Patterns:</vt:lpstr>
      <vt:lpstr>- the system follows an alternate succession of the strips or hedgerow croppings of perennial crops established along the contour of the slope and an open space or alley which is devoted to annual agricultural crops</vt:lpstr>
      <vt:lpstr>PowerPoint Presentation</vt:lpstr>
      <vt:lpstr>PowerPoint Presentation</vt:lpstr>
      <vt:lpstr>PowerPoint Presentation</vt:lpstr>
      <vt:lpstr>Integrated Farming Systems &amp; Integrated Food &amp; Farming Systems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Lenovo</cp:lastModifiedBy>
  <cp:revision>1</cp:revision>
  <dcterms:created xsi:type="dcterms:W3CDTF">2025-05-27T05:04:30Z</dcterms:created>
  <dcterms:modified xsi:type="dcterms:W3CDTF">2025-05-27T05:07:49Z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2021-05-10T00:00:00Z</vt:filetime>
  </property>
  <property fmtid="{D5CDD505-2E9C-101B-9397-08002B2CF9AE}" pid="3" name="Creator">
    <vt:lpwstr>Microsoft® PowerPoint® 2016</vt:lpwstr>
  </property>
  <property fmtid="{D5CDD505-2E9C-101B-9397-08002B2CF9AE}" pid="4" name="LastSaved">
    <vt:filetime>2025-05-27T00:00:00Z</vt:filetime>
  </property>
  <property fmtid="{D5CDD505-2E9C-101B-9397-08002B2CF9AE}" pid="5" name="Producer">
    <vt:lpwstr>Microsoft® PowerPoint® 2016</vt:lpwstr>
  </property>
</Properties>
</file>